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60" r:id="rId3"/>
    <p:sldId id="261" r:id="rId4"/>
    <p:sldId id="284" r:id="rId5"/>
    <p:sldId id="263" r:id="rId6"/>
    <p:sldId id="264" r:id="rId7"/>
    <p:sldId id="267" r:id="rId8"/>
    <p:sldId id="268" r:id="rId9"/>
    <p:sldId id="269" r:id="rId10"/>
    <p:sldId id="271" r:id="rId11"/>
    <p:sldId id="272" r:id="rId12"/>
    <p:sldId id="286" r:id="rId13"/>
    <p:sldId id="270" r:id="rId14"/>
    <p:sldId id="285" r:id="rId15"/>
    <p:sldId id="28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86395" autoAdjust="0"/>
  </p:normalViewPr>
  <p:slideViewPr>
    <p:cSldViewPr snapToGrid="0">
      <p:cViewPr varScale="1">
        <p:scale>
          <a:sx n="109" d="100"/>
          <a:sy n="109" d="100"/>
        </p:scale>
        <p:origin x="216" y="20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it-IT" dirty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9A9A-B4B0-4B32-B8CD-2E25E95134C4}" type="datetimeFigureOut">
              <a:rPr lang="en-US" smtClean="0"/>
              <a:t>4/8/24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549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21DC-8981-44E6-BC8C-2BA8F673FFBB}" type="datetimeFigureOut">
              <a:rPr lang="en-US" smtClean="0"/>
              <a:t>4/8/24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718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C5D3-0140-4E75-8D7F-C0623D06DFD7}" type="datetimeFigureOut">
              <a:rPr lang="en-US" smtClean="0"/>
              <a:t>4/8/24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647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66F9-5B40-48E0-8DFD-99EF944CDD22}" type="datetimeFigureOut">
              <a:rPr lang="en-US" smtClean="0"/>
              <a:t>4/8/24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921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8D6B-2C72-4E21-9893-A649C6E2A47D}" type="datetimeFigureOut">
              <a:rPr lang="en-US" smtClean="0"/>
              <a:t>4/8/24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462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1C9-A66C-49F0-970E-F7B68D9109A0}" type="datetimeFigureOut">
              <a:rPr lang="en-US" smtClean="0"/>
              <a:t>4/8/24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4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1AE78-96A2-4A23-B183-3B6DB4374FE7}" type="datetimeFigureOut">
              <a:rPr lang="en-US" smtClean="0"/>
              <a:t>4/8/24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186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0757-B101-4811-9189-10EB2F458E2D}" type="datetimeFigureOut">
              <a:rPr lang="en-US" smtClean="0"/>
              <a:t>4/8/24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146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DC078-589F-40E3-816C-EE21D62B5BBA}" type="datetimeFigureOut">
              <a:rPr lang="en-US" smtClean="0"/>
              <a:t>4/8/24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451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18A9-B687-4302-9395-2322403C6656}" type="datetimeFigureOut">
              <a:rPr lang="en-US" smtClean="0"/>
              <a:t>4/8/24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862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A684-0CB7-41E9-A4DF-5D1C2CA5BF6F}" type="datetimeFigureOut">
              <a:rPr lang="en-US" smtClean="0"/>
              <a:t>4/8/24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429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D7C35-9E19-4518-A4B2-3B09CD8CC756}" type="datetimeFigureOut">
              <a:rPr lang="en-US" smtClean="0"/>
              <a:t>4/8/24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608064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96DA8-8897-4DDF-BFB6-5D83863C837A}" type="datetimeFigureOut">
              <a:rPr lang="en-US" smtClean="0"/>
              <a:t>4/8/24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293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A708-C5F0-412D-90E2-1919F0D196AE}" type="datetimeFigureOut">
              <a:rPr lang="en-US" smtClean="0"/>
              <a:t>4/8/24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7365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8F8FA-EF43-4642-9368-3F4E33039BD9}" type="datetimeFigureOut">
              <a:rPr lang="en-US" smtClean="0"/>
              <a:t>4/8/24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281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721-B01C-4D5D-A3CA-2E5518383F10}" type="datetimeFigureOut">
              <a:rPr lang="en-US" smtClean="0"/>
              <a:t>4/8/24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668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C7004436-CA73-4D53-89B4-2A5C7347BF2F}" type="datetimeFigureOut">
              <a:rPr lang="en-US" smtClean="0"/>
              <a:t>4/8/24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17645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04436-CA73-4D53-89B4-2A5C7347BF2F}" type="datetimeFigureOut">
              <a:rPr lang="en-US" smtClean="0"/>
              <a:t>4/8/24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9267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229502" cy="695291"/>
          </a:xfrm>
        </p:spPr>
        <p:txBody>
          <a:bodyPr/>
          <a:lstStyle/>
          <a:p>
            <a:r>
              <a:rPr lang="en-US" sz="4800" dirty="0"/>
              <a:t>How to write a finale thesis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sz="3600" dirty="0"/>
              <a:t>MESCI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4654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/>
              <a:t>Topic and thesis supervisor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0321" y="2336872"/>
            <a:ext cx="11059395" cy="3990186"/>
          </a:xfrm>
        </p:spPr>
        <p:txBody>
          <a:bodyPr>
            <a:normAutofit/>
          </a:bodyPr>
          <a:lstStyle/>
          <a:p>
            <a:pPr lvl="1"/>
            <a:r>
              <a:rPr lang="en-US" dirty="0">
                <a:effectLst/>
              </a:rPr>
              <a:t>Choose a topic that is DEFINITE,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INTERESTING, and consistent with your CAPACITY to develop it (relevant to the Master’s subjects).</a:t>
            </a:r>
            <a:endParaRPr lang="it-IT" sz="1200" dirty="0">
              <a:effectLst/>
            </a:endParaRPr>
          </a:p>
          <a:p>
            <a:pPr lvl="1"/>
            <a:r>
              <a:rPr lang="en-US" dirty="0">
                <a:effectLst/>
              </a:rPr>
              <a:t>Constraints to be considered when choosing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the topic: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(1)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time availability,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(2) level of commitment</a:t>
            </a:r>
            <a:r>
              <a:rPr lang="en-US" sz="1200" dirty="0">
                <a:effectLst/>
              </a:rPr>
              <a:t>,</a:t>
            </a:r>
            <a:r>
              <a:rPr lang="en-US" dirty="0">
                <a:effectLst/>
              </a:rPr>
              <a:t> (3) other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personal factors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(</a:t>
            </a:r>
            <a:r>
              <a:rPr lang="en-US" noProof="1">
                <a:effectLst/>
              </a:rPr>
              <a:t>e.g</a:t>
            </a:r>
            <a:r>
              <a:rPr lang="en-US" dirty="0">
                <a:effectLst/>
              </a:rPr>
              <a:t>. knowledge of foreign languages).</a:t>
            </a:r>
            <a:endParaRPr lang="it-IT" sz="1200" dirty="0">
              <a:effectLst/>
            </a:endParaRPr>
          </a:p>
          <a:p>
            <a:pPr lvl="1"/>
            <a:r>
              <a:rPr lang="en-US" dirty="0">
                <a:effectLst/>
              </a:rPr>
              <a:t>Choice of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 the topic and choice of the thesis supervisor: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the student can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make proposals but the choice of the topic must be shared by the supervisor who always has the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last word. The supervisor can be a teacher of the Master or somebody from other universities.</a:t>
            </a:r>
            <a:endParaRPr lang="it-IT" dirty="0">
              <a:effectLst/>
            </a:endParaRPr>
          </a:p>
          <a:p>
            <a:pPr lvl="1"/>
            <a:r>
              <a:rPr lang="en-US" dirty="0">
                <a:effectLst/>
              </a:rPr>
              <a:t>Relationship with the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supervisor: Mutual Respect, punctuality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and honesty.</a:t>
            </a:r>
            <a:endParaRPr lang="it-IT" sz="1200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96529802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it-IT" b="1" dirty="0"/>
              <a:t>Preliminary </a:t>
            </a:r>
            <a:r>
              <a:rPr lang="it-IT" b="1" dirty="0" err="1"/>
              <a:t>steps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0321" y="2336872"/>
            <a:ext cx="11341790" cy="4521127"/>
          </a:xfrm>
        </p:spPr>
        <p:txBody>
          <a:bodyPr>
            <a:normAutofit fontScale="77500" lnSpcReduction="20000"/>
          </a:bodyPr>
          <a:lstStyle/>
          <a:p>
            <a:r>
              <a:rPr lang="en-US" sz="3300" dirty="0">
                <a:effectLst/>
              </a:rPr>
              <a:t>Once you have selected topic and research question, elaborate a preliminary index to use as a guide in the organization of bibliographical sources.</a:t>
            </a:r>
          </a:p>
          <a:p>
            <a:endParaRPr lang="it-IT" sz="3300" dirty="0">
              <a:effectLst/>
            </a:endParaRPr>
          </a:p>
          <a:p>
            <a:r>
              <a:rPr lang="en-US" sz="3300" dirty="0">
                <a:effectLst/>
              </a:rPr>
              <a:t>This initial index does not necessarily coincide with the final index but it serves to clarify ideas and keep you in the right direction.</a:t>
            </a:r>
            <a:endParaRPr lang="it-IT" sz="3300" dirty="0">
              <a:effectLst/>
            </a:endParaRPr>
          </a:p>
          <a:p>
            <a:endParaRPr lang="en-US" sz="3300" dirty="0">
              <a:effectLst/>
            </a:endParaRPr>
          </a:p>
          <a:p>
            <a:r>
              <a:rPr lang="en-US" sz="3300" dirty="0">
                <a:effectLst/>
              </a:rPr>
              <a:t>For the same reason it may be useful to first write a short introduction to clarify your research objectives and how you plan to achieve them.</a:t>
            </a:r>
            <a:endParaRPr lang="it-IT" sz="3300" dirty="0">
              <a:effectLst/>
            </a:endParaRPr>
          </a:p>
          <a:p>
            <a:endParaRPr lang="en-US" sz="3300" dirty="0">
              <a:effectLst/>
            </a:endParaRPr>
          </a:p>
          <a:p>
            <a:r>
              <a:rPr lang="en-US" sz="3300" dirty="0">
                <a:effectLst/>
              </a:rPr>
              <a:t>You will write the real introduction at the end (see below)</a:t>
            </a:r>
            <a:endParaRPr lang="it-IT" sz="3300" dirty="0">
              <a:effectLst/>
            </a:endParaRPr>
          </a:p>
          <a:p>
            <a:pPr marL="0" indent="0">
              <a:buNone/>
            </a:pPr>
            <a:br>
              <a:rPr lang="en-US" dirty="0">
                <a:effectLst/>
              </a:rPr>
            </a:br>
            <a:r>
              <a:rPr lang="en-US" dirty="0">
                <a:effectLst/>
              </a:rPr>
              <a:t> </a:t>
            </a:r>
            <a:endParaRPr lang="it-IT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9459719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100" b="1" dirty="0" err="1"/>
              <a:t>Bibliography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dirty="0">
                <a:effectLst/>
              </a:rPr>
              <a:t>What is a bibliography?</a:t>
            </a:r>
          </a:p>
          <a:p>
            <a:pPr marL="0" indent="0">
              <a:buNone/>
            </a:pPr>
            <a:endParaRPr lang="it-IT" dirty="0">
              <a:effectLst/>
            </a:endParaRPr>
          </a:p>
          <a:p>
            <a:pPr lvl="0"/>
            <a:r>
              <a:rPr lang="en-US" dirty="0">
                <a:effectLst/>
              </a:rPr>
              <a:t>It is a list at the end of any scientific work (dissertation, thesis or article) where the author indicates the texts used for research and citations. </a:t>
            </a:r>
          </a:p>
          <a:p>
            <a:pPr marL="0" lvl="0" indent="0">
              <a:buNone/>
            </a:pPr>
            <a:endParaRPr lang="it-IT" dirty="0">
              <a:effectLst/>
            </a:endParaRPr>
          </a:p>
          <a:p>
            <a:pPr lvl="0"/>
            <a:r>
              <a:rPr lang="en-US" dirty="0">
                <a:effectLst/>
              </a:rPr>
              <a:t>The purpose of the bibliography is to enable the reader to trace the sources the author(s) used. </a:t>
            </a:r>
            <a:endParaRPr lang="it-IT" dirty="0">
              <a:effectLst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98341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3100" b="1" dirty="0"/>
              <a:t>Writing style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4000" dirty="0"/>
              <a:t>KEEP IT SIMPLE</a:t>
            </a:r>
            <a:endParaRPr lang="en-US" sz="40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Adopt a plan that is direct and simple.</a:t>
            </a:r>
            <a:endParaRPr lang="it-IT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The thesis is neither a news article,  nor a novel, nor a confidential letter, nor a blog, and it should not surprise/shock/amuse the reader.</a:t>
            </a:r>
            <a:endParaRPr lang="it-IT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Make your sentences as short and concise as possible.</a:t>
            </a:r>
            <a:endParaRPr lang="it-IT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Avoid jargon, colloquialisms and inadequate expressions.</a:t>
            </a:r>
            <a:endParaRPr lang="it-IT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Avoid expressions such as "the country of the Rising Sun" if you mean Japan.</a:t>
            </a:r>
            <a:endParaRPr lang="it-IT" sz="2400" dirty="0">
              <a:effectLst/>
            </a:endParaRP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02720274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Text structure and length 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lvl="1" indent="0">
              <a:buNone/>
            </a:pPr>
            <a:r>
              <a:rPr lang="en-US" sz="2800" dirty="0">
                <a:effectLst/>
              </a:rPr>
              <a:t>Structure </a:t>
            </a:r>
          </a:p>
          <a:p>
            <a:pPr marL="457200" lvl="1" indent="0">
              <a:buNone/>
            </a:pPr>
            <a:r>
              <a:rPr lang="en-US" sz="2400" dirty="0">
                <a:effectLst/>
              </a:rPr>
              <a:t>1. Introduction</a:t>
            </a:r>
          </a:p>
          <a:p>
            <a:pPr marL="457200" lvl="1" indent="0">
              <a:buNone/>
            </a:pPr>
            <a:r>
              <a:rPr lang="en-US" sz="2400" dirty="0">
                <a:effectLst/>
              </a:rPr>
              <a:t>2. Reference Literature</a:t>
            </a:r>
          </a:p>
          <a:p>
            <a:pPr marL="457200" lvl="1" indent="0">
              <a:buNone/>
            </a:pPr>
            <a:r>
              <a:rPr lang="en-US" sz="2400" dirty="0">
                <a:effectLst/>
              </a:rPr>
              <a:t>3. Methodology</a:t>
            </a:r>
          </a:p>
          <a:p>
            <a:pPr marL="457200" lvl="1" indent="0">
              <a:buNone/>
            </a:pPr>
            <a:r>
              <a:rPr lang="en-US" sz="2400" dirty="0">
                <a:effectLst/>
              </a:rPr>
              <a:t>4. Research results </a:t>
            </a:r>
          </a:p>
          <a:p>
            <a:pPr marL="457200" lvl="1" indent="0">
              <a:buNone/>
            </a:pPr>
            <a:r>
              <a:rPr lang="en-US" sz="2400" dirty="0">
                <a:effectLst/>
              </a:rPr>
              <a:t>5. Conclusions and next research</a:t>
            </a:r>
          </a:p>
          <a:p>
            <a:pPr marL="457200" lvl="1" indent="0">
              <a:buNone/>
            </a:pPr>
            <a:endParaRPr lang="it-IT" sz="1200" dirty="0">
              <a:effectLst/>
            </a:endParaRPr>
          </a:p>
          <a:p>
            <a:pPr marL="457200" lvl="1" indent="0">
              <a:buNone/>
            </a:pPr>
            <a:r>
              <a:rPr lang="en-US" sz="2400" dirty="0">
                <a:effectLst/>
              </a:rPr>
              <a:t>Average </a:t>
            </a:r>
            <a:r>
              <a:rPr lang="en-US" sz="2400">
                <a:effectLst/>
              </a:rPr>
              <a:t>length 15 </a:t>
            </a:r>
            <a:r>
              <a:rPr lang="en-US" sz="2400" dirty="0">
                <a:effectLst/>
              </a:rPr>
              <a:t>pages  for MU students to 30 pages for MESCI students – If you apply for a PhD thesis can be longer</a:t>
            </a:r>
          </a:p>
          <a:p>
            <a:pPr marL="457200" lvl="1" indent="0">
              <a:buNone/>
            </a:pPr>
            <a:r>
              <a:rPr lang="en-US" dirty="0">
                <a:effectLst/>
              </a:rPr>
              <a:t>(1 page = 2000 characters including spaces and notes)</a:t>
            </a:r>
            <a:endParaRPr lang="it-IT" sz="1200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8211985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Citations and quotations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83560" y="2395865"/>
            <a:ext cx="10336724" cy="3709967"/>
          </a:xfrm>
        </p:spPr>
        <p:txBody>
          <a:bodyPr>
            <a:normAutofit/>
          </a:bodyPr>
          <a:lstStyle/>
          <a:p>
            <a:pPr marL="0" lvl="2" indent="0">
              <a:spcBef>
                <a:spcPts val="1000"/>
              </a:spcBef>
              <a:buNone/>
            </a:pPr>
            <a:r>
              <a:rPr lang="en-US" sz="3000" b="1" dirty="0"/>
              <a:t>Knowing how to cite correctly is fundamental to avoid the risk of PLAGIARISM</a:t>
            </a:r>
          </a:p>
          <a:p>
            <a:pPr marL="0" lvl="2" indent="0">
              <a:spcBef>
                <a:spcPts val="1000"/>
              </a:spcBef>
              <a:buNone/>
            </a:pPr>
            <a:endParaRPr lang="it-IT" sz="3000" b="1" dirty="0"/>
          </a:p>
          <a:p>
            <a:pPr marL="0" lvl="2" indent="0">
              <a:spcBef>
                <a:spcPts val="1000"/>
              </a:spcBef>
              <a:buNone/>
            </a:pPr>
            <a:r>
              <a:rPr lang="en-US" sz="3000" b="1" dirty="0">
                <a:solidFill>
                  <a:srgbClr val="FF0000"/>
                </a:solidFill>
              </a:rPr>
              <a:t>PLAGIARISM</a:t>
            </a:r>
            <a:r>
              <a:rPr lang="en-US" sz="3000" b="1" dirty="0"/>
              <a:t> - presenting others’ ideas and words as your own – is a very serious transgression for a researcher in addition to being a crime.</a:t>
            </a:r>
          </a:p>
          <a:p>
            <a:pPr lvl="2"/>
            <a:endParaRPr lang="it-IT" sz="2000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1118858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0321" y="617517"/>
            <a:ext cx="9613861" cy="1216649"/>
          </a:xfrm>
        </p:spPr>
        <p:txBody>
          <a:bodyPr>
            <a:normAutofit fontScale="90000"/>
          </a:bodyPr>
          <a:lstStyle/>
          <a:p>
            <a:br>
              <a:rPr lang="en-US" b="1" dirty="0"/>
            </a:br>
            <a:r>
              <a:rPr lang="en-US" dirty="0"/>
              <a:t>Tables, charts, figures and data</a:t>
            </a:r>
            <a:br>
              <a:rPr lang="it-IT" dirty="0"/>
            </a:b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400" dirty="0">
                <a:effectLst/>
              </a:rPr>
              <a:t>Each table, graph, and figure must include order number, title, source, explanation/description in the main text.</a:t>
            </a:r>
          </a:p>
          <a:p>
            <a:pPr marL="457200" lvl="1" indent="0">
              <a:buNone/>
            </a:pPr>
            <a:endParaRPr lang="it-IT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Whenever you cite data, you must include the source (confirming the verifiability of your results).</a:t>
            </a:r>
          </a:p>
          <a:p>
            <a:pPr marL="457200" lvl="1" indent="0">
              <a:buNone/>
            </a:pPr>
            <a:endParaRPr lang="it-IT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In case of empirical work, CLARIFY the model used and COMPARE your results with those obtained from previous work on the topic.</a:t>
            </a:r>
            <a:endParaRPr lang="it-IT" sz="2400" dirty="0">
              <a:effectLst/>
            </a:endParaRP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11117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Footnotes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004550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US" dirty="0">
                <a:effectLst/>
              </a:rPr>
              <a:t>Footnotes contain the information or observations that would make reading the text too laborious and would interrupt the main narrative of the sentence.</a:t>
            </a:r>
            <a:endParaRPr lang="it-IT" sz="1200" dirty="0">
              <a:effectLst/>
            </a:endParaRPr>
          </a:p>
          <a:p>
            <a:pPr lvl="1"/>
            <a:r>
              <a:rPr lang="en-US" dirty="0">
                <a:effectLst/>
              </a:rPr>
              <a:t>Do not exceed with footnotes.</a:t>
            </a:r>
          </a:p>
          <a:p>
            <a:pPr lvl="1"/>
            <a:r>
              <a:rPr lang="en-US" dirty="0">
                <a:effectLst/>
              </a:rPr>
              <a:t>Numbered lists in uniform style</a:t>
            </a:r>
            <a:endParaRPr lang="it-IT" dirty="0">
              <a:effectLst/>
            </a:endParaRPr>
          </a:p>
          <a:p>
            <a:pPr lvl="1"/>
            <a:r>
              <a:rPr lang="en-US" dirty="0">
                <a:effectLst/>
              </a:rPr>
              <a:t>When the content of the footnote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is</a:t>
            </a:r>
            <a:r>
              <a:rPr lang="en-US" sz="1200" dirty="0">
                <a:effectLst/>
              </a:rPr>
              <a:t> </a:t>
            </a:r>
            <a:r>
              <a:rPr lang="en-US" dirty="0">
                <a:effectLst/>
              </a:rPr>
              <a:t>too long, use the appendix.</a:t>
            </a:r>
          </a:p>
          <a:p>
            <a:pPr marL="457200" lvl="1" indent="0">
              <a:buNone/>
            </a:pPr>
            <a:endParaRPr lang="it-IT" sz="1200" dirty="0">
              <a:effectLst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EXAMPLE:</a:t>
            </a:r>
            <a:endParaRPr lang="it-IT" sz="1400" dirty="0">
              <a:solidFill>
                <a:schemeClr val="accent1">
                  <a:lumMod val="60000"/>
                  <a:lumOff val="40000"/>
                </a:schemeClr>
              </a:solidFill>
              <a:effectLst/>
            </a:endParaRPr>
          </a:p>
          <a:p>
            <a:pPr marL="0" indent="0">
              <a:buNone/>
            </a:pPr>
            <a:r>
              <a:rPr lang="en-US" i="1" dirty="0">
                <a:solidFill>
                  <a:schemeClr val="bg2">
                    <a:lumMod val="50000"/>
                  </a:schemeClr>
                </a:solidFill>
                <a:effectLst/>
              </a:rPr>
              <a:t>The agreements of Bretton Woods * have marked the beginning of a reorganization of the international monetary system * Bretton Woods is a place of .......</a:t>
            </a:r>
            <a:endParaRPr lang="it-IT" sz="1800" dirty="0">
              <a:solidFill>
                <a:schemeClr val="bg2">
                  <a:lumMod val="50000"/>
                </a:schemeClr>
              </a:solidFill>
              <a:effectLst/>
            </a:endParaRPr>
          </a:p>
          <a:p>
            <a:pPr marL="457200" lvl="1" indent="0">
              <a:buNone/>
            </a:pPr>
            <a:r>
              <a:rPr lang="en-US" i="1" dirty="0">
                <a:solidFill>
                  <a:schemeClr val="bg2">
                    <a:lumMod val="50000"/>
                  </a:schemeClr>
                </a:solidFill>
                <a:effectLst/>
              </a:rPr>
              <a:t>XY 1987 states that precautionary and transaction purposes for holding the coin cannot be distinguished *</a:t>
            </a:r>
            <a:endParaRPr lang="it-IT" sz="1600" dirty="0">
              <a:solidFill>
                <a:schemeClr val="bg2">
                  <a:lumMod val="50000"/>
                </a:schemeClr>
              </a:solidFill>
              <a:effectLst/>
            </a:endParaRPr>
          </a:p>
          <a:p>
            <a:pPr marL="457200" lvl="1" indent="0">
              <a:buNone/>
            </a:pPr>
            <a:r>
              <a:rPr lang="en-US" i="1" dirty="0">
                <a:solidFill>
                  <a:schemeClr val="bg2">
                    <a:lumMod val="50000"/>
                  </a:schemeClr>
                </a:solidFill>
                <a:effectLst/>
              </a:rPr>
              <a:t>* Actually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  <a:effectLst/>
              </a:rPr>
              <a:t> 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  <a:effectLst/>
              </a:rPr>
              <a:t>this hypothesis seems to have been retracted in XY 1989 but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  <a:effectLst/>
              </a:rPr>
              <a:t> 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  <a:effectLst/>
              </a:rPr>
              <a:t>......</a:t>
            </a:r>
            <a:endParaRPr lang="it-IT" sz="1600" dirty="0">
              <a:solidFill>
                <a:schemeClr val="bg2">
                  <a:lumMod val="50000"/>
                </a:schemeClr>
              </a:solidFill>
              <a:effectLst/>
            </a:endParaRP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82691172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/>
              <a:t>Introduction (to be written at the end)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dirty="0">
                <a:effectLst/>
              </a:rPr>
              <a:t>Thesis topic and potential research questions</a:t>
            </a:r>
            <a:endParaRPr lang="it-IT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Motivation of the research (why the research is important, what it adds)</a:t>
            </a:r>
            <a:endParaRPr lang="it-IT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Brief description of the structure of the work (how you plan to deal with the chosen topic)</a:t>
            </a:r>
            <a:endParaRPr lang="it-IT" sz="2800" dirty="0">
              <a:effectLst/>
            </a:endParaRPr>
          </a:p>
          <a:p>
            <a:pPr lvl="0"/>
            <a:r>
              <a:rPr lang="it-IT" sz="2800" noProof="1">
                <a:effectLst/>
              </a:rPr>
              <a:t>Summary of key findings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62540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/>
              <a:t>Credits and Grading system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it-IT" sz="3600" dirty="0" err="1">
                <a:effectLst/>
              </a:rPr>
              <a:t>Thesis</a:t>
            </a:r>
            <a:r>
              <a:rPr lang="it-IT" sz="3600" dirty="0">
                <a:effectLst/>
              </a:rPr>
              <a:t> </a:t>
            </a:r>
            <a:r>
              <a:rPr lang="it-IT" sz="3600" dirty="0" err="1">
                <a:effectLst/>
              </a:rPr>
              <a:t>counts</a:t>
            </a:r>
            <a:r>
              <a:rPr lang="it-IT" sz="3600" dirty="0">
                <a:effectLst/>
              </a:rPr>
              <a:t> 3 </a:t>
            </a:r>
            <a:r>
              <a:rPr lang="it-IT" sz="3600" dirty="0" err="1">
                <a:effectLst/>
              </a:rPr>
              <a:t>Credits</a:t>
            </a:r>
            <a:endParaRPr lang="it-IT" sz="3600" dirty="0">
              <a:effectLst/>
            </a:endParaRPr>
          </a:p>
          <a:p>
            <a:pPr lvl="1"/>
            <a:endParaRPr lang="it-IT" sz="3600" dirty="0">
              <a:effectLst/>
            </a:endParaRPr>
          </a:p>
          <a:p>
            <a:pPr lvl="1"/>
            <a:r>
              <a:rPr lang="en-US" sz="3600" dirty="0">
                <a:effectLst/>
              </a:rPr>
              <a:t>Thesis will be evaluated by your supervisor with grades from 1 (minimum) to 5 (maximum). See attached grading scheme</a:t>
            </a:r>
          </a:p>
          <a:p>
            <a:pPr marL="457200" lvl="1" indent="0">
              <a:buNone/>
            </a:pPr>
            <a:endParaRPr lang="it-IT" sz="3600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0295345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/>
              <a:t>Conclusions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en-US" sz="3600" dirty="0">
                <a:effectLst/>
              </a:rPr>
              <a:t>Briefly, recall topic, research question and structure of the thesis.</a:t>
            </a:r>
          </a:p>
          <a:p>
            <a:pPr marL="457200" lvl="1" indent="0">
              <a:buNone/>
            </a:pPr>
            <a:endParaRPr lang="it-IT" sz="3600" dirty="0">
              <a:effectLst/>
            </a:endParaRPr>
          </a:p>
          <a:p>
            <a:pPr lvl="1"/>
            <a:r>
              <a:rPr lang="en-US" sz="3600" dirty="0">
                <a:effectLst/>
              </a:rPr>
              <a:t>Answer you research question in detail, highlighting the novelty of your findings with respect to the existing literature.</a:t>
            </a:r>
          </a:p>
          <a:p>
            <a:pPr marL="457200" lvl="1" indent="0">
              <a:buNone/>
            </a:pPr>
            <a:endParaRPr lang="it-IT" sz="3600" dirty="0">
              <a:effectLst/>
            </a:endParaRPr>
          </a:p>
          <a:p>
            <a:pPr lvl="1"/>
            <a:r>
              <a:rPr lang="en-US" sz="3600" dirty="0">
                <a:effectLst/>
              </a:rPr>
              <a:t>Do not include new references in your conclusions.  </a:t>
            </a:r>
            <a:endParaRPr lang="it-IT" sz="3600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0088420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/>
              <a:t>Mistakes you MUST avoid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effectLst/>
              </a:rPr>
              <a:t>NEVER write things that you did not understand or use terms that you do not know.</a:t>
            </a:r>
          </a:p>
          <a:p>
            <a:pPr marL="0" lvl="0" indent="0">
              <a:buNone/>
            </a:pPr>
            <a:endParaRPr lang="en-US" dirty="0">
              <a:effectLst/>
            </a:endParaRPr>
          </a:p>
          <a:p>
            <a:pPr lvl="0"/>
            <a:r>
              <a:rPr lang="en-US" dirty="0">
                <a:effectLst/>
              </a:rPr>
              <a:t>Do not write about ideas and authors you did not research, merely because you heard about them in another textbook or context.</a:t>
            </a:r>
          </a:p>
          <a:p>
            <a:pPr marL="0" lvl="0" indent="0">
              <a:buNone/>
            </a:pPr>
            <a:endParaRPr lang="en-US" dirty="0">
              <a:effectLst/>
            </a:endParaRPr>
          </a:p>
          <a:p>
            <a:pPr lvl="0"/>
            <a:r>
              <a:rPr lang="en-US" dirty="0">
                <a:effectLst/>
              </a:rPr>
              <a:t>Do not report any data, citations or information without specifying where you found them.</a:t>
            </a:r>
          </a:p>
          <a:p>
            <a:pPr marL="0" lvl="0" indent="0">
              <a:buNone/>
            </a:pPr>
            <a:endParaRPr lang="it-IT" dirty="0">
              <a:effectLst/>
            </a:endParaRPr>
          </a:p>
          <a:p>
            <a:pPr marL="0" lvl="0" indent="0">
              <a:buNone/>
            </a:pPr>
            <a:endParaRPr lang="it-IT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41089376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it-IT" dirty="0"/>
              <a:t>IMPORTANT!!!!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092502"/>
          </a:xfrm>
        </p:spPr>
        <p:txBody>
          <a:bodyPr/>
          <a:lstStyle/>
          <a:p>
            <a:pPr lvl="0"/>
            <a:r>
              <a:rPr lang="en-US" dirty="0">
                <a:effectLst/>
              </a:rPr>
              <a:t>Do not submit your thesis without prior consent and validation by your supervisor.</a:t>
            </a:r>
          </a:p>
          <a:p>
            <a:pPr lvl="0"/>
            <a:r>
              <a:rPr lang="en-US" dirty="0">
                <a:effectLst/>
              </a:rPr>
              <a:t>Contact your </a:t>
            </a:r>
            <a:r>
              <a:rPr lang="en-US" dirty="0"/>
              <a:t>supervisor constantly and </a:t>
            </a:r>
            <a:r>
              <a:rPr lang="en-US" dirty="0">
                <a:effectLst/>
              </a:rPr>
              <a:t>submit him/her your thesis chapters (progress reports).</a:t>
            </a:r>
          </a:p>
          <a:p>
            <a:pPr lvl="0"/>
            <a:r>
              <a:rPr lang="en-US" dirty="0">
                <a:effectLst/>
              </a:rPr>
              <a:t>Do not send your supervisor the final thesis at once just before the final deadline.</a:t>
            </a:r>
          </a:p>
          <a:p>
            <a:pPr lvl="0"/>
            <a:r>
              <a:rPr lang="en-US" dirty="0"/>
              <a:t>Do NOT copy your thesis. </a:t>
            </a:r>
            <a:r>
              <a:rPr lang="en-US" b="1" u="sng" dirty="0"/>
              <a:t>Plagiarism</a:t>
            </a:r>
            <a:r>
              <a:rPr lang="en-US" dirty="0"/>
              <a:t> is easy to track!</a:t>
            </a:r>
            <a:endParaRPr lang="en-US" dirty="0">
              <a:effectLst/>
            </a:endParaRPr>
          </a:p>
          <a:p>
            <a:pPr lvl="0"/>
            <a:r>
              <a:rPr lang="en-US" dirty="0"/>
              <a:t>DEADLINE: December 31</a:t>
            </a:r>
            <a:r>
              <a:rPr lang="en-US" baseline="30000" dirty="0"/>
              <a:t>st</a:t>
            </a:r>
            <a:endParaRPr lang="en-US" dirty="0"/>
          </a:p>
          <a:p>
            <a:pPr lvl="0"/>
            <a:endParaRPr lang="en-US" dirty="0">
              <a:effectLst/>
            </a:endParaRPr>
          </a:p>
          <a:p>
            <a:pPr marL="0" lvl="0" indent="0">
              <a:buNone/>
            </a:pPr>
            <a:endParaRPr lang="it-IT" dirty="0">
              <a:effectLst/>
            </a:endParaRPr>
          </a:p>
          <a:p>
            <a:pPr marL="0" lvl="0" indent="0">
              <a:buNone/>
            </a:pPr>
            <a:endParaRPr lang="it-IT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67311374"/>
      </p:ext>
    </p:extLst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966E30E-106E-553B-7E99-575A3E2CD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IMPORTANT!!!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C142C9E-3A83-7801-C872-7B28CEBE20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note that we might grant the extension – one or more requests (not more than 2 months in total) on a reasonable basis (internship, job, PhD, health issues).</a:t>
            </a:r>
          </a:p>
          <a:p>
            <a:r>
              <a:rPr lang="it-IT" dirty="0"/>
              <a:t>The </a:t>
            </a:r>
            <a:r>
              <a:rPr lang="it-IT" dirty="0" err="1"/>
              <a:t>request</a:t>
            </a:r>
            <a:r>
              <a:rPr lang="it-IT" dirty="0"/>
              <a:t> of the extension must be </a:t>
            </a:r>
            <a:r>
              <a:rPr lang="it-IT" dirty="0" err="1"/>
              <a:t>submitted</a:t>
            </a:r>
            <a:r>
              <a:rPr lang="it-IT" dirty="0"/>
              <a:t> by e-mail </a:t>
            </a:r>
            <a:r>
              <a:rPr lang="it-IT" u="sng" dirty="0" err="1"/>
              <a:t>before</a:t>
            </a:r>
            <a:r>
              <a:rPr lang="it-IT" dirty="0"/>
              <a:t> the deadline.</a:t>
            </a:r>
          </a:p>
          <a:p>
            <a:r>
              <a:rPr lang="it-IT" dirty="0"/>
              <a:t>Students </a:t>
            </a:r>
            <a:r>
              <a:rPr lang="it-IT" dirty="0" err="1"/>
              <a:t>who</a:t>
            </a:r>
            <a:r>
              <a:rPr lang="it-IT" dirty="0"/>
              <a:t> do </a:t>
            </a:r>
            <a:r>
              <a:rPr lang="it-IT" dirty="0" err="1"/>
              <a:t>not</a:t>
            </a:r>
            <a:r>
              <a:rPr lang="it-IT" dirty="0"/>
              <a:t> </a:t>
            </a:r>
            <a:r>
              <a:rPr lang="it-IT" dirty="0" err="1"/>
              <a:t>respect</a:t>
            </a:r>
            <a:r>
              <a:rPr lang="it-IT" dirty="0"/>
              <a:t> </a:t>
            </a:r>
            <a:r>
              <a:rPr lang="it-IT" dirty="0" err="1"/>
              <a:t>those</a:t>
            </a:r>
            <a:r>
              <a:rPr lang="it-IT" dirty="0"/>
              <a:t> rules </a:t>
            </a:r>
            <a:r>
              <a:rPr lang="it-IT" dirty="0" err="1"/>
              <a:t>will</a:t>
            </a:r>
            <a:r>
              <a:rPr lang="it-IT" dirty="0"/>
              <a:t> be </a:t>
            </a:r>
            <a:r>
              <a:rPr lang="it-IT" dirty="0" err="1"/>
              <a:t>penalized</a:t>
            </a:r>
            <a:r>
              <a:rPr lang="it-I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13289965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o">
  <a:themeElements>
    <a:clrScheme name="Berlino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o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TM04033917[[fn=Berlino]]</Template>
  <TotalTime>772</TotalTime>
  <Words>980</Words>
  <Application>Microsoft Macintosh PowerPoint</Application>
  <PresentationFormat>Widescreen</PresentationFormat>
  <Paragraphs>93</Paragraphs>
  <Slides>15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8" baseType="lpstr">
      <vt:lpstr>Arial</vt:lpstr>
      <vt:lpstr>Trebuchet MS</vt:lpstr>
      <vt:lpstr>Berlino</vt:lpstr>
      <vt:lpstr>How to write a finale thesis</vt:lpstr>
      <vt:lpstr>Topic and thesis supervisor </vt:lpstr>
      <vt:lpstr>Preliminary steps</vt:lpstr>
      <vt:lpstr>Bibliography</vt:lpstr>
      <vt:lpstr>Writing style </vt:lpstr>
      <vt:lpstr>Text structure and length  </vt:lpstr>
      <vt:lpstr>Citations and quotations </vt:lpstr>
      <vt:lpstr> Tables, charts, figures and data  </vt:lpstr>
      <vt:lpstr>Footnotes </vt:lpstr>
      <vt:lpstr>Introduction (to be written at the end) </vt:lpstr>
      <vt:lpstr>Credits and Grading system </vt:lpstr>
      <vt:lpstr>Conclusions </vt:lpstr>
      <vt:lpstr>Mistakes you MUST avoid </vt:lpstr>
      <vt:lpstr>IMPORTANT!!!! </vt:lpstr>
      <vt:lpstr>IMPORTANT!!!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Instructions on how to write a thesis</dc:title>
  <dc:creator>JENNIFER</dc:creator>
  <cp:lastModifiedBy>Olga Raduchych</cp:lastModifiedBy>
  <cp:revision>41</cp:revision>
  <dcterms:created xsi:type="dcterms:W3CDTF">2016-03-18T13:16:39Z</dcterms:created>
  <dcterms:modified xsi:type="dcterms:W3CDTF">2024-04-08T10:38:09Z</dcterms:modified>
</cp:coreProperties>
</file>