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61" r:id="rId4"/>
    <p:sldId id="284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86" r:id="rId13"/>
    <p:sldId id="270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24" autoAdjust="0"/>
  </p:normalViewPr>
  <p:slideViewPr>
    <p:cSldViewPr snapToGrid="0">
      <p:cViewPr varScale="1">
        <p:scale>
          <a:sx n="79" d="100"/>
          <a:sy n="79" d="100"/>
        </p:scale>
        <p:origin x="9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229502" cy="695291"/>
          </a:xfrm>
        </p:spPr>
        <p:txBody>
          <a:bodyPr/>
          <a:lstStyle/>
          <a:p>
            <a:r>
              <a:rPr lang="en-US" sz="4800" dirty="0"/>
              <a:t>How to write a </a:t>
            </a:r>
            <a:r>
              <a:rPr lang="en-US" sz="4800" dirty="0" smtClean="0"/>
              <a:t>final </a:t>
            </a:r>
            <a:r>
              <a:rPr lang="en-US" sz="4800" dirty="0"/>
              <a:t>thesis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b="1" i="1" dirty="0"/>
              <a:t>MESCI </a:t>
            </a:r>
            <a:r>
              <a:rPr lang="it-IT" sz="2800" b="1" i="1" dirty="0" err="1" smtClean="0"/>
              <a:t>accademic</a:t>
            </a:r>
            <a:r>
              <a:rPr lang="it-IT" sz="2800" b="1" i="1" dirty="0" smtClean="0"/>
              <a:t> </a:t>
            </a:r>
            <a:r>
              <a:rPr lang="it-IT" sz="2800" b="1" i="1" dirty="0" err="1" smtClean="0"/>
              <a:t>year</a:t>
            </a:r>
            <a:r>
              <a:rPr lang="it-IT" sz="2800" b="1" i="1" dirty="0" smtClean="0"/>
              <a:t> 2022/2023</a:t>
            </a:r>
            <a:endParaRPr lang="it-IT" sz="2800" b="1" i="1" dirty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Topic and thesis supervisor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(2) 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</a:t>
            </a:r>
            <a:r>
              <a:rPr lang="en-US" noProof="1">
                <a:effectLst/>
              </a:rPr>
              <a:t>e.g</a:t>
            </a:r>
            <a:r>
              <a:rPr lang="en-US" dirty="0">
                <a:effectLst/>
              </a:rPr>
              <a:t>. 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Choice 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word. The supervisor can be a teacher of the Master or somebody from other universities.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/>
              <a:t>Preliminary </a:t>
            </a:r>
            <a:r>
              <a:rPr lang="it-IT" b="1" dirty="0" err="1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selected topic and research question, elaborate a preliminary index to use as a guide in the organization of bibliographical 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>
                <a:effectLst/>
              </a:rPr>
              <a:t>This initial 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For 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the author(s) used.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/>
              <a:t>Writing style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KEEP IT SIMPLE</a:t>
            </a:r>
            <a:endParaRPr lang="en-US" sz="40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Adopt 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blog, and it should not surprise/shock/amuse 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Make your sentences as short and concise 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jargon,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if you mean Japan.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Text structure and length 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1. Introduction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2. Reference Literature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3. Methodology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4. Research results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5. Conclusions and next 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Average length </a:t>
            </a:r>
            <a:r>
              <a:rPr lang="en-US" sz="2400" dirty="0" smtClean="0">
                <a:effectLst/>
              </a:rPr>
              <a:t>30 </a:t>
            </a:r>
            <a:r>
              <a:rPr lang="en-US" sz="2400" dirty="0">
                <a:effectLst/>
              </a:rPr>
              <a:t>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(1 page = 2000 characters including spaces and 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Citations and quotations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/>
              <a:t>Knowing how to cite correctly is fundamental to avoid the risk of 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lvl="2"/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Tables, charts, figures and data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order number, title, source, 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Whenever you cite data, you must include the source (confirming the verifiability of your results).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case 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Footnotes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footnotes.</a:t>
            </a:r>
          </a:p>
          <a:p>
            <a:pPr lvl="1"/>
            <a:r>
              <a:rPr lang="en-US" dirty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Introduction (to be written at the end)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topic)</a:t>
            </a:r>
            <a:endParaRPr lang="it-IT" sz="2800" dirty="0">
              <a:effectLst/>
            </a:endParaRPr>
          </a:p>
          <a:p>
            <a:pPr lvl="0"/>
            <a:r>
              <a:rPr lang="it-IT" sz="2800" noProof="1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Credits and Grading system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>
                <a:effectLst/>
              </a:rPr>
              <a:t>Thesis</a:t>
            </a:r>
            <a:r>
              <a:rPr lang="it-IT" sz="3600" dirty="0">
                <a:effectLst/>
              </a:rPr>
              <a:t> </a:t>
            </a:r>
            <a:r>
              <a:rPr lang="it-IT" sz="3600" dirty="0" err="1">
                <a:effectLst/>
              </a:rPr>
              <a:t>counts</a:t>
            </a:r>
            <a:r>
              <a:rPr lang="it-IT" sz="3600" dirty="0">
                <a:effectLst/>
              </a:rPr>
              <a:t> 3 </a:t>
            </a:r>
            <a:r>
              <a:rPr lang="it-IT" sz="3600" dirty="0" err="1">
                <a:effectLst/>
              </a:rPr>
              <a:t>Credits</a:t>
            </a:r>
            <a:endParaRPr lang="it-IT" sz="3600" dirty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Thesis will be evaluated by your supervisor with grades from 1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Conclusions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you research question in detail, highlighting the novelty of your 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Do not include new references in your 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Mistakes you MUST avoid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write about ideas and authors you did not research, merely because you heard about them in another textbook or context.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report any data, citations or information without specifying where you found them.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IMPORTANT!!!!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>
                <a:effectLst/>
              </a:rPr>
              <a:t>Contact your </a:t>
            </a:r>
            <a:r>
              <a:rPr lang="en-US" dirty="0"/>
              <a:t>supervisor constantly and </a:t>
            </a:r>
            <a:r>
              <a:rPr lang="en-US" dirty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/>
              <a:t>Do NOT copy your thesis. </a:t>
            </a:r>
            <a:r>
              <a:rPr lang="en-US" b="1" u="sng" dirty="0"/>
              <a:t>Plagiarism</a:t>
            </a:r>
            <a:r>
              <a:rPr lang="en-US" dirty="0"/>
              <a:t> is easy to track!</a:t>
            </a:r>
            <a:endParaRPr lang="en-US" dirty="0">
              <a:effectLst/>
            </a:endParaRPr>
          </a:p>
          <a:p>
            <a:pPr lvl="0"/>
            <a:r>
              <a:rPr lang="en-US" dirty="0"/>
              <a:t>DEADLINE: </a:t>
            </a:r>
            <a:r>
              <a:rPr lang="en-US" dirty="0" smtClean="0"/>
              <a:t>December </a:t>
            </a:r>
            <a:r>
              <a:rPr lang="en-US" dirty="0"/>
              <a:t>31</a:t>
            </a:r>
            <a:r>
              <a:rPr lang="en-US" baseline="30000" dirty="0"/>
              <a:t>st</a:t>
            </a:r>
            <a:r>
              <a:rPr lang="en-US" dirty="0"/>
              <a:t> for </a:t>
            </a:r>
            <a:r>
              <a:rPr lang="en-US" dirty="0" smtClean="0"/>
              <a:t>MESCI students</a:t>
            </a:r>
            <a:endParaRPr lang="en-US" dirty="0"/>
          </a:p>
          <a:p>
            <a:pPr lvl="0"/>
            <a:endParaRPr lang="en-US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768</TotalTime>
  <Words>388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Berlino</vt:lpstr>
      <vt:lpstr>How to write a final thesis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Utente Windows</cp:lastModifiedBy>
  <cp:revision>41</cp:revision>
  <dcterms:created xsi:type="dcterms:W3CDTF">2016-03-18T13:16:39Z</dcterms:created>
  <dcterms:modified xsi:type="dcterms:W3CDTF">2022-11-10T15:14:01Z</dcterms:modified>
</cp:coreProperties>
</file>