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5.jpg" ContentType="image/jpeg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2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  <p:sldMasterId id="2147483672" r:id="rId6"/>
  </p:sldMasterIdLst>
  <p:notesMasterIdLst>
    <p:notesMasterId r:id="rId20"/>
  </p:notesMasterIdLst>
  <p:sldIdLst>
    <p:sldId id="256" r:id="rId7"/>
    <p:sldId id="535" r:id="rId8"/>
    <p:sldId id="571" r:id="rId9"/>
    <p:sldId id="544" r:id="rId10"/>
    <p:sldId id="556" r:id="rId11"/>
    <p:sldId id="543" r:id="rId12"/>
    <p:sldId id="550" r:id="rId13"/>
    <p:sldId id="546" r:id="rId14"/>
    <p:sldId id="576" r:id="rId15"/>
    <p:sldId id="548" r:id="rId16"/>
    <p:sldId id="568" r:id="rId17"/>
    <p:sldId id="541" r:id="rId18"/>
    <p:sldId id="558" r:id="rId1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vonos, Ekaterina (EST)" initials="K(" lastIdx="17" clrIdx="0">
    <p:extLst>
      <p:ext uri="{19B8F6BF-5375-455C-9EA6-DF929625EA0E}">
        <p15:presenceInfo xmlns:p15="http://schemas.microsoft.com/office/powerpoint/2012/main" userId="S::ekaterina.krivonos@fao.org::f23a0e1e-4258-46d3-a623-3b62621f4756" providerId="AD"/>
      </p:ext>
    </p:extLst>
  </p:cmAuthor>
  <p:cmAuthor id="2" name="Avesani, Cosimo (EST)" initials="AC(" lastIdx="8" clrIdx="1">
    <p:extLst>
      <p:ext uri="{19B8F6BF-5375-455C-9EA6-DF929625EA0E}">
        <p15:presenceInfo xmlns:p15="http://schemas.microsoft.com/office/powerpoint/2012/main" userId="S::Cosimo.Avesani@fao.org::9be4f44e-d6fa-4bad-838c-914a7f23a640" providerId="AD"/>
      </p:ext>
    </p:extLst>
  </p:cmAuthor>
  <p:cmAuthor id="3" name="Gadhok, Ishrat (EST)" initials="GI(" lastIdx="8" clrIdx="2">
    <p:extLst>
      <p:ext uri="{19B8F6BF-5375-455C-9EA6-DF929625EA0E}">
        <p15:presenceInfo xmlns:p15="http://schemas.microsoft.com/office/powerpoint/2012/main" userId="S-1-5-21-2107199734-1002509562-578033828-86251" providerId="AD"/>
      </p:ext>
    </p:extLst>
  </p:cmAuthor>
  <p:cmAuthor id="4" name="Krivonos, Ekaterina (EST)" initials="KE(" lastIdx="3" clrIdx="3">
    <p:extLst>
      <p:ext uri="{19B8F6BF-5375-455C-9EA6-DF929625EA0E}">
        <p15:presenceInfo xmlns:p15="http://schemas.microsoft.com/office/powerpoint/2012/main" userId="S-1-5-21-2107199734-1002509562-578033828-114785" providerId="AD"/>
      </p:ext>
    </p:extLst>
  </p:cmAuthor>
  <p:cmAuthor id="5" name="Gadhok, Ishrat (EST)" initials="GI( [2]" lastIdx="5" clrIdx="4">
    <p:extLst>
      <p:ext uri="{19B8F6BF-5375-455C-9EA6-DF929625EA0E}">
        <p15:presenceInfo xmlns:p15="http://schemas.microsoft.com/office/powerpoint/2012/main" userId="S::ishrat.gadhok@fao.org::6d5c1fda-b68f-4879-9d4e-250d73495d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B48"/>
    <a:srgbClr val="AC0000"/>
    <a:srgbClr val="153357"/>
    <a:srgbClr val="E1EBFB"/>
    <a:srgbClr val="EDF0FF"/>
    <a:srgbClr val="E0E9F4"/>
    <a:srgbClr val="C8D2E3"/>
    <a:srgbClr val="009644"/>
    <a:srgbClr val="C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83837" autoAdjust="0"/>
  </p:normalViewPr>
  <p:slideViewPr>
    <p:cSldViewPr snapToGrid="0" snapToObjects="1">
      <p:cViewPr varScale="1">
        <p:scale>
          <a:sx n="96" d="100"/>
          <a:sy n="96" d="100"/>
        </p:scale>
        <p:origin x="1062" y="96"/>
      </p:cViewPr>
      <p:guideLst>
        <p:guide orient="horz" pos="2880"/>
        <p:guide pos="216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NHECK\Desktop\Copy%20of%20Data%20trade%20and%20gender_j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nfao-my.sharepoint.com/personal/evelyne_vanheck_fao_org/Documents/Desktop/Kenya%20report%20submitted%20to%20Iryna%2026%20Feb/Figures_Kenya%20report_26%20Feb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NHECK\Desktop\Revised%20Kenya%20report\Figures_Kenya%20report_26%20Feb%2020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'1. Trade GII with scatterplot'!$C$2:$C$117</c:f>
              <c:numCache>
                <c:formatCode>0.00</c:formatCode>
                <c:ptCount val="116"/>
                <c:pt idx="0">
                  <c:v>74.518292080792705</c:v>
                </c:pt>
                <c:pt idx="1">
                  <c:v>50.253387492105325</c:v>
                </c:pt>
                <c:pt idx="2">
                  <c:v>52.922138386773867</c:v>
                </c:pt>
                <c:pt idx="3">
                  <c:v>33.429204303020136</c:v>
                </c:pt>
                <c:pt idx="4">
                  <c:v>78.010701821603291</c:v>
                </c:pt>
                <c:pt idx="5">
                  <c:v>40.01698104992235</c:v>
                </c:pt>
                <c:pt idx="6">
                  <c:v>110.99318559369857</c:v>
                </c:pt>
                <c:pt idx="7">
                  <c:v>76.570709806510393</c:v>
                </c:pt>
                <c:pt idx="8">
                  <c:v>69.627785807326518</c:v>
                </c:pt>
                <c:pt idx="9">
                  <c:v>27.724004703663109</c:v>
                </c:pt>
                <c:pt idx="10">
                  <c:v>138.73857224535527</c:v>
                </c:pt>
                <c:pt idx="11">
                  <c:v>169.36583659671186</c:v>
                </c:pt>
                <c:pt idx="12">
                  <c:v>105.30616335396196</c:v>
                </c:pt>
                <c:pt idx="13">
                  <c:v>59.018333871796834</c:v>
                </c:pt>
                <c:pt idx="14">
                  <c:v>101.27629135187813</c:v>
                </c:pt>
                <c:pt idx="15">
                  <c:v>39.176122148196391</c:v>
                </c:pt>
                <c:pt idx="16">
                  <c:v>147.12311266317695</c:v>
                </c:pt>
                <c:pt idx="17">
                  <c:v>124.98797179837868</c:v>
                </c:pt>
                <c:pt idx="18">
                  <c:v>28.818660399884301</c:v>
                </c:pt>
                <c:pt idx="19">
                  <c:v>82.626207457851621</c:v>
                </c:pt>
                <c:pt idx="20">
                  <c:v>132.21390580176248</c:v>
                </c:pt>
                <c:pt idx="21">
                  <c:v>37.389879694812286</c:v>
                </c:pt>
                <c:pt idx="22">
                  <c:v>61.225677738295069</c:v>
                </c:pt>
                <c:pt idx="23">
                  <c:v>44.685530001355055</c:v>
                </c:pt>
                <c:pt idx="24">
                  <c:v>82.984776867046989</c:v>
                </c:pt>
                <c:pt idx="25">
                  <c:v>64.432238750588169</c:v>
                </c:pt>
                <c:pt idx="26">
                  <c:v>37.431782652893574</c:v>
                </c:pt>
                <c:pt idx="27">
                  <c:v>40.578565447036475</c:v>
                </c:pt>
                <c:pt idx="28">
                  <c:v>79.479861304135554</c:v>
                </c:pt>
                <c:pt idx="29">
                  <c:v>70.606133621543705</c:v>
                </c:pt>
                <c:pt idx="30">
                  <c:v>51.348730221221054</c:v>
                </c:pt>
                <c:pt idx="31">
                  <c:v>103.75806146558699</c:v>
                </c:pt>
                <c:pt idx="32">
                  <c:v>160.94142946745916</c:v>
                </c:pt>
                <c:pt idx="33">
                  <c:v>142.10901750015358</c:v>
                </c:pt>
                <c:pt idx="34">
                  <c:v>112.42545412274679</c:v>
                </c:pt>
                <c:pt idx="35">
                  <c:v>52.734867068005101</c:v>
                </c:pt>
                <c:pt idx="36">
                  <c:v>51.386008568893502</c:v>
                </c:pt>
                <c:pt idx="37">
                  <c:v>31.373600378489197</c:v>
                </c:pt>
                <c:pt idx="38">
                  <c:v>84.368412224822819</c:v>
                </c:pt>
                <c:pt idx="39">
                  <c:v>160.78594028915114</c:v>
                </c:pt>
                <c:pt idx="40">
                  <c:v>24.255515017308639</c:v>
                </c:pt>
                <c:pt idx="41">
                  <c:v>75.051209761936789</c:v>
                </c:pt>
                <c:pt idx="42">
                  <c:v>77.630923482015064</c:v>
                </c:pt>
                <c:pt idx="43">
                  <c:v>61.966262095267545</c:v>
                </c:pt>
                <c:pt idx="44">
                  <c:v>73.667147106403633</c:v>
                </c:pt>
                <c:pt idx="45">
                  <c:v>55.075411884846318</c:v>
                </c:pt>
                <c:pt idx="46">
                  <c:v>101.70924377205108</c:v>
                </c:pt>
                <c:pt idx="47">
                  <c:v>89.385792943522418</c:v>
                </c:pt>
                <c:pt idx="48">
                  <c:v>58.430013627387545</c:v>
                </c:pt>
                <c:pt idx="49">
                  <c:v>89.184018668780723</c:v>
                </c:pt>
                <c:pt idx="50">
                  <c:v>49.460740878972935</c:v>
                </c:pt>
                <c:pt idx="51">
                  <c:v>86.516415431622505</c:v>
                </c:pt>
                <c:pt idx="52">
                  <c:v>37.046539842545734</c:v>
                </c:pt>
                <c:pt idx="53">
                  <c:v>100.38067605003071</c:v>
                </c:pt>
                <c:pt idx="54">
                  <c:v>161.9063929080921</c:v>
                </c:pt>
                <c:pt idx="55">
                  <c:v>78.385067836353912</c:v>
                </c:pt>
                <c:pt idx="56">
                  <c:v>43.677174705231202</c:v>
                </c:pt>
                <c:pt idx="57">
                  <c:v>40.422767732160622</c:v>
                </c:pt>
                <c:pt idx="58">
                  <c:v>229.39773804519356</c:v>
                </c:pt>
                <c:pt idx="59">
                  <c:v>54.967911180724684</c:v>
                </c:pt>
                <c:pt idx="60">
                  <c:v>63.060056671137311</c:v>
                </c:pt>
                <c:pt idx="61">
                  <c:v>74.532086717872119</c:v>
                </c:pt>
                <c:pt idx="62">
                  <c:v>82.205896086915914</c:v>
                </c:pt>
                <c:pt idx="63">
                  <c:v>30.669174753269079</c:v>
                </c:pt>
                <c:pt idx="64">
                  <c:v>108.39425203651609</c:v>
                </c:pt>
                <c:pt idx="65">
                  <c:v>130.21943309466079</c:v>
                </c:pt>
                <c:pt idx="66">
                  <c:v>156.56887592160075</c:v>
                </c:pt>
                <c:pt idx="67">
                  <c:v>388.84772834942379</c:v>
                </c:pt>
                <c:pt idx="68">
                  <c:v>52.625526019856693</c:v>
                </c:pt>
                <c:pt idx="69">
                  <c:v>130.72785484059412</c:v>
                </c:pt>
                <c:pt idx="70">
                  <c:v>69.791638861314397</c:v>
                </c:pt>
                <c:pt idx="71">
                  <c:v>283.46945008726368</c:v>
                </c:pt>
                <c:pt idx="72">
                  <c:v>86.093430601465798</c:v>
                </c:pt>
                <c:pt idx="73">
                  <c:v>82.364231806124934</c:v>
                </c:pt>
                <c:pt idx="74">
                  <c:v>88.61247149531529</c:v>
                </c:pt>
                <c:pt idx="75">
                  <c:v>120.13853164114565</c:v>
                </c:pt>
                <c:pt idx="76">
                  <c:v>105.75370244440734</c:v>
                </c:pt>
                <c:pt idx="77">
                  <c:v>83.973228265139767</c:v>
                </c:pt>
                <c:pt idx="78">
                  <c:v>53.1507980599593</c:v>
                </c:pt>
                <c:pt idx="79">
                  <c:v>81.267254322756941</c:v>
                </c:pt>
                <c:pt idx="80">
                  <c:v>43.811228177566157</c:v>
                </c:pt>
                <c:pt idx="81">
                  <c:v>156.19313620356934</c:v>
                </c:pt>
                <c:pt idx="82">
                  <c:v>106.23229691672145</c:v>
                </c:pt>
                <c:pt idx="83">
                  <c:v>37.658882513639554</c:v>
                </c:pt>
                <c:pt idx="84">
                  <c:v>147.80840081909298</c:v>
                </c:pt>
                <c:pt idx="85">
                  <c:v>70.68096736254185</c:v>
                </c:pt>
                <c:pt idx="86">
                  <c:v>29.915816455957671</c:v>
                </c:pt>
                <c:pt idx="87">
                  <c:v>71.724749450444477</c:v>
                </c:pt>
                <c:pt idx="88">
                  <c:v>55.503600194842221</c:v>
                </c:pt>
                <c:pt idx="89">
                  <c:v>63.501570945042786</c:v>
                </c:pt>
                <c:pt idx="90">
                  <c:v>117.61575686285657</c:v>
                </c:pt>
                <c:pt idx="91">
                  <c:v>87.358394352095019</c:v>
                </c:pt>
                <c:pt idx="92">
                  <c:v>52.132530756074566</c:v>
                </c:pt>
                <c:pt idx="93">
                  <c:v>53.852247568146318</c:v>
                </c:pt>
                <c:pt idx="94">
                  <c:v>64.95074959018639</c:v>
                </c:pt>
                <c:pt idx="95">
                  <c:v>59.116484707143449</c:v>
                </c:pt>
                <c:pt idx="96">
                  <c:v>63.263584849522779</c:v>
                </c:pt>
                <c:pt idx="97">
                  <c:v>116.65014068276204</c:v>
                </c:pt>
                <c:pt idx="98">
                  <c:v>338.30975384169437</c:v>
                </c:pt>
                <c:pt idx="99">
                  <c:v>161.74318633780257</c:v>
                </c:pt>
                <c:pt idx="100">
                  <c:v>68.330120499924078</c:v>
                </c:pt>
                <c:pt idx="101">
                  <c:v>43.041018746444593</c:v>
                </c:pt>
                <c:pt idx="102">
                  <c:v>4.127459000172391</c:v>
                </c:pt>
                <c:pt idx="103">
                  <c:v>88.162016983745261</c:v>
                </c:pt>
                <c:pt idx="104">
                  <c:v>125.10628133306622</c:v>
                </c:pt>
                <c:pt idx="105">
                  <c:v>31.383276305535695</c:v>
                </c:pt>
                <c:pt idx="106">
                  <c:v>116.68226840016698</c:v>
                </c:pt>
                <c:pt idx="107">
                  <c:v>57.54193979566071</c:v>
                </c:pt>
                <c:pt idx="108">
                  <c:v>92.288064051583532</c:v>
                </c:pt>
                <c:pt idx="109">
                  <c:v>71.212724478561285</c:v>
                </c:pt>
                <c:pt idx="110">
                  <c:v>42.016421915063745</c:v>
                </c:pt>
                <c:pt idx="111">
                  <c:v>82.621299757087272</c:v>
                </c:pt>
                <c:pt idx="112">
                  <c:v>55.236304376160419</c:v>
                </c:pt>
                <c:pt idx="113">
                  <c:v>56.805924446370724</c:v>
                </c:pt>
                <c:pt idx="114">
                  <c:v>63.882535959925278</c:v>
                </c:pt>
                <c:pt idx="115">
                  <c:v>90.607776186462289</c:v>
                </c:pt>
              </c:numCache>
            </c:numRef>
          </c:xVal>
          <c:yVal>
            <c:numRef>
              <c:f>'1. Trade GII with scatterplot'!$D$2:$D$117</c:f>
              <c:numCache>
                <c:formatCode>0.00</c:formatCode>
                <c:ptCount val="116"/>
                <c:pt idx="0">
                  <c:v>0.14399999999999999</c:v>
                </c:pt>
                <c:pt idx="1">
                  <c:v>0.499</c:v>
                </c:pt>
                <c:pt idx="2">
                  <c:v>0.53700000000000003</c:v>
                </c:pt>
                <c:pt idx="3">
                  <c:v>0.28699999999999998</c:v>
                </c:pt>
                <c:pt idx="4">
                  <c:v>0.216</c:v>
                </c:pt>
                <c:pt idx="5">
                  <c:v>7.2999999999999995E-2</c:v>
                </c:pt>
                <c:pt idx="6">
                  <c:v>5.2999999999999999E-2</c:v>
                </c:pt>
                <c:pt idx="7">
                  <c:v>0.29399999999999998</c:v>
                </c:pt>
                <c:pt idx="8">
                  <c:v>0.32900000000000001</c:v>
                </c:pt>
                <c:pt idx="9">
                  <c:v>0.53</c:v>
                </c:pt>
                <c:pt idx="10">
                  <c:v>0.104</c:v>
                </c:pt>
                <c:pt idx="11">
                  <c:v>4.8000000000000001E-2</c:v>
                </c:pt>
                <c:pt idx="12">
                  <c:v>0.36399999999999999</c:v>
                </c:pt>
                <c:pt idx="13">
                  <c:v>0.41799999999999998</c:v>
                </c:pt>
                <c:pt idx="14">
                  <c:v>0.13600000000000001</c:v>
                </c:pt>
                <c:pt idx="15">
                  <c:v>0.39</c:v>
                </c:pt>
                <c:pt idx="16">
                  <c:v>0.25900000000000001</c:v>
                </c:pt>
                <c:pt idx="17">
                  <c:v>0.21</c:v>
                </c:pt>
                <c:pt idx="18">
                  <c:v>0.505</c:v>
                </c:pt>
                <c:pt idx="19">
                  <c:v>0.34899999999999998</c:v>
                </c:pt>
                <c:pt idx="20">
                  <c:v>0.46100000000000002</c:v>
                </c:pt>
                <c:pt idx="21">
                  <c:v>0.56499999999999995</c:v>
                </c:pt>
                <c:pt idx="22">
                  <c:v>6.9000000000000006E-2</c:v>
                </c:pt>
                <c:pt idx="23">
                  <c:v>0.67200000000000004</c:v>
                </c:pt>
                <c:pt idx="24">
                  <c:v>0.65200000000000002</c:v>
                </c:pt>
                <c:pt idx="25">
                  <c:v>0.187</c:v>
                </c:pt>
                <c:pt idx="26">
                  <c:v>0.192</c:v>
                </c:pt>
                <c:pt idx="27">
                  <c:v>0.42399999999999999</c:v>
                </c:pt>
                <c:pt idx="28">
                  <c:v>0.60099999999999998</c:v>
                </c:pt>
                <c:pt idx="29">
                  <c:v>0.25600000000000001</c:v>
                </c:pt>
                <c:pt idx="30">
                  <c:v>0.61299999999999999</c:v>
                </c:pt>
                <c:pt idx="31">
                  <c:v>9.2999999999999999E-2</c:v>
                </c:pt>
                <c:pt idx="32">
                  <c:v>0.123</c:v>
                </c:pt>
                <c:pt idx="33">
                  <c:v>0.12</c:v>
                </c:pt>
                <c:pt idx="34">
                  <c:v>1.2999999999999999E-2</c:v>
                </c:pt>
                <c:pt idx="35">
                  <c:v>0.42899999999999999</c:v>
                </c:pt>
                <c:pt idx="36">
                  <c:v>0.36199999999999999</c:v>
                </c:pt>
                <c:pt idx="37">
                  <c:v>0.443</c:v>
                </c:pt>
                <c:pt idx="38">
                  <c:v>0.376</c:v>
                </c:pt>
                <c:pt idx="39">
                  <c:v>0.1</c:v>
                </c:pt>
                <c:pt idx="40">
                  <c:v>0.52</c:v>
                </c:pt>
                <c:pt idx="41">
                  <c:v>0.318</c:v>
                </c:pt>
                <c:pt idx="42">
                  <c:v>3.3000000000000002E-2</c:v>
                </c:pt>
                <c:pt idx="43">
                  <c:v>8.3000000000000004E-2</c:v>
                </c:pt>
                <c:pt idx="44">
                  <c:v>0.54100000000000004</c:v>
                </c:pt>
                <c:pt idx="45">
                  <c:v>0.61099999999999999</c:v>
                </c:pt>
                <c:pt idx="46">
                  <c:v>0.28000000000000003</c:v>
                </c:pt>
                <c:pt idx="47">
                  <c:v>7.2999999999999995E-2</c:v>
                </c:pt>
                <c:pt idx="48">
                  <c:v>0.52900000000000003</c:v>
                </c:pt>
                <c:pt idx="49">
                  <c:v>0.11899999999999999</c:v>
                </c:pt>
                <c:pt idx="50">
                  <c:v>0.48099999999999998</c:v>
                </c:pt>
                <c:pt idx="51">
                  <c:v>0.621</c:v>
                </c:pt>
                <c:pt idx="52">
                  <c:v>0.63500000000000001</c:v>
                </c:pt>
                <c:pt idx="53">
                  <c:v>0.43099999999999999</c:v>
                </c:pt>
                <c:pt idx="54">
                  <c:v>0.221</c:v>
                </c:pt>
                <c:pt idx="55">
                  <c:v>4.2999999999999997E-2</c:v>
                </c:pt>
                <c:pt idx="56">
                  <c:v>0.49</c:v>
                </c:pt>
                <c:pt idx="57">
                  <c:v>0.44400000000000001</c:v>
                </c:pt>
                <c:pt idx="58">
                  <c:v>7.3999999999999996E-2</c:v>
                </c:pt>
                <c:pt idx="59">
                  <c:v>8.3000000000000004E-2</c:v>
                </c:pt>
                <c:pt idx="60">
                  <c:v>5.6000000000000001E-2</c:v>
                </c:pt>
                <c:pt idx="61">
                  <c:v>0.33500000000000002</c:v>
                </c:pt>
                <c:pt idx="62">
                  <c:v>0.47099999999999997</c:v>
                </c:pt>
                <c:pt idx="63">
                  <c:v>0.50600000000000001</c:v>
                </c:pt>
                <c:pt idx="64">
                  <c:v>0.37</c:v>
                </c:pt>
                <c:pt idx="65">
                  <c:v>0.151</c:v>
                </c:pt>
                <c:pt idx="66">
                  <c:v>0.105</c:v>
                </c:pt>
                <c:pt idx="67">
                  <c:v>4.3999999999999997E-2</c:v>
                </c:pt>
                <c:pt idx="68">
                  <c:v>0.55600000000000005</c:v>
                </c:pt>
                <c:pt idx="69">
                  <c:v>0.22800000000000001</c:v>
                </c:pt>
                <c:pt idx="70">
                  <c:v>0.61299999999999999</c:v>
                </c:pt>
                <c:pt idx="71">
                  <c:v>0.16700000000000001</c:v>
                </c:pt>
                <c:pt idx="72">
                  <c:v>0.34699999999999998</c:v>
                </c:pt>
                <c:pt idx="73">
                  <c:v>0.309</c:v>
                </c:pt>
                <c:pt idx="74">
                  <c:v>0.20499999999999999</c:v>
                </c:pt>
                <c:pt idx="75">
                  <c:v>0.313</c:v>
                </c:pt>
                <c:pt idx="76">
                  <c:v>0.11899999999999999</c:v>
                </c:pt>
                <c:pt idx="77">
                  <c:v>0.42499999999999999</c:v>
                </c:pt>
                <c:pt idx="78">
                  <c:v>0.498</c:v>
                </c:pt>
                <c:pt idx="79">
                  <c:v>0.44500000000000001</c:v>
                </c:pt>
                <c:pt idx="80">
                  <c:v>0.45200000000000001</c:v>
                </c:pt>
                <c:pt idx="81">
                  <c:v>2.5000000000000001E-2</c:v>
                </c:pt>
                <c:pt idx="82">
                  <c:v>0.42399999999999999</c:v>
                </c:pt>
                <c:pt idx="83">
                  <c:v>0.61099999999999999</c:v>
                </c:pt>
                <c:pt idx="84">
                  <c:v>0.13400000000000001</c:v>
                </c:pt>
                <c:pt idx="85">
                  <c:v>1.6E-2</c:v>
                </c:pt>
                <c:pt idx="86">
                  <c:v>0.53400000000000003</c:v>
                </c:pt>
                <c:pt idx="87">
                  <c:v>0.44500000000000001</c:v>
                </c:pt>
                <c:pt idx="88">
                  <c:v>0.38</c:v>
                </c:pt>
                <c:pt idx="89">
                  <c:v>0.41899999999999998</c:v>
                </c:pt>
                <c:pt idx="90">
                  <c:v>0.109</c:v>
                </c:pt>
                <c:pt idx="91">
                  <c:v>0.28199999999999997</c:v>
                </c:pt>
                <c:pt idx="92">
                  <c:v>0.20300000000000001</c:v>
                </c:pt>
                <c:pt idx="93">
                  <c:v>0.38800000000000001</c:v>
                </c:pt>
                <c:pt idx="94">
                  <c:v>0.41799999999999998</c:v>
                </c:pt>
                <c:pt idx="95">
                  <c:v>0.247</c:v>
                </c:pt>
                <c:pt idx="96">
                  <c:v>0.53</c:v>
                </c:pt>
                <c:pt idx="97">
                  <c:v>0.13100000000000001</c:v>
                </c:pt>
                <c:pt idx="98">
                  <c:v>0.04</c:v>
                </c:pt>
                <c:pt idx="99">
                  <c:v>7.0999999999999994E-2</c:v>
                </c:pt>
                <c:pt idx="100">
                  <c:v>5.7000000000000002E-2</c:v>
                </c:pt>
                <c:pt idx="101">
                  <c:v>0.38300000000000001</c:v>
                </c:pt>
                <c:pt idx="102">
                  <c:v>0.55300000000000005</c:v>
                </c:pt>
                <c:pt idx="103">
                  <c:v>2.3E-2</c:v>
                </c:pt>
                <c:pt idx="104">
                  <c:v>1.7999999999999999E-2</c:v>
                </c:pt>
                <c:pt idx="105">
                  <c:v>0.56000000000000005</c:v>
                </c:pt>
                <c:pt idx="106">
                  <c:v>0.33300000000000002</c:v>
                </c:pt>
                <c:pt idx="107">
                  <c:v>0.57999999999999996</c:v>
                </c:pt>
                <c:pt idx="108">
                  <c:v>0.25900000000000001</c:v>
                </c:pt>
                <c:pt idx="109">
                  <c:v>0.27200000000000002</c:v>
                </c:pt>
                <c:pt idx="110">
                  <c:v>0.53</c:v>
                </c:pt>
                <c:pt idx="111">
                  <c:v>0.2</c:v>
                </c:pt>
                <c:pt idx="112">
                  <c:v>9.8000000000000004E-2</c:v>
                </c:pt>
                <c:pt idx="113">
                  <c:v>0.23499999999999999</c:v>
                </c:pt>
                <c:pt idx="114">
                  <c:v>0.22700000000000001</c:v>
                </c:pt>
                <c:pt idx="115">
                  <c:v>0.54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735-40ED-947E-95505747A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4550032"/>
        <c:axId val="434550688"/>
      </c:scatterChart>
      <c:valAx>
        <c:axId val="434550032"/>
        <c:scaling>
          <c:orientation val="minMax"/>
          <c:max val="4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Trade openness</a:t>
                </a:r>
                <a:r>
                  <a:rPr lang="en-US" baseline="0"/>
                  <a:t> as share of GDP (%)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50688"/>
        <c:crosses val="autoZero"/>
        <c:crossBetween val="midCat"/>
        <c:majorUnit val="100"/>
      </c:valAx>
      <c:valAx>
        <c:axId val="434550688"/>
        <c:scaling>
          <c:orientation val="minMax"/>
          <c:max val="0.7000000000000000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Gender Inequality Index (GII),</a:t>
                </a:r>
                <a:r>
                  <a:rPr lang="en-US" baseline="0"/>
                  <a:t> 2021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5003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23-4231-B134-75B1E61D1A13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23-4231-B134-75B1E61D1A13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D23-4231-B134-75B1E61D1A1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23-4231-B134-75B1E61D1A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'A4 Fig 12'!$A$4:$A$7</c:f>
              <c:strCache>
                <c:ptCount val="4"/>
                <c:pt idx="0">
                  <c:v>Other </c:v>
                </c:pt>
                <c:pt idx="1">
                  <c:v>Complex procedures</c:v>
                </c:pt>
                <c:pt idx="2">
                  <c:v>Lack of collateral requirements</c:v>
                </c:pt>
                <c:pt idx="3">
                  <c:v>High interest rates</c:v>
                </c:pt>
              </c:strCache>
            </c:strRef>
          </c:cat>
          <c:val>
            <c:numRef>
              <c:f>'A4 Fig 12'!$B$4:$B$7</c:f>
              <c:numCache>
                <c:formatCode>0%</c:formatCode>
                <c:ptCount val="4"/>
                <c:pt idx="0">
                  <c:v>0.1111</c:v>
                </c:pt>
                <c:pt idx="1">
                  <c:v>0.22220000000000001</c:v>
                </c:pt>
                <c:pt idx="2">
                  <c:v>0.33329999999999999</c:v>
                </c:pt>
                <c:pt idx="3">
                  <c:v>0.33329999999999999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23-4231-B134-75B1E61D1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46020512"/>
        <c:axId val="446022152"/>
      </c:barChart>
      <c:catAx>
        <c:axId val="44602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022152"/>
        <c:crosses val="autoZero"/>
        <c:auto val="1"/>
        <c:lblAlgn val="ctr"/>
        <c:lblOffset val="100"/>
        <c:noMultiLvlLbl val="0"/>
      </c:catAx>
      <c:valAx>
        <c:axId val="44602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02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15157480314958"/>
          <c:y val="5.0925925925925923E-2"/>
          <c:w val="0.51613320209973756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'A4 Fig 5'!$A$4:$A$14</c:f>
              <c:strCache>
                <c:ptCount val="11"/>
                <c:pt idx="0">
                  <c:v>Exporting is too risky</c:v>
                </c:pt>
                <c:pt idx="1">
                  <c:v>Products not suitable for export</c:v>
                </c:pt>
                <c:pt idx="2">
                  <c:v>Time constraints</c:v>
                </c:pt>
                <c:pt idx="3">
                  <c:v>Not included in the business plan</c:v>
                </c:pt>
                <c:pt idx="4">
                  <c:v>Difficulty with legal documents</c:v>
                </c:pt>
                <c:pt idx="5">
                  <c:v>Don't know how to start exporting</c:v>
                </c:pt>
                <c:pt idx="6">
                  <c:v>Bureaucracy and costs</c:v>
                </c:pt>
                <c:pt idx="7">
                  <c:v>Trade regulations and standards</c:v>
                </c:pt>
                <c:pt idx="8">
                  <c:v>Insufficient production volume </c:v>
                </c:pt>
                <c:pt idx="9">
                  <c:v>Difficulty in finding customers abroad</c:v>
                </c:pt>
                <c:pt idx="10">
                  <c:v>Financial constraints</c:v>
                </c:pt>
              </c:strCache>
            </c:strRef>
          </c:cat>
          <c:val>
            <c:numRef>
              <c:f>'A4 Fig 5'!$B$4:$B$14</c:f>
              <c:numCache>
                <c:formatCode>0%</c:formatCode>
                <c:ptCount val="11"/>
                <c:pt idx="0">
                  <c:v>6.0599999999999987E-2</c:v>
                </c:pt>
                <c:pt idx="1">
                  <c:v>6.0599999999999987E-2</c:v>
                </c:pt>
                <c:pt idx="2">
                  <c:v>9.0899999999999995E-2</c:v>
                </c:pt>
                <c:pt idx="3">
                  <c:v>0.1212</c:v>
                </c:pt>
                <c:pt idx="4">
                  <c:v>0.36359999999999998</c:v>
                </c:pt>
                <c:pt idx="5">
                  <c:v>0.36359999999999998</c:v>
                </c:pt>
                <c:pt idx="6">
                  <c:v>0.36359999999999998</c:v>
                </c:pt>
                <c:pt idx="7">
                  <c:v>0.39389999999999997</c:v>
                </c:pt>
                <c:pt idx="8">
                  <c:v>0.51519999999999999</c:v>
                </c:pt>
                <c:pt idx="9">
                  <c:v>0.54549999999999998</c:v>
                </c:pt>
                <c:pt idx="10">
                  <c:v>0.75760000000000005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3-4890-8B75-F717F552A6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53823288"/>
        <c:axId val="253823616"/>
      </c:barChart>
      <c:catAx>
        <c:axId val="253823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23616"/>
        <c:crosses val="autoZero"/>
        <c:auto val="1"/>
        <c:lblAlgn val="ctr"/>
        <c:lblOffset val="100"/>
        <c:noMultiLvlLbl val="0"/>
      </c:catAx>
      <c:valAx>
        <c:axId val="25382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23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A07B6-57BA-4716-8470-4A117FC129AD}" type="datetimeFigureOut">
              <a:rPr lang="en-US" smtClean="0"/>
              <a:t>14-Mar-23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5A5A7-AE99-49F8-91CB-0C6923A38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8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8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76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35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4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0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25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85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89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87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4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49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5A5A7-AE99-49F8-91CB-0C6923A382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2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1C075-0A87-4D04-85DC-C41B8B8D094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44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5E52-BD94-498A-AD65-6DF4E5A184FF}" type="datetime1">
              <a:rPr lang="en-US" smtClean="0"/>
              <a:t>14-Mar-23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CBB5-43F7-4669-BAC0-66CB3B913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ttore 1 31">
            <a:extLst>
              <a:ext uri="{FF2B5EF4-FFF2-40B4-BE49-F238E27FC236}">
                <a16:creationId xmlns:a16="http://schemas.microsoft.com/office/drawing/2014/main" id="{979C4701-D86E-8642-9831-6649FA5CFB66}"/>
              </a:ext>
            </a:extLst>
          </p:cNvPr>
          <p:cNvCxnSpPr>
            <a:cxnSpLocks/>
          </p:cNvCxnSpPr>
          <p:nvPr userDrawn="1"/>
        </p:nvCxnSpPr>
        <p:spPr>
          <a:xfrm>
            <a:off x="0" y="638132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8256240" y="1620000"/>
            <a:ext cx="3384376" cy="19841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6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8256240" y="3884359"/>
            <a:ext cx="3384376" cy="19841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301D986D-7DC2-6B42-A3AA-10A8F8722B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453336"/>
            <a:ext cx="12192000" cy="251454"/>
          </a:xfrm>
          <a:prstGeom prst="rect">
            <a:avLst/>
          </a:prstGeom>
        </p:spPr>
        <p:txBody>
          <a:bodyPr lIns="540000" rIns="540000"/>
          <a:lstStyle>
            <a:lvl1pPr marL="0" indent="0">
              <a:buFontTx/>
              <a:buNone/>
              <a:defRPr sz="1400" b="0">
                <a:solidFill>
                  <a:srgbClr val="5792C9"/>
                </a:solidFill>
              </a:defRPr>
            </a:lvl1pPr>
          </a:lstStyle>
          <a:p>
            <a:pPr lvl="0"/>
            <a:r>
              <a:rPr lang="en-US" dirty="0"/>
              <a:t>Click to edit meeting date, place and date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96904FE-A34D-024F-87C3-7F0E775D27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36000"/>
            <a:ext cx="12192000" cy="410425"/>
          </a:xfrm>
          <a:prstGeom prst="rect">
            <a:avLst/>
          </a:prstGeom>
          <a:solidFill>
            <a:srgbClr val="5792C9">
              <a:alpha val="21000"/>
            </a:srgbClr>
          </a:solidFill>
        </p:spPr>
        <p:txBody>
          <a:bodyPr lIns="540000" rIns="540000" anchor="ctr" anchorCtr="0"/>
          <a:lstStyle>
            <a:lvl1pPr marL="0" indent="0" algn="r">
              <a:buFontTx/>
              <a:buNone/>
              <a:defRPr sz="1400" b="1">
                <a:solidFill>
                  <a:srgbClr val="5792C9"/>
                </a:solidFill>
              </a:defRPr>
            </a:lvl1pPr>
          </a:lstStyle>
          <a:p>
            <a:pPr lvl="0"/>
            <a:r>
              <a:rPr lang="en-US" dirty="0"/>
              <a:t>CLICK TO EDIT PPT TITLE </a:t>
            </a:r>
            <a:r>
              <a:rPr lang="it-IT" b="1" dirty="0"/>
              <a:t>|</a:t>
            </a:r>
            <a:r>
              <a:rPr lang="it-IT" dirty="0"/>
              <a:t> </a:t>
            </a:r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59165581-3D98-B54C-B922-370C4A15168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1980000"/>
            <a:ext cx="7968208" cy="4176457"/>
          </a:xfrm>
          <a:prstGeom prst="rect">
            <a:avLst/>
          </a:prstGeom>
        </p:spPr>
        <p:txBody>
          <a:bodyPr lIns="540000" tIns="0" rIns="360000" anchor="t" anchorCtr="0"/>
          <a:lstStyle>
            <a:lvl1pPr marL="0" indent="0" algn="l">
              <a:buNone/>
              <a:defRPr sz="2000"/>
            </a:lvl1pPr>
            <a:lvl2pPr marL="180000" indent="-180000" algn="l">
              <a:buClr>
                <a:srgbClr val="5792C9"/>
              </a:buClr>
              <a:buFont typeface="Wingdings" charset="2"/>
              <a:buChar char="§"/>
              <a:defRPr sz="2000"/>
            </a:lvl2pPr>
            <a:lvl3pPr marL="360000" indent="-180000" algn="l">
              <a:buClr>
                <a:srgbClr val="5792C9"/>
              </a:buClr>
              <a:buSzPct val="110000"/>
              <a:buFont typeface="Arial" charset="0"/>
              <a:buChar char="•"/>
              <a:defRPr sz="2000"/>
            </a:lvl3pPr>
            <a:lvl4pPr marL="576000" indent="-216000" algn="l">
              <a:buClr>
                <a:srgbClr val="5792C9"/>
              </a:buClr>
              <a:buFont typeface=".AppleSystemUIFont" charset="-120"/>
              <a:buChar char="–"/>
              <a:defRPr sz="2000"/>
            </a:lvl4pPr>
            <a:lvl5pPr marL="792000" indent="-216000" algn="l">
              <a:buFont typeface=".AppleSystemUIFont" charset="-120"/>
              <a:buChar char="–"/>
              <a:defRPr sz="2000"/>
            </a:lvl5pPr>
            <a:lvl6pPr marL="1044000" indent="-216000" algn="l">
              <a:buClr>
                <a:schemeClr val="bg2">
                  <a:lumMod val="50000"/>
                </a:schemeClr>
              </a:buClr>
              <a:buFont typeface=".AppleSystemUIFont" charset="-120"/>
              <a:buChar char="–"/>
              <a:defRPr sz="2000">
                <a:solidFill>
                  <a:schemeClr val="bg2">
                    <a:lumMod val="50000"/>
                  </a:schemeClr>
                </a:solidFill>
              </a:defRPr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1"/>
            <a:r>
              <a:rPr lang="en-US" dirty="0"/>
              <a:t>Click to edit txt</a:t>
            </a:r>
          </a:p>
          <a:p>
            <a:pPr lvl="2"/>
            <a:r>
              <a:rPr lang="en-US" dirty="0"/>
              <a:t>List 2</a:t>
            </a:r>
          </a:p>
          <a:p>
            <a:pPr lvl="3"/>
            <a:r>
              <a:rPr lang="en-US" dirty="0"/>
              <a:t>List 3</a:t>
            </a:r>
          </a:p>
          <a:p>
            <a:pPr lvl="4"/>
            <a:r>
              <a:rPr lang="en-US" dirty="0"/>
              <a:t>List 4</a:t>
            </a:r>
          </a:p>
          <a:p>
            <a:pPr lvl="5"/>
            <a:r>
              <a:rPr lang="en-US" dirty="0"/>
              <a:t>List 5</a:t>
            </a: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72C484F6-8A17-3C44-9437-D5EC134F6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0800" y="1620000"/>
            <a:ext cx="7986304" cy="296840"/>
          </a:xfrm>
          <a:prstGeom prst="rect">
            <a:avLst/>
          </a:prstGeom>
          <a:noFill/>
        </p:spPr>
        <p:txBody>
          <a:bodyPr vert="horz" lIns="540000" tIns="0" rIns="360000" bIns="45720" rtlCol="0" anchor="t" anchorCtr="0">
            <a:noAutofit/>
          </a:bodyPr>
          <a:lstStyle>
            <a:lvl1pPr>
              <a:defRPr sz="2200" b="1">
                <a:solidFill>
                  <a:srgbClr val="5792C9"/>
                </a:solidFill>
                <a:latin typeface="+mn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96926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353620" y="2276872"/>
            <a:ext cx="7776864" cy="1368152"/>
          </a:xfrm>
          <a:prstGeom prst="rect">
            <a:avLst/>
          </a:prstGeom>
        </p:spPr>
        <p:txBody>
          <a:bodyPr lIns="0" tIns="46800" rIns="0" anchor="t"/>
          <a:lstStyle>
            <a:lvl1pPr algn="l">
              <a:defRPr sz="460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- Option 1</a:t>
            </a:r>
            <a:br>
              <a:rPr lang="en-US"/>
            </a:b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53620" y="3645024"/>
            <a:ext cx="7775007" cy="632268"/>
          </a:xfrm>
          <a:prstGeom prst="rect">
            <a:avLst/>
          </a:prstGeom>
        </p:spPr>
        <p:txBody>
          <a:bodyPr lIns="0" tIns="46800" rIns="0" anchor="t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20" y="5589240"/>
            <a:ext cx="7772622" cy="288032"/>
          </a:xfrm>
          <a:prstGeom prst="rect">
            <a:avLst/>
          </a:prstGeom>
        </p:spPr>
        <p:txBody>
          <a:bodyPr lIns="0" tIns="46800" rIns="0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Name of the presenter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343472" y="5877272"/>
            <a:ext cx="7782770" cy="292285"/>
          </a:xfrm>
          <a:prstGeom prst="rect">
            <a:avLst/>
          </a:prstGeom>
        </p:spPr>
        <p:txBody>
          <a:bodyPr lIns="0" tIns="46800" rIns="0"/>
          <a:lstStyle>
            <a:lvl1pPr marL="0" indent="0">
              <a:buFontTx/>
              <a:buNone/>
              <a:defRPr sz="16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Title, Organization</a:t>
            </a:r>
          </a:p>
        </p:txBody>
      </p:sp>
    </p:spTree>
    <p:extLst>
      <p:ext uri="{BB962C8B-B14F-4D97-AF65-F5344CB8AC3E}">
        <p14:creationId xmlns:p14="http://schemas.microsoft.com/office/powerpoint/2010/main" val="210334871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01201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714577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449263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16023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30910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5E52-BD94-498A-AD65-6DF4E5A184FF}" type="datetime1">
              <a:rPr lang="en-US" smtClean="0"/>
              <a:t>14-Mar-23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CBB5-43F7-4669-BAC0-66CB3B913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9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8641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676688" y="213336"/>
            <a:ext cx="862767" cy="4606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475575" y="299105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0" y="19035"/>
                </a:moveTo>
                <a:lnTo>
                  <a:pt x="67360" y="19035"/>
                </a:lnTo>
                <a:lnTo>
                  <a:pt x="67360" y="0"/>
                </a:lnTo>
                <a:lnTo>
                  <a:pt x="0" y="0"/>
                </a:lnTo>
                <a:lnTo>
                  <a:pt x="0" y="1903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475575" y="276262"/>
            <a:ext cx="21590" cy="22860"/>
          </a:xfrm>
          <a:custGeom>
            <a:avLst/>
            <a:gdLst/>
            <a:ahLst/>
            <a:cxnLst/>
            <a:rect l="l" t="t" r="r" b="b"/>
            <a:pathLst>
              <a:path w="21589" h="22860">
                <a:moveTo>
                  <a:pt x="0" y="22842"/>
                </a:moveTo>
                <a:lnTo>
                  <a:pt x="21499" y="22842"/>
                </a:lnTo>
                <a:lnTo>
                  <a:pt x="21499" y="0"/>
                </a:lnTo>
                <a:lnTo>
                  <a:pt x="0" y="0"/>
                </a:lnTo>
                <a:lnTo>
                  <a:pt x="0" y="2284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475575" y="255958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5" h="20320">
                <a:moveTo>
                  <a:pt x="0" y="20304"/>
                </a:moveTo>
                <a:lnTo>
                  <a:pt x="61559" y="20304"/>
                </a:lnTo>
                <a:lnTo>
                  <a:pt x="61559" y="0"/>
                </a:lnTo>
                <a:lnTo>
                  <a:pt x="0" y="0"/>
                </a:lnTo>
                <a:lnTo>
                  <a:pt x="0" y="20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475575" y="23438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0" y="21573"/>
                </a:moveTo>
                <a:lnTo>
                  <a:pt x="21499" y="21573"/>
                </a:lnTo>
                <a:lnTo>
                  <a:pt x="21499" y="0"/>
                </a:lnTo>
                <a:lnTo>
                  <a:pt x="0" y="0"/>
                </a:lnTo>
                <a:lnTo>
                  <a:pt x="0" y="2157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475575" y="214081"/>
            <a:ext cx="67310" cy="20320"/>
          </a:xfrm>
          <a:custGeom>
            <a:avLst/>
            <a:gdLst/>
            <a:ahLst/>
            <a:cxnLst/>
            <a:rect l="l" t="t" r="r" b="b"/>
            <a:pathLst>
              <a:path w="67310" h="20320">
                <a:moveTo>
                  <a:pt x="0" y="20304"/>
                </a:moveTo>
                <a:lnTo>
                  <a:pt x="66741" y="20304"/>
                </a:lnTo>
                <a:lnTo>
                  <a:pt x="66741" y="0"/>
                </a:lnTo>
                <a:lnTo>
                  <a:pt x="0" y="0"/>
                </a:lnTo>
                <a:lnTo>
                  <a:pt x="0" y="20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65228" y="157409"/>
            <a:ext cx="548640" cy="546100"/>
          </a:xfrm>
          <a:custGeom>
            <a:avLst/>
            <a:gdLst/>
            <a:ahLst/>
            <a:cxnLst/>
            <a:rect l="l" t="t" r="r" b="b"/>
            <a:pathLst>
              <a:path w="548640" h="546100">
                <a:moveTo>
                  <a:pt x="274307" y="0"/>
                </a:moveTo>
                <a:lnTo>
                  <a:pt x="225015" y="3809"/>
                </a:lnTo>
                <a:lnTo>
                  <a:pt x="178607" y="16509"/>
                </a:lnTo>
                <a:lnTo>
                  <a:pt x="135861" y="36829"/>
                </a:lnTo>
                <a:lnTo>
                  <a:pt x="97556" y="63499"/>
                </a:lnTo>
                <a:lnTo>
                  <a:pt x="64470" y="96519"/>
                </a:lnTo>
                <a:lnTo>
                  <a:pt x="37382" y="134619"/>
                </a:lnTo>
                <a:lnTo>
                  <a:pt x="17070" y="177799"/>
                </a:lnTo>
                <a:lnTo>
                  <a:pt x="4312" y="223519"/>
                </a:lnTo>
                <a:lnTo>
                  <a:pt x="0" y="271779"/>
                </a:lnTo>
                <a:lnTo>
                  <a:pt x="0" y="274319"/>
                </a:lnTo>
                <a:lnTo>
                  <a:pt x="4312" y="322579"/>
                </a:lnTo>
                <a:lnTo>
                  <a:pt x="17070" y="368299"/>
                </a:lnTo>
                <a:lnTo>
                  <a:pt x="37382" y="411479"/>
                </a:lnTo>
                <a:lnTo>
                  <a:pt x="64470" y="449579"/>
                </a:lnTo>
                <a:lnTo>
                  <a:pt x="97556" y="482599"/>
                </a:lnTo>
                <a:lnTo>
                  <a:pt x="135861" y="509269"/>
                </a:lnTo>
                <a:lnTo>
                  <a:pt x="178607" y="529589"/>
                </a:lnTo>
                <a:lnTo>
                  <a:pt x="225015" y="542289"/>
                </a:lnTo>
                <a:lnTo>
                  <a:pt x="274307" y="546099"/>
                </a:lnTo>
                <a:lnTo>
                  <a:pt x="323427" y="542289"/>
                </a:lnTo>
                <a:lnTo>
                  <a:pt x="369701" y="529589"/>
                </a:lnTo>
                <a:lnTo>
                  <a:pt x="396354" y="516889"/>
                </a:lnTo>
                <a:lnTo>
                  <a:pt x="262119" y="516889"/>
                </a:lnTo>
                <a:lnTo>
                  <a:pt x="215169" y="509269"/>
                </a:lnTo>
                <a:lnTo>
                  <a:pt x="171523" y="494029"/>
                </a:lnTo>
                <a:lnTo>
                  <a:pt x="132093" y="471169"/>
                </a:lnTo>
                <a:lnTo>
                  <a:pt x="97788" y="441959"/>
                </a:lnTo>
                <a:lnTo>
                  <a:pt x="69522" y="406399"/>
                </a:lnTo>
                <a:lnTo>
                  <a:pt x="48203" y="365759"/>
                </a:lnTo>
                <a:lnTo>
                  <a:pt x="34744" y="321309"/>
                </a:lnTo>
                <a:lnTo>
                  <a:pt x="30055" y="273049"/>
                </a:lnTo>
                <a:lnTo>
                  <a:pt x="35920" y="220979"/>
                </a:lnTo>
                <a:lnTo>
                  <a:pt x="52609" y="171449"/>
                </a:lnTo>
                <a:lnTo>
                  <a:pt x="78763" y="128269"/>
                </a:lnTo>
                <a:lnTo>
                  <a:pt x="113022" y="90169"/>
                </a:lnTo>
                <a:lnTo>
                  <a:pt x="120974" y="90169"/>
                </a:lnTo>
                <a:lnTo>
                  <a:pt x="118822" y="85089"/>
                </a:lnTo>
                <a:lnTo>
                  <a:pt x="124042" y="81279"/>
                </a:lnTo>
                <a:lnTo>
                  <a:pt x="129843" y="77469"/>
                </a:lnTo>
                <a:lnTo>
                  <a:pt x="135063" y="73659"/>
                </a:lnTo>
                <a:lnTo>
                  <a:pt x="142610" y="73659"/>
                </a:lnTo>
                <a:lnTo>
                  <a:pt x="140871" y="69849"/>
                </a:lnTo>
                <a:lnTo>
                  <a:pt x="146671" y="64769"/>
                </a:lnTo>
                <a:lnTo>
                  <a:pt x="153051" y="62229"/>
                </a:lnTo>
                <a:lnTo>
                  <a:pt x="158851" y="58419"/>
                </a:lnTo>
                <a:lnTo>
                  <a:pt x="166437" y="58419"/>
                </a:lnTo>
                <a:lnTo>
                  <a:pt x="217377" y="36829"/>
                </a:lnTo>
                <a:lnTo>
                  <a:pt x="274307" y="30479"/>
                </a:lnTo>
                <a:lnTo>
                  <a:pt x="399019" y="30479"/>
                </a:lnTo>
                <a:lnTo>
                  <a:pt x="369701" y="16509"/>
                </a:lnTo>
                <a:lnTo>
                  <a:pt x="323427" y="3809"/>
                </a:lnTo>
                <a:lnTo>
                  <a:pt x="274307" y="0"/>
                </a:lnTo>
                <a:close/>
              </a:path>
              <a:path w="548640" h="546100">
                <a:moveTo>
                  <a:pt x="120974" y="90169"/>
                </a:moveTo>
                <a:lnTo>
                  <a:pt x="113022" y="90169"/>
                </a:lnTo>
                <a:lnTo>
                  <a:pt x="210489" y="337819"/>
                </a:lnTo>
                <a:lnTo>
                  <a:pt x="209157" y="367029"/>
                </a:lnTo>
                <a:lnTo>
                  <a:pt x="214623" y="391159"/>
                </a:lnTo>
                <a:lnTo>
                  <a:pt x="226724" y="410209"/>
                </a:lnTo>
                <a:lnTo>
                  <a:pt x="245298" y="420369"/>
                </a:lnTo>
                <a:lnTo>
                  <a:pt x="256459" y="426719"/>
                </a:lnTo>
                <a:lnTo>
                  <a:pt x="262343" y="434339"/>
                </a:lnTo>
                <a:lnTo>
                  <a:pt x="264637" y="447039"/>
                </a:lnTo>
                <a:lnTo>
                  <a:pt x="264832" y="455929"/>
                </a:lnTo>
                <a:lnTo>
                  <a:pt x="264932" y="474979"/>
                </a:lnTo>
                <a:lnTo>
                  <a:pt x="264818" y="482599"/>
                </a:lnTo>
                <a:lnTo>
                  <a:pt x="264228" y="496569"/>
                </a:lnTo>
                <a:lnTo>
                  <a:pt x="263311" y="506729"/>
                </a:lnTo>
                <a:lnTo>
                  <a:pt x="262119" y="516889"/>
                </a:lnTo>
                <a:lnTo>
                  <a:pt x="285908" y="516889"/>
                </a:lnTo>
                <a:lnTo>
                  <a:pt x="284721" y="506729"/>
                </a:lnTo>
                <a:lnTo>
                  <a:pt x="283805" y="496569"/>
                </a:lnTo>
                <a:lnTo>
                  <a:pt x="283216" y="482599"/>
                </a:lnTo>
                <a:lnTo>
                  <a:pt x="283102" y="474979"/>
                </a:lnTo>
                <a:lnTo>
                  <a:pt x="283203" y="455929"/>
                </a:lnTo>
                <a:lnTo>
                  <a:pt x="302736" y="420369"/>
                </a:lnTo>
                <a:lnTo>
                  <a:pt x="321311" y="410209"/>
                </a:lnTo>
                <a:lnTo>
                  <a:pt x="330992" y="394969"/>
                </a:lnTo>
                <a:lnTo>
                  <a:pt x="272567" y="394969"/>
                </a:lnTo>
                <a:lnTo>
                  <a:pt x="272567" y="391159"/>
                </a:lnTo>
                <a:lnTo>
                  <a:pt x="270827" y="383539"/>
                </a:lnTo>
                <a:lnTo>
                  <a:pt x="262642" y="368299"/>
                </a:lnTo>
                <a:lnTo>
                  <a:pt x="249724" y="359409"/>
                </a:lnTo>
                <a:lnTo>
                  <a:pt x="235173" y="349249"/>
                </a:lnTo>
                <a:lnTo>
                  <a:pt x="222090" y="330199"/>
                </a:lnTo>
                <a:lnTo>
                  <a:pt x="177634" y="224789"/>
                </a:lnTo>
                <a:lnTo>
                  <a:pt x="143033" y="142239"/>
                </a:lnTo>
                <a:lnTo>
                  <a:pt x="120974" y="90169"/>
                </a:lnTo>
                <a:close/>
              </a:path>
              <a:path w="548640" h="546100">
                <a:moveTo>
                  <a:pt x="477262" y="90169"/>
                </a:moveTo>
                <a:lnTo>
                  <a:pt x="435013" y="90169"/>
                </a:lnTo>
                <a:lnTo>
                  <a:pt x="469516" y="128269"/>
                </a:lnTo>
                <a:lnTo>
                  <a:pt x="495643" y="171449"/>
                </a:lnTo>
                <a:lnTo>
                  <a:pt x="512196" y="220979"/>
                </a:lnTo>
                <a:lnTo>
                  <a:pt x="517839" y="271779"/>
                </a:lnTo>
                <a:lnTo>
                  <a:pt x="517856" y="274319"/>
                </a:lnTo>
                <a:lnTo>
                  <a:pt x="513290" y="321309"/>
                </a:lnTo>
                <a:lnTo>
                  <a:pt x="499830" y="365759"/>
                </a:lnTo>
                <a:lnTo>
                  <a:pt x="478511" y="406399"/>
                </a:lnTo>
                <a:lnTo>
                  <a:pt x="450242" y="441959"/>
                </a:lnTo>
                <a:lnTo>
                  <a:pt x="415937" y="471169"/>
                </a:lnTo>
                <a:lnTo>
                  <a:pt x="376505" y="494029"/>
                </a:lnTo>
                <a:lnTo>
                  <a:pt x="332858" y="509269"/>
                </a:lnTo>
                <a:lnTo>
                  <a:pt x="285908" y="516889"/>
                </a:lnTo>
                <a:lnTo>
                  <a:pt x="396354" y="516889"/>
                </a:lnTo>
                <a:lnTo>
                  <a:pt x="450578" y="482599"/>
                </a:lnTo>
                <a:lnTo>
                  <a:pt x="483615" y="449579"/>
                </a:lnTo>
                <a:lnTo>
                  <a:pt x="510674" y="411479"/>
                </a:lnTo>
                <a:lnTo>
                  <a:pt x="530971" y="368299"/>
                </a:lnTo>
                <a:lnTo>
                  <a:pt x="543724" y="322579"/>
                </a:lnTo>
                <a:lnTo>
                  <a:pt x="548035" y="274319"/>
                </a:lnTo>
                <a:lnTo>
                  <a:pt x="548035" y="271779"/>
                </a:lnTo>
                <a:lnTo>
                  <a:pt x="543724" y="223519"/>
                </a:lnTo>
                <a:lnTo>
                  <a:pt x="530971" y="177799"/>
                </a:lnTo>
                <a:lnTo>
                  <a:pt x="510674" y="134619"/>
                </a:lnTo>
                <a:lnTo>
                  <a:pt x="483615" y="96519"/>
                </a:lnTo>
                <a:lnTo>
                  <a:pt x="477262" y="90169"/>
                </a:lnTo>
                <a:close/>
              </a:path>
              <a:path w="548640" h="546100">
                <a:moveTo>
                  <a:pt x="338126" y="443229"/>
                </a:moveTo>
                <a:lnTo>
                  <a:pt x="332905" y="443229"/>
                </a:lnTo>
                <a:lnTo>
                  <a:pt x="327105" y="445769"/>
                </a:lnTo>
                <a:lnTo>
                  <a:pt x="314337" y="448309"/>
                </a:lnTo>
                <a:lnTo>
                  <a:pt x="328265" y="494029"/>
                </a:lnTo>
                <a:lnTo>
                  <a:pt x="336385" y="491489"/>
                </a:lnTo>
                <a:lnTo>
                  <a:pt x="331745" y="476249"/>
                </a:lnTo>
                <a:lnTo>
                  <a:pt x="331165" y="473709"/>
                </a:lnTo>
                <a:lnTo>
                  <a:pt x="332325" y="473709"/>
                </a:lnTo>
                <a:lnTo>
                  <a:pt x="344506" y="469899"/>
                </a:lnTo>
                <a:lnTo>
                  <a:pt x="346826" y="467359"/>
                </a:lnTo>
                <a:lnTo>
                  <a:pt x="328845" y="467359"/>
                </a:lnTo>
                <a:lnTo>
                  <a:pt x="328845" y="466089"/>
                </a:lnTo>
                <a:lnTo>
                  <a:pt x="325357" y="454659"/>
                </a:lnTo>
                <a:lnTo>
                  <a:pt x="324777" y="454659"/>
                </a:lnTo>
                <a:lnTo>
                  <a:pt x="325945" y="453389"/>
                </a:lnTo>
                <a:lnTo>
                  <a:pt x="331165" y="452119"/>
                </a:lnTo>
                <a:lnTo>
                  <a:pt x="334645" y="450849"/>
                </a:lnTo>
                <a:lnTo>
                  <a:pt x="347696" y="450849"/>
                </a:lnTo>
                <a:lnTo>
                  <a:pt x="347406" y="449579"/>
                </a:lnTo>
                <a:lnTo>
                  <a:pt x="345086" y="447039"/>
                </a:lnTo>
                <a:lnTo>
                  <a:pt x="342186" y="445769"/>
                </a:lnTo>
                <a:lnTo>
                  <a:pt x="338126" y="443229"/>
                </a:lnTo>
                <a:close/>
              </a:path>
              <a:path w="548640" h="546100">
                <a:moveTo>
                  <a:pt x="195401" y="435609"/>
                </a:moveTo>
                <a:lnTo>
                  <a:pt x="192501" y="443229"/>
                </a:lnTo>
                <a:lnTo>
                  <a:pt x="198301" y="445769"/>
                </a:lnTo>
                <a:lnTo>
                  <a:pt x="207589" y="449579"/>
                </a:lnTo>
                <a:lnTo>
                  <a:pt x="194821" y="486409"/>
                </a:lnTo>
                <a:lnTo>
                  <a:pt x="202949" y="488949"/>
                </a:lnTo>
                <a:lnTo>
                  <a:pt x="215709" y="452119"/>
                </a:lnTo>
                <a:lnTo>
                  <a:pt x="232187" y="452119"/>
                </a:lnTo>
                <a:lnTo>
                  <a:pt x="233118" y="449579"/>
                </a:lnTo>
                <a:lnTo>
                  <a:pt x="227310" y="447039"/>
                </a:lnTo>
                <a:lnTo>
                  <a:pt x="220930" y="445769"/>
                </a:lnTo>
                <a:lnTo>
                  <a:pt x="213389" y="443229"/>
                </a:lnTo>
                <a:lnTo>
                  <a:pt x="202949" y="439419"/>
                </a:lnTo>
                <a:lnTo>
                  <a:pt x="195401" y="435609"/>
                </a:lnTo>
                <a:close/>
              </a:path>
              <a:path w="548640" h="546100">
                <a:moveTo>
                  <a:pt x="369455" y="425449"/>
                </a:moveTo>
                <a:lnTo>
                  <a:pt x="363074" y="429259"/>
                </a:lnTo>
                <a:lnTo>
                  <a:pt x="369455" y="478789"/>
                </a:lnTo>
                <a:lnTo>
                  <a:pt x="377575" y="474979"/>
                </a:lnTo>
                <a:lnTo>
                  <a:pt x="375835" y="466089"/>
                </a:lnTo>
                <a:lnTo>
                  <a:pt x="375255" y="464819"/>
                </a:lnTo>
                <a:lnTo>
                  <a:pt x="375835" y="464819"/>
                </a:lnTo>
                <a:lnTo>
                  <a:pt x="380475" y="462279"/>
                </a:lnTo>
                <a:lnTo>
                  <a:pt x="384535" y="459739"/>
                </a:lnTo>
                <a:lnTo>
                  <a:pt x="389183" y="457199"/>
                </a:lnTo>
                <a:lnTo>
                  <a:pt x="374095" y="457199"/>
                </a:lnTo>
                <a:lnTo>
                  <a:pt x="374095" y="454659"/>
                </a:lnTo>
                <a:lnTo>
                  <a:pt x="371195" y="435609"/>
                </a:lnTo>
                <a:lnTo>
                  <a:pt x="383580" y="435609"/>
                </a:lnTo>
                <a:lnTo>
                  <a:pt x="369455" y="425449"/>
                </a:lnTo>
                <a:close/>
              </a:path>
              <a:path w="548640" h="546100">
                <a:moveTo>
                  <a:pt x="151021" y="443229"/>
                </a:moveTo>
                <a:lnTo>
                  <a:pt x="139131" y="443229"/>
                </a:lnTo>
                <a:lnTo>
                  <a:pt x="143771" y="447039"/>
                </a:lnTo>
                <a:lnTo>
                  <a:pt x="148411" y="449579"/>
                </a:lnTo>
                <a:lnTo>
                  <a:pt x="153051" y="453389"/>
                </a:lnTo>
                <a:lnTo>
                  <a:pt x="157691" y="455929"/>
                </a:lnTo>
                <a:lnTo>
                  <a:pt x="158271" y="455929"/>
                </a:lnTo>
                <a:lnTo>
                  <a:pt x="157691" y="457199"/>
                </a:lnTo>
                <a:lnTo>
                  <a:pt x="155951" y="467359"/>
                </a:lnTo>
                <a:lnTo>
                  <a:pt x="164072" y="472439"/>
                </a:lnTo>
                <a:lnTo>
                  <a:pt x="168597" y="448309"/>
                </a:lnTo>
                <a:lnTo>
                  <a:pt x="158851" y="448309"/>
                </a:lnTo>
                <a:lnTo>
                  <a:pt x="155371" y="447039"/>
                </a:lnTo>
                <a:lnTo>
                  <a:pt x="151021" y="443229"/>
                </a:lnTo>
                <a:close/>
              </a:path>
              <a:path w="548640" h="546100">
                <a:moveTo>
                  <a:pt x="347696" y="450849"/>
                </a:moveTo>
                <a:lnTo>
                  <a:pt x="334645" y="450849"/>
                </a:lnTo>
                <a:lnTo>
                  <a:pt x="336966" y="453389"/>
                </a:lnTo>
                <a:lnTo>
                  <a:pt x="338706" y="453389"/>
                </a:lnTo>
                <a:lnTo>
                  <a:pt x="339866" y="454659"/>
                </a:lnTo>
                <a:lnTo>
                  <a:pt x="340446" y="455929"/>
                </a:lnTo>
                <a:lnTo>
                  <a:pt x="340446" y="461009"/>
                </a:lnTo>
                <a:lnTo>
                  <a:pt x="339866" y="461009"/>
                </a:lnTo>
                <a:lnTo>
                  <a:pt x="338706" y="464819"/>
                </a:lnTo>
                <a:lnTo>
                  <a:pt x="335805" y="464819"/>
                </a:lnTo>
                <a:lnTo>
                  <a:pt x="334645" y="466089"/>
                </a:lnTo>
                <a:lnTo>
                  <a:pt x="330585" y="467359"/>
                </a:lnTo>
                <a:lnTo>
                  <a:pt x="346826" y="467359"/>
                </a:lnTo>
                <a:lnTo>
                  <a:pt x="349146" y="464819"/>
                </a:lnTo>
                <a:lnTo>
                  <a:pt x="349146" y="455929"/>
                </a:lnTo>
                <a:lnTo>
                  <a:pt x="348566" y="454659"/>
                </a:lnTo>
                <a:lnTo>
                  <a:pt x="347696" y="450849"/>
                </a:lnTo>
                <a:close/>
              </a:path>
              <a:path w="548640" h="546100">
                <a:moveTo>
                  <a:pt x="408298" y="453389"/>
                </a:moveTo>
                <a:lnTo>
                  <a:pt x="393823" y="453389"/>
                </a:lnTo>
                <a:lnTo>
                  <a:pt x="394403" y="454659"/>
                </a:lnTo>
                <a:lnTo>
                  <a:pt x="402524" y="461009"/>
                </a:lnTo>
                <a:lnTo>
                  <a:pt x="410064" y="454659"/>
                </a:lnTo>
                <a:lnTo>
                  <a:pt x="408298" y="453389"/>
                </a:lnTo>
                <a:close/>
              </a:path>
              <a:path w="548640" h="546100">
                <a:moveTo>
                  <a:pt x="383580" y="435609"/>
                </a:moveTo>
                <a:lnTo>
                  <a:pt x="371195" y="435609"/>
                </a:lnTo>
                <a:lnTo>
                  <a:pt x="373515" y="438149"/>
                </a:lnTo>
                <a:lnTo>
                  <a:pt x="386275" y="447039"/>
                </a:lnTo>
                <a:lnTo>
                  <a:pt x="388015" y="448309"/>
                </a:lnTo>
                <a:lnTo>
                  <a:pt x="386855" y="449579"/>
                </a:lnTo>
                <a:lnTo>
                  <a:pt x="384535" y="450849"/>
                </a:lnTo>
                <a:lnTo>
                  <a:pt x="378735" y="454659"/>
                </a:lnTo>
                <a:lnTo>
                  <a:pt x="374095" y="457199"/>
                </a:lnTo>
                <a:lnTo>
                  <a:pt x="389183" y="457199"/>
                </a:lnTo>
                <a:lnTo>
                  <a:pt x="393243" y="454659"/>
                </a:lnTo>
                <a:lnTo>
                  <a:pt x="393823" y="453389"/>
                </a:lnTo>
                <a:lnTo>
                  <a:pt x="408298" y="453389"/>
                </a:lnTo>
                <a:lnTo>
                  <a:pt x="383580" y="435609"/>
                </a:lnTo>
                <a:close/>
              </a:path>
              <a:path w="548640" h="546100">
                <a:moveTo>
                  <a:pt x="232187" y="452119"/>
                </a:moveTo>
                <a:lnTo>
                  <a:pt x="215709" y="452119"/>
                </a:lnTo>
                <a:lnTo>
                  <a:pt x="224990" y="454659"/>
                </a:lnTo>
                <a:lnTo>
                  <a:pt x="230790" y="455929"/>
                </a:lnTo>
                <a:lnTo>
                  <a:pt x="232187" y="452119"/>
                </a:lnTo>
                <a:close/>
              </a:path>
              <a:path w="548640" h="546100">
                <a:moveTo>
                  <a:pt x="165812" y="417829"/>
                </a:moveTo>
                <a:lnTo>
                  <a:pt x="122302" y="441959"/>
                </a:lnTo>
                <a:lnTo>
                  <a:pt x="129262" y="448309"/>
                </a:lnTo>
                <a:lnTo>
                  <a:pt x="137963" y="443229"/>
                </a:lnTo>
                <a:lnTo>
                  <a:pt x="151021" y="443229"/>
                </a:lnTo>
                <a:lnTo>
                  <a:pt x="149571" y="441959"/>
                </a:lnTo>
                <a:lnTo>
                  <a:pt x="146091" y="439419"/>
                </a:lnTo>
                <a:lnTo>
                  <a:pt x="145511" y="439419"/>
                </a:lnTo>
                <a:lnTo>
                  <a:pt x="147251" y="438149"/>
                </a:lnTo>
                <a:lnTo>
                  <a:pt x="161172" y="429259"/>
                </a:lnTo>
                <a:lnTo>
                  <a:pt x="164072" y="427989"/>
                </a:lnTo>
                <a:lnTo>
                  <a:pt x="172407" y="427989"/>
                </a:lnTo>
                <a:lnTo>
                  <a:pt x="173360" y="422909"/>
                </a:lnTo>
                <a:lnTo>
                  <a:pt x="165812" y="417829"/>
                </a:lnTo>
                <a:close/>
              </a:path>
              <a:path w="548640" h="546100">
                <a:moveTo>
                  <a:pt x="172407" y="427989"/>
                </a:moveTo>
                <a:lnTo>
                  <a:pt x="164072" y="427989"/>
                </a:lnTo>
                <a:lnTo>
                  <a:pt x="163492" y="430529"/>
                </a:lnTo>
                <a:lnTo>
                  <a:pt x="160012" y="447039"/>
                </a:lnTo>
                <a:lnTo>
                  <a:pt x="159432" y="448309"/>
                </a:lnTo>
                <a:lnTo>
                  <a:pt x="168597" y="448309"/>
                </a:lnTo>
                <a:lnTo>
                  <a:pt x="172407" y="427989"/>
                </a:lnTo>
                <a:close/>
              </a:path>
              <a:path w="548640" h="546100">
                <a:moveTo>
                  <a:pt x="399044" y="402589"/>
                </a:moveTo>
                <a:lnTo>
                  <a:pt x="391503" y="410209"/>
                </a:lnTo>
                <a:lnTo>
                  <a:pt x="424572" y="443229"/>
                </a:lnTo>
                <a:lnTo>
                  <a:pt x="430373" y="438149"/>
                </a:lnTo>
                <a:lnTo>
                  <a:pt x="411769" y="417829"/>
                </a:lnTo>
                <a:lnTo>
                  <a:pt x="406584" y="412749"/>
                </a:lnTo>
                <a:lnTo>
                  <a:pt x="432171" y="412749"/>
                </a:lnTo>
                <a:lnTo>
                  <a:pt x="428169" y="411479"/>
                </a:lnTo>
                <a:lnTo>
                  <a:pt x="399044" y="402589"/>
                </a:lnTo>
                <a:close/>
              </a:path>
              <a:path w="548640" h="546100">
                <a:moveTo>
                  <a:pt x="432171" y="412749"/>
                </a:moveTo>
                <a:lnTo>
                  <a:pt x="406584" y="412749"/>
                </a:lnTo>
                <a:lnTo>
                  <a:pt x="414434" y="415289"/>
                </a:lnTo>
                <a:lnTo>
                  <a:pt x="444293" y="424179"/>
                </a:lnTo>
                <a:lnTo>
                  <a:pt x="450681" y="416559"/>
                </a:lnTo>
                <a:lnTo>
                  <a:pt x="447896" y="414019"/>
                </a:lnTo>
                <a:lnTo>
                  <a:pt x="436173" y="414019"/>
                </a:lnTo>
                <a:lnTo>
                  <a:pt x="432171" y="412749"/>
                </a:lnTo>
                <a:close/>
              </a:path>
              <a:path w="548640" h="546100">
                <a:moveTo>
                  <a:pt x="133323" y="387349"/>
                </a:moveTo>
                <a:lnTo>
                  <a:pt x="132743" y="387349"/>
                </a:lnTo>
                <a:lnTo>
                  <a:pt x="97353" y="416559"/>
                </a:lnTo>
                <a:lnTo>
                  <a:pt x="103154" y="422909"/>
                </a:lnTo>
                <a:lnTo>
                  <a:pt x="138551" y="393699"/>
                </a:lnTo>
                <a:lnTo>
                  <a:pt x="133323" y="387349"/>
                </a:lnTo>
                <a:close/>
              </a:path>
              <a:path w="548640" h="546100">
                <a:moveTo>
                  <a:pt x="415864" y="384809"/>
                </a:moveTo>
                <a:lnTo>
                  <a:pt x="410064" y="391159"/>
                </a:lnTo>
                <a:lnTo>
                  <a:pt x="436173" y="414019"/>
                </a:lnTo>
                <a:lnTo>
                  <a:pt x="447896" y="414019"/>
                </a:lnTo>
                <a:lnTo>
                  <a:pt x="415864" y="384809"/>
                </a:lnTo>
                <a:close/>
              </a:path>
              <a:path w="548640" h="546100">
                <a:moveTo>
                  <a:pt x="460743" y="73659"/>
                </a:moveTo>
                <a:lnTo>
                  <a:pt x="412964" y="73659"/>
                </a:lnTo>
                <a:lnTo>
                  <a:pt x="418184" y="77469"/>
                </a:lnTo>
                <a:lnTo>
                  <a:pt x="423992" y="81279"/>
                </a:lnTo>
                <a:lnTo>
                  <a:pt x="429213" y="85089"/>
                </a:lnTo>
                <a:lnTo>
                  <a:pt x="404999" y="142239"/>
                </a:lnTo>
                <a:lnTo>
                  <a:pt x="370398" y="224789"/>
                </a:lnTo>
                <a:lnTo>
                  <a:pt x="325945" y="330199"/>
                </a:lnTo>
                <a:lnTo>
                  <a:pt x="312862" y="349249"/>
                </a:lnTo>
                <a:lnTo>
                  <a:pt x="298311" y="359409"/>
                </a:lnTo>
                <a:lnTo>
                  <a:pt x="285393" y="368299"/>
                </a:lnTo>
                <a:lnTo>
                  <a:pt x="277207" y="383539"/>
                </a:lnTo>
                <a:lnTo>
                  <a:pt x="275467" y="391159"/>
                </a:lnTo>
                <a:lnTo>
                  <a:pt x="275467" y="394969"/>
                </a:lnTo>
                <a:lnTo>
                  <a:pt x="330992" y="394969"/>
                </a:lnTo>
                <a:lnTo>
                  <a:pt x="333412" y="391159"/>
                </a:lnTo>
                <a:lnTo>
                  <a:pt x="338878" y="367029"/>
                </a:lnTo>
                <a:lnTo>
                  <a:pt x="337546" y="337819"/>
                </a:lnTo>
                <a:lnTo>
                  <a:pt x="435013" y="90169"/>
                </a:lnTo>
                <a:lnTo>
                  <a:pt x="477262" y="90169"/>
                </a:lnTo>
                <a:lnTo>
                  <a:pt x="460743" y="73659"/>
                </a:lnTo>
                <a:close/>
              </a:path>
              <a:path w="548640" h="546100">
                <a:moveTo>
                  <a:pt x="431533" y="361949"/>
                </a:moveTo>
                <a:lnTo>
                  <a:pt x="427473" y="368299"/>
                </a:lnTo>
                <a:lnTo>
                  <a:pt x="468082" y="392429"/>
                </a:lnTo>
                <a:lnTo>
                  <a:pt x="472142" y="386079"/>
                </a:lnTo>
                <a:lnTo>
                  <a:pt x="431533" y="361949"/>
                </a:lnTo>
                <a:close/>
              </a:path>
              <a:path w="548640" h="546100">
                <a:moveTo>
                  <a:pt x="96870" y="365759"/>
                </a:moveTo>
                <a:lnTo>
                  <a:pt x="88073" y="365759"/>
                </a:lnTo>
                <a:lnTo>
                  <a:pt x="88653" y="367029"/>
                </a:lnTo>
                <a:lnTo>
                  <a:pt x="96773" y="382269"/>
                </a:lnTo>
                <a:lnTo>
                  <a:pt x="103154" y="378459"/>
                </a:lnTo>
                <a:lnTo>
                  <a:pt x="96870" y="365759"/>
                </a:lnTo>
                <a:close/>
              </a:path>
              <a:path w="548640" h="546100">
                <a:moveTo>
                  <a:pt x="107222" y="345439"/>
                </a:moveTo>
                <a:lnTo>
                  <a:pt x="106634" y="345439"/>
                </a:lnTo>
                <a:lnTo>
                  <a:pt x="66024" y="367029"/>
                </a:lnTo>
                <a:lnTo>
                  <a:pt x="70084" y="374649"/>
                </a:lnTo>
                <a:lnTo>
                  <a:pt x="86913" y="365759"/>
                </a:lnTo>
                <a:lnTo>
                  <a:pt x="96870" y="365759"/>
                </a:lnTo>
                <a:lnTo>
                  <a:pt x="95613" y="363219"/>
                </a:lnTo>
                <a:lnTo>
                  <a:pt x="94453" y="361949"/>
                </a:lnTo>
                <a:lnTo>
                  <a:pt x="96193" y="361949"/>
                </a:lnTo>
                <a:lnTo>
                  <a:pt x="103734" y="356869"/>
                </a:lnTo>
                <a:lnTo>
                  <a:pt x="112877" y="356869"/>
                </a:lnTo>
                <a:lnTo>
                  <a:pt x="110702" y="353059"/>
                </a:lnTo>
                <a:lnTo>
                  <a:pt x="107222" y="345439"/>
                </a:lnTo>
                <a:close/>
              </a:path>
              <a:path w="548640" h="546100">
                <a:moveTo>
                  <a:pt x="112877" y="356869"/>
                </a:moveTo>
                <a:lnTo>
                  <a:pt x="104894" y="356869"/>
                </a:lnTo>
                <a:lnTo>
                  <a:pt x="114182" y="374649"/>
                </a:lnTo>
                <a:lnTo>
                  <a:pt x="120562" y="369569"/>
                </a:lnTo>
                <a:lnTo>
                  <a:pt x="116502" y="363219"/>
                </a:lnTo>
                <a:lnTo>
                  <a:pt x="112877" y="356869"/>
                </a:lnTo>
                <a:close/>
              </a:path>
              <a:path w="548640" h="546100">
                <a:moveTo>
                  <a:pt x="489477" y="339089"/>
                </a:moveTo>
                <a:lnTo>
                  <a:pt x="474462" y="339089"/>
                </a:lnTo>
                <a:lnTo>
                  <a:pt x="478523" y="340359"/>
                </a:lnTo>
                <a:lnTo>
                  <a:pt x="483170" y="341629"/>
                </a:lnTo>
                <a:lnTo>
                  <a:pt x="483170" y="346709"/>
                </a:lnTo>
                <a:lnTo>
                  <a:pt x="482010" y="349249"/>
                </a:lnTo>
                <a:lnTo>
                  <a:pt x="480843" y="353059"/>
                </a:lnTo>
                <a:lnTo>
                  <a:pt x="477942" y="356869"/>
                </a:lnTo>
                <a:lnTo>
                  <a:pt x="477362" y="358139"/>
                </a:lnTo>
                <a:lnTo>
                  <a:pt x="476202" y="358139"/>
                </a:lnTo>
                <a:lnTo>
                  <a:pt x="483750" y="361949"/>
                </a:lnTo>
                <a:lnTo>
                  <a:pt x="484330" y="361949"/>
                </a:lnTo>
                <a:lnTo>
                  <a:pt x="486071" y="359409"/>
                </a:lnTo>
                <a:lnTo>
                  <a:pt x="488971" y="353059"/>
                </a:lnTo>
                <a:lnTo>
                  <a:pt x="490393" y="345439"/>
                </a:lnTo>
                <a:lnTo>
                  <a:pt x="489477" y="339089"/>
                </a:lnTo>
                <a:close/>
              </a:path>
              <a:path w="548640" h="546100">
                <a:moveTo>
                  <a:pt x="142610" y="73659"/>
                </a:moveTo>
                <a:lnTo>
                  <a:pt x="135063" y="73659"/>
                </a:lnTo>
                <a:lnTo>
                  <a:pt x="220930" y="281939"/>
                </a:lnTo>
                <a:lnTo>
                  <a:pt x="223795" y="306069"/>
                </a:lnTo>
                <a:lnTo>
                  <a:pt x="232970" y="328929"/>
                </a:lnTo>
                <a:lnTo>
                  <a:pt x="249324" y="346709"/>
                </a:lnTo>
                <a:lnTo>
                  <a:pt x="273727" y="358139"/>
                </a:lnTo>
                <a:lnTo>
                  <a:pt x="274307" y="358139"/>
                </a:lnTo>
                <a:lnTo>
                  <a:pt x="299046" y="346709"/>
                </a:lnTo>
                <a:lnTo>
                  <a:pt x="315572" y="328929"/>
                </a:lnTo>
                <a:lnTo>
                  <a:pt x="316599" y="326389"/>
                </a:lnTo>
                <a:lnTo>
                  <a:pt x="272567" y="326389"/>
                </a:lnTo>
                <a:lnTo>
                  <a:pt x="272567" y="317499"/>
                </a:lnTo>
                <a:lnTo>
                  <a:pt x="268507" y="309879"/>
                </a:lnTo>
                <a:lnTo>
                  <a:pt x="261651" y="300989"/>
                </a:lnTo>
                <a:lnTo>
                  <a:pt x="251970" y="294639"/>
                </a:lnTo>
                <a:lnTo>
                  <a:pt x="241420" y="287019"/>
                </a:lnTo>
                <a:lnTo>
                  <a:pt x="231958" y="273049"/>
                </a:lnTo>
                <a:lnTo>
                  <a:pt x="164646" y="121919"/>
                </a:lnTo>
                <a:lnTo>
                  <a:pt x="142610" y="73659"/>
                </a:lnTo>
                <a:close/>
              </a:path>
              <a:path w="548640" h="546100">
                <a:moveTo>
                  <a:pt x="449514" y="322579"/>
                </a:moveTo>
                <a:lnTo>
                  <a:pt x="446613" y="326389"/>
                </a:lnTo>
                <a:lnTo>
                  <a:pt x="444873" y="328929"/>
                </a:lnTo>
                <a:lnTo>
                  <a:pt x="444293" y="332739"/>
                </a:lnTo>
                <a:lnTo>
                  <a:pt x="442553" y="337819"/>
                </a:lnTo>
                <a:lnTo>
                  <a:pt x="442553" y="341629"/>
                </a:lnTo>
                <a:lnTo>
                  <a:pt x="445453" y="347979"/>
                </a:lnTo>
                <a:lnTo>
                  <a:pt x="448353" y="350519"/>
                </a:lnTo>
                <a:lnTo>
                  <a:pt x="451841" y="351789"/>
                </a:lnTo>
                <a:lnTo>
                  <a:pt x="459382" y="354329"/>
                </a:lnTo>
                <a:lnTo>
                  <a:pt x="464022" y="349249"/>
                </a:lnTo>
                <a:lnTo>
                  <a:pt x="469242" y="344169"/>
                </a:lnTo>
                <a:lnTo>
                  <a:pt x="457062" y="344169"/>
                </a:lnTo>
                <a:lnTo>
                  <a:pt x="454161" y="342899"/>
                </a:lnTo>
                <a:lnTo>
                  <a:pt x="452421" y="342899"/>
                </a:lnTo>
                <a:lnTo>
                  <a:pt x="451841" y="341629"/>
                </a:lnTo>
                <a:lnTo>
                  <a:pt x="450094" y="339089"/>
                </a:lnTo>
                <a:lnTo>
                  <a:pt x="450681" y="336549"/>
                </a:lnTo>
                <a:lnTo>
                  <a:pt x="451261" y="335279"/>
                </a:lnTo>
                <a:lnTo>
                  <a:pt x="452421" y="331469"/>
                </a:lnTo>
                <a:lnTo>
                  <a:pt x="453581" y="330199"/>
                </a:lnTo>
                <a:lnTo>
                  <a:pt x="455322" y="327659"/>
                </a:lnTo>
                <a:lnTo>
                  <a:pt x="456482" y="326389"/>
                </a:lnTo>
                <a:lnTo>
                  <a:pt x="449514" y="322579"/>
                </a:lnTo>
                <a:close/>
              </a:path>
              <a:path w="548640" h="546100">
                <a:moveTo>
                  <a:pt x="472142" y="328929"/>
                </a:moveTo>
                <a:lnTo>
                  <a:pt x="457062" y="344169"/>
                </a:lnTo>
                <a:lnTo>
                  <a:pt x="469242" y="344169"/>
                </a:lnTo>
                <a:lnTo>
                  <a:pt x="474462" y="339089"/>
                </a:lnTo>
                <a:lnTo>
                  <a:pt x="489477" y="339089"/>
                </a:lnTo>
                <a:lnTo>
                  <a:pt x="486276" y="335279"/>
                </a:lnTo>
                <a:lnTo>
                  <a:pt x="480843" y="331469"/>
                </a:lnTo>
                <a:lnTo>
                  <a:pt x="472142" y="328929"/>
                </a:lnTo>
                <a:close/>
              </a:path>
              <a:path w="548640" h="546100">
                <a:moveTo>
                  <a:pt x="443296" y="58419"/>
                </a:moveTo>
                <a:lnTo>
                  <a:pt x="389183" y="58419"/>
                </a:lnTo>
                <a:lnTo>
                  <a:pt x="395563" y="62229"/>
                </a:lnTo>
                <a:lnTo>
                  <a:pt x="401364" y="64769"/>
                </a:lnTo>
                <a:lnTo>
                  <a:pt x="407164" y="69849"/>
                </a:lnTo>
                <a:lnTo>
                  <a:pt x="383385" y="121919"/>
                </a:lnTo>
                <a:lnTo>
                  <a:pt x="353135" y="190499"/>
                </a:lnTo>
                <a:lnTo>
                  <a:pt x="316077" y="273049"/>
                </a:lnTo>
                <a:lnTo>
                  <a:pt x="306696" y="287019"/>
                </a:lnTo>
                <a:lnTo>
                  <a:pt x="296280" y="294639"/>
                </a:lnTo>
                <a:lnTo>
                  <a:pt x="286625" y="300989"/>
                </a:lnTo>
                <a:lnTo>
                  <a:pt x="279528" y="309879"/>
                </a:lnTo>
                <a:lnTo>
                  <a:pt x="276047" y="317499"/>
                </a:lnTo>
                <a:lnTo>
                  <a:pt x="275467" y="325119"/>
                </a:lnTo>
                <a:lnTo>
                  <a:pt x="275467" y="326389"/>
                </a:lnTo>
                <a:lnTo>
                  <a:pt x="316599" y="326389"/>
                </a:lnTo>
                <a:lnTo>
                  <a:pt x="324811" y="306069"/>
                </a:lnTo>
                <a:lnTo>
                  <a:pt x="327685" y="281939"/>
                </a:lnTo>
                <a:lnTo>
                  <a:pt x="412964" y="73659"/>
                </a:lnTo>
                <a:lnTo>
                  <a:pt x="460743" y="73659"/>
                </a:lnTo>
                <a:lnTo>
                  <a:pt x="450578" y="63499"/>
                </a:lnTo>
                <a:lnTo>
                  <a:pt x="443296" y="58419"/>
                </a:lnTo>
                <a:close/>
              </a:path>
              <a:path w="548640" h="546100">
                <a:moveTo>
                  <a:pt x="166437" y="58419"/>
                </a:moveTo>
                <a:lnTo>
                  <a:pt x="158851" y="58419"/>
                </a:lnTo>
                <a:lnTo>
                  <a:pt x="233698" y="228599"/>
                </a:lnTo>
                <a:lnTo>
                  <a:pt x="233136" y="237489"/>
                </a:lnTo>
                <a:lnTo>
                  <a:pt x="248997" y="280669"/>
                </a:lnTo>
                <a:lnTo>
                  <a:pt x="273727" y="295909"/>
                </a:lnTo>
                <a:lnTo>
                  <a:pt x="274307" y="295909"/>
                </a:lnTo>
                <a:lnTo>
                  <a:pt x="286997" y="289559"/>
                </a:lnTo>
                <a:lnTo>
                  <a:pt x="299252" y="280669"/>
                </a:lnTo>
                <a:lnTo>
                  <a:pt x="308898" y="269239"/>
                </a:lnTo>
                <a:lnTo>
                  <a:pt x="309708" y="266699"/>
                </a:lnTo>
                <a:lnTo>
                  <a:pt x="273147" y="266699"/>
                </a:lnTo>
                <a:lnTo>
                  <a:pt x="271987" y="256539"/>
                </a:lnTo>
                <a:lnTo>
                  <a:pt x="266693" y="245109"/>
                </a:lnTo>
                <a:lnTo>
                  <a:pt x="258788" y="237489"/>
                </a:lnTo>
                <a:lnTo>
                  <a:pt x="249795" y="229869"/>
                </a:lnTo>
                <a:lnTo>
                  <a:pt x="241238" y="217169"/>
                </a:lnTo>
                <a:lnTo>
                  <a:pt x="240658" y="217169"/>
                </a:lnTo>
                <a:lnTo>
                  <a:pt x="231973" y="198119"/>
                </a:lnTo>
                <a:lnTo>
                  <a:pt x="186319" y="100329"/>
                </a:lnTo>
                <a:lnTo>
                  <a:pt x="166437" y="58419"/>
                </a:lnTo>
                <a:close/>
              </a:path>
              <a:path w="548640" h="546100">
                <a:moveTo>
                  <a:pt x="447193" y="176529"/>
                </a:moveTo>
                <a:lnTo>
                  <a:pt x="426725" y="180339"/>
                </a:lnTo>
                <a:lnTo>
                  <a:pt x="412240" y="193039"/>
                </a:lnTo>
                <a:lnTo>
                  <a:pt x="403630" y="210819"/>
                </a:lnTo>
                <a:lnTo>
                  <a:pt x="400784" y="233679"/>
                </a:lnTo>
                <a:lnTo>
                  <a:pt x="403630" y="256539"/>
                </a:lnTo>
                <a:lnTo>
                  <a:pt x="412240" y="274319"/>
                </a:lnTo>
                <a:lnTo>
                  <a:pt x="426725" y="285749"/>
                </a:lnTo>
                <a:lnTo>
                  <a:pt x="447193" y="290829"/>
                </a:lnTo>
                <a:lnTo>
                  <a:pt x="467998" y="285749"/>
                </a:lnTo>
                <a:lnTo>
                  <a:pt x="482658" y="274319"/>
                </a:lnTo>
                <a:lnTo>
                  <a:pt x="483898" y="271779"/>
                </a:lnTo>
                <a:lnTo>
                  <a:pt x="447193" y="271779"/>
                </a:lnTo>
                <a:lnTo>
                  <a:pt x="437659" y="267969"/>
                </a:lnTo>
                <a:lnTo>
                  <a:pt x="431388" y="260349"/>
                </a:lnTo>
                <a:lnTo>
                  <a:pt x="427944" y="248919"/>
                </a:lnTo>
                <a:lnTo>
                  <a:pt x="426893" y="233679"/>
                </a:lnTo>
                <a:lnTo>
                  <a:pt x="427944" y="218439"/>
                </a:lnTo>
                <a:lnTo>
                  <a:pt x="431388" y="205739"/>
                </a:lnTo>
                <a:lnTo>
                  <a:pt x="437659" y="198119"/>
                </a:lnTo>
                <a:lnTo>
                  <a:pt x="447193" y="195579"/>
                </a:lnTo>
                <a:lnTo>
                  <a:pt x="483898" y="195579"/>
                </a:lnTo>
                <a:lnTo>
                  <a:pt x="482658" y="193039"/>
                </a:lnTo>
                <a:lnTo>
                  <a:pt x="467998" y="180339"/>
                </a:lnTo>
                <a:lnTo>
                  <a:pt x="447193" y="176529"/>
                </a:lnTo>
                <a:close/>
              </a:path>
              <a:path w="548640" h="546100">
                <a:moveTo>
                  <a:pt x="135063" y="177799"/>
                </a:moveTo>
                <a:lnTo>
                  <a:pt x="66604" y="177799"/>
                </a:lnTo>
                <a:lnTo>
                  <a:pt x="66604" y="288289"/>
                </a:lnTo>
                <a:lnTo>
                  <a:pt x="91553" y="288289"/>
                </a:lnTo>
                <a:lnTo>
                  <a:pt x="91553" y="242569"/>
                </a:lnTo>
                <a:lnTo>
                  <a:pt x="133903" y="242569"/>
                </a:lnTo>
                <a:lnTo>
                  <a:pt x="133903" y="222249"/>
                </a:lnTo>
                <a:lnTo>
                  <a:pt x="91553" y="222249"/>
                </a:lnTo>
                <a:lnTo>
                  <a:pt x="91553" y="196849"/>
                </a:lnTo>
                <a:lnTo>
                  <a:pt x="135063" y="196849"/>
                </a:lnTo>
                <a:lnTo>
                  <a:pt x="135063" y="177799"/>
                </a:lnTo>
                <a:close/>
              </a:path>
              <a:path w="548640" h="546100">
                <a:moveTo>
                  <a:pt x="483898" y="195579"/>
                </a:moveTo>
                <a:lnTo>
                  <a:pt x="447193" y="195579"/>
                </a:lnTo>
                <a:lnTo>
                  <a:pt x="456823" y="198119"/>
                </a:lnTo>
                <a:lnTo>
                  <a:pt x="463296" y="205739"/>
                </a:lnTo>
                <a:lnTo>
                  <a:pt x="466940" y="218439"/>
                </a:lnTo>
                <a:lnTo>
                  <a:pt x="468082" y="233679"/>
                </a:lnTo>
                <a:lnTo>
                  <a:pt x="466940" y="248919"/>
                </a:lnTo>
                <a:lnTo>
                  <a:pt x="463296" y="260349"/>
                </a:lnTo>
                <a:lnTo>
                  <a:pt x="456823" y="267969"/>
                </a:lnTo>
                <a:lnTo>
                  <a:pt x="447193" y="271779"/>
                </a:lnTo>
                <a:lnTo>
                  <a:pt x="483898" y="271779"/>
                </a:lnTo>
                <a:lnTo>
                  <a:pt x="491335" y="256539"/>
                </a:lnTo>
                <a:lnTo>
                  <a:pt x="494191" y="233679"/>
                </a:lnTo>
                <a:lnTo>
                  <a:pt x="491335" y="210819"/>
                </a:lnTo>
                <a:lnTo>
                  <a:pt x="483898" y="195579"/>
                </a:lnTo>
                <a:close/>
              </a:path>
              <a:path w="548640" h="546100">
                <a:moveTo>
                  <a:pt x="399019" y="30479"/>
                </a:moveTo>
                <a:lnTo>
                  <a:pt x="274307" y="30479"/>
                </a:lnTo>
                <a:lnTo>
                  <a:pt x="303088" y="31749"/>
                </a:lnTo>
                <a:lnTo>
                  <a:pt x="330944" y="36829"/>
                </a:lnTo>
                <a:lnTo>
                  <a:pt x="357604" y="44449"/>
                </a:lnTo>
                <a:lnTo>
                  <a:pt x="382795" y="55879"/>
                </a:lnTo>
                <a:lnTo>
                  <a:pt x="361794" y="100329"/>
                </a:lnTo>
                <a:lnTo>
                  <a:pt x="337038" y="153669"/>
                </a:lnTo>
                <a:lnTo>
                  <a:pt x="316306" y="198119"/>
                </a:lnTo>
                <a:lnTo>
                  <a:pt x="307377" y="217169"/>
                </a:lnTo>
                <a:lnTo>
                  <a:pt x="298485" y="229869"/>
                </a:lnTo>
                <a:lnTo>
                  <a:pt x="289319" y="237489"/>
                </a:lnTo>
                <a:lnTo>
                  <a:pt x="281350" y="245109"/>
                </a:lnTo>
                <a:lnTo>
                  <a:pt x="276047" y="256539"/>
                </a:lnTo>
                <a:lnTo>
                  <a:pt x="274887" y="266699"/>
                </a:lnTo>
                <a:lnTo>
                  <a:pt x="309708" y="266699"/>
                </a:lnTo>
                <a:lnTo>
                  <a:pt x="313757" y="253999"/>
                </a:lnTo>
                <a:lnTo>
                  <a:pt x="314500" y="248919"/>
                </a:lnTo>
                <a:lnTo>
                  <a:pt x="314813" y="245109"/>
                </a:lnTo>
                <a:lnTo>
                  <a:pt x="314899" y="237489"/>
                </a:lnTo>
                <a:lnTo>
                  <a:pt x="314337" y="228599"/>
                </a:lnTo>
                <a:lnTo>
                  <a:pt x="389183" y="58419"/>
                </a:lnTo>
                <a:lnTo>
                  <a:pt x="443296" y="58419"/>
                </a:lnTo>
                <a:lnTo>
                  <a:pt x="412346" y="36829"/>
                </a:lnTo>
                <a:lnTo>
                  <a:pt x="399019" y="30479"/>
                </a:lnTo>
                <a:close/>
              </a:path>
              <a:path w="548640" h="546100">
                <a:moveTo>
                  <a:pt x="273147" y="165099"/>
                </a:moveTo>
                <a:lnTo>
                  <a:pt x="269367" y="168909"/>
                </a:lnTo>
                <a:lnTo>
                  <a:pt x="261615" y="179069"/>
                </a:lnTo>
                <a:lnTo>
                  <a:pt x="253973" y="193039"/>
                </a:lnTo>
                <a:lnTo>
                  <a:pt x="250519" y="207009"/>
                </a:lnTo>
                <a:lnTo>
                  <a:pt x="253139" y="219709"/>
                </a:lnTo>
                <a:lnTo>
                  <a:pt x="259295" y="227329"/>
                </a:lnTo>
                <a:lnTo>
                  <a:pt x="266431" y="231139"/>
                </a:lnTo>
                <a:lnTo>
                  <a:pt x="271987" y="232409"/>
                </a:lnTo>
                <a:lnTo>
                  <a:pt x="274307" y="232409"/>
                </a:lnTo>
                <a:lnTo>
                  <a:pt x="279773" y="231139"/>
                </a:lnTo>
                <a:lnTo>
                  <a:pt x="286709" y="227329"/>
                </a:lnTo>
                <a:lnTo>
                  <a:pt x="292666" y="219709"/>
                </a:lnTo>
                <a:lnTo>
                  <a:pt x="295196" y="207009"/>
                </a:lnTo>
                <a:lnTo>
                  <a:pt x="291751" y="193039"/>
                </a:lnTo>
                <a:lnTo>
                  <a:pt x="284172" y="179069"/>
                </a:lnTo>
                <a:lnTo>
                  <a:pt x="276592" y="168909"/>
                </a:lnTo>
                <a:lnTo>
                  <a:pt x="273147" y="165099"/>
                </a:lnTo>
                <a:close/>
              </a:path>
              <a:path w="548640" h="546100">
                <a:moveTo>
                  <a:pt x="291708" y="58419"/>
                </a:moveTo>
                <a:lnTo>
                  <a:pt x="257479" y="58419"/>
                </a:lnTo>
                <a:lnTo>
                  <a:pt x="226150" y="168909"/>
                </a:lnTo>
                <a:lnTo>
                  <a:pt x="250519" y="168909"/>
                </a:lnTo>
                <a:lnTo>
                  <a:pt x="257479" y="143509"/>
                </a:lnTo>
                <a:lnTo>
                  <a:pt x="314942" y="143509"/>
                </a:lnTo>
                <a:lnTo>
                  <a:pt x="310087" y="125729"/>
                </a:lnTo>
                <a:lnTo>
                  <a:pt x="261539" y="125729"/>
                </a:lnTo>
                <a:lnTo>
                  <a:pt x="272567" y="77469"/>
                </a:lnTo>
                <a:lnTo>
                  <a:pt x="296910" y="77469"/>
                </a:lnTo>
                <a:lnTo>
                  <a:pt x="291708" y="58419"/>
                </a:lnTo>
                <a:close/>
              </a:path>
              <a:path w="548640" h="546100">
                <a:moveTo>
                  <a:pt x="314942" y="143509"/>
                </a:moveTo>
                <a:lnTo>
                  <a:pt x="289388" y="143509"/>
                </a:lnTo>
                <a:lnTo>
                  <a:pt x="295776" y="168909"/>
                </a:lnTo>
                <a:lnTo>
                  <a:pt x="321877" y="168909"/>
                </a:lnTo>
                <a:lnTo>
                  <a:pt x="314942" y="143509"/>
                </a:lnTo>
                <a:close/>
              </a:path>
              <a:path w="548640" h="546100">
                <a:moveTo>
                  <a:pt x="296910" y="77469"/>
                </a:moveTo>
                <a:lnTo>
                  <a:pt x="274307" y="77469"/>
                </a:lnTo>
                <a:lnTo>
                  <a:pt x="284748" y="125729"/>
                </a:lnTo>
                <a:lnTo>
                  <a:pt x="310087" y="125729"/>
                </a:lnTo>
                <a:lnTo>
                  <a:pt x="296910" y="7746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106785" y="205807"/>
            <a:ext cx="1333794" cy="4652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559832" y="161770"/>
            <a:ext cx="0" cy="537210"/>
          </a:xfrm>
          <a:custGeom>
            <a:avLst/>
            <a:gdLst/>
            <a:ahLst/>
            <a:cxnLst/>
            <a:rect l="l" t="t" r="r" b="b"/>
            <a:pathLst>
              <a:path h="537210">
                <a:moveTo>
                  <a:pt x="0" y="0"/>
                </a:moveTo>
                <a:lnTo>
                  <a:pt x="0" y="537097"/>
                </a:lnTo>
              </a:path>
            </a:pathLst>
          </a:custGeom>
          <a:ln w="3175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3524" y="535381"/>
            <a:ext cx="10864951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1919" y="3346145"/>
            <a:ext cx="6868160" cy="2686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0" r:id="rId6"/>
    <p:sldLayoutId id="2147483679" r:id="rId7"/>
  </p:sldLayoutIdLst>
  <p:transition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0"/>
            <a:ext cx="12216679" cy="6871882"/>
          </a:xfrm>
          <a:prstGeom prst="rect">
            <a:avLst/>
          </a:prstGeom>
        </p:spPr>
      </p:pic>
      <p:cxnSp>
        <p:nvCxnSpPr>
          <p:cNvPr id="16" name="Connettore 1 5">
            <a:extLst>
              <a:ext uri="{FF2B5EF4-FFF2-40B4-BE49-F238E27FC236}">
                <a16:creationId xmlns:a16="http://schemas.microsoft.com/office/drawing/2014/main" id="{E0F49708-37C0-0147-AC77-5774DCB79EAE}"/>
              </a:ext>
            </a:extLst>
          </p:cNvPr>
          <p:cNvCxnSpPr>
            <a:cxnSpLocks/>
          </p:cNvCxnSpPr>
          <p:nvPr userDrawn="1"/>
        </p:nvCxnSpPr>
        <p:spPr>
          <a:xfrm>
            <a:off x="1343472" y="5538495"/>
            <a:ext cx="77768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7" y="305716"/>
            <a:ext cx="4176465" cy="9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2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8641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676688" y="213336"/>
            <a:ext cx="862767" cy="4606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475575" y="299105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0" y="19035"/>
                </a:moveTo>
                <a:lnTo>
                  <a:pt x="67360" y="19035"/>
                </a:lnTo>
                <a:lnTo>
                  <a:pt x="67360" y="0"/>
                </a:lnTo>
                <a:lnTo>
                  <a:pt x="0" y="0"/>
                </a:lnTo>
                <a:lnTo>
                  <a:pt x="0" y="1903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475575" y="276262"/>
            <a:ext cx="21590" cy="22860"/>
          </a:xfrm>
          <a:custGeom>
            <a:avLst/>
            <a:gdLst/>
            <a:ahLst/>
            <a:cxnLst/>
            <a:rect l="l" t="t" r="r" b="b"/>
            <a:pathLst>
              <a:path w="21589" h="22860">
                <a:moveTo>
                  <a:pt x="0" y="22842"/>
                </a:moveTo>
                <a:lnTo>
                  <a:pt x="21499" y="22842"/>
                </a:lnTo>
                <a:lnTo>
                  <a:pt x="21499" y="0"/>
                </a:lnTo>
                <a:lnTo>
                  <a:pt x="0" y="0"/>
                </a:lnTo>
                <a:lnTo>
                  <a:pt x="0" y="2284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475575" y="255958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5" h="20320">
                <a:moveTo>
                  <a:pt x="0" y="20304"/>
                </a:moveTo>
                <a:lnTo>
                  <a:pt x="61559" y="20304"/>
                </a:lnTo>
                <a:lnTo>
                  <a:pt x="61559" y="0"/>
                </a:lnTo>
                <a:lnTo>
                  <a:pt x="0" y="0"/>
                </a:lnTo>
                <a:lnTo>
                  <a:pt x="0" y="20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475575" y="23438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0" y="21573"/>
                </a:moveTo>
                <a:lnTo>
                  <a:pt x="21499" y="21573"/>
                </a:lnTo>
                <a:lnTo>
                  <a:pt x="21499" y="0"/>
                </a:lnTo>
                <a:lnTo>
                  <a:pt x="0" y="0"/>
                </a:lnTo>
                <a:lnTo>
                  <a:pt x="0" y="2157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475575" y="214081"/>
            <a:ext cx="67310" cy="20320"/>
          </a:xfrm>
          <a:custGeom>
            <a:avLst/>
            <a:gdLst/>
            <a:ahLst/>
            <a:cxnLst/>
            <a:rect l="l" t="t" r="r" b="b"/>
            <a:pathLst>
              <a:path w="67310" h="20320">
                <a:moveTo>
                  <a:pt x="0" y="20304"/>
                </a:moveTo>
                <a:lnTo>
                  <a:pt x="66741" y="20304"/>
                </a:lnTo>
                <a:lnTo>
                  <a:pt x="66741" y="0"/>
                </a:lnTo>
                <a:lnTo>
                  <a:pt x="0" y="0"/>
                </a:lnTo>
                <a:lnTo>
                  <a:pt x="0" y="203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65228" y="157409"/>
            <a:ext cx="548640" cy="546100"/>
          </a:xfrm>
          <a:custGeom>
            <a:avLst/>
            <a:gdLst/>
            <a:ahLst/>
            <a:cxnLst/>
            <a:rect l="l" t="t" r="r" b="b"/>
            <a:pathLst>
              <a:path w="548640" h="546100">
                <a:moveTo>
                  <a:pt x="274307" y="0"/>
                </a:moveTo>
                <a:lnTo>
                  <a:pt x="225015" y="3809"/>
                </a:lnTo>
                <a:lnTo>
                  <a:pt x="178607" y="16509"/>
                </a:lnTo>
                <a:lnTo>
                  <a:pt x="135861" y="36829"/>
                </a:lnTo>
                <a:lnTo>
                  <a:pt x="97556" y="63499"/>
                </a:lnTo>
                <a:lnTo>
                  <a:pt x="64470" y="96519"/>
                </a:lnTo>
                <a:lnTo>
                  <a:pt x="37382" y="134619"/>
                </a:lnTo>
                <a:lnTo>
                  <a:pt x="17070" y="177799"/>
                </a:lnTo>
                <a:lnTo>
                  <a:pt x="4312" y="223519"/>
                </a:lnTo>
                <a:lnTo>
                  <a:pt x="0" y="271779"/>
                </a:lnTo>
                <a:lnTo>
                  <a:pt x="0" y="274319"/>
                </a:lnTo>
                <a:lnTo>
                  <a:pt x="4312" y="322579"/>
                </a:lnTo>
                <a:lnTo>
                  <a:pt x="17070" y="368299"/>
                </a:lnTo>
                <a:lnTo>
                  <a:pt x="37382" y="411479"/>
                </a:lnTo>
                <a:lnTo>
                  <a:pt x="64470" y="449579"/>
                </a:lnTo>
                <a:lnTo>
                  <a:pt x="97556" y="482599"/>
                </a:lnTo>
                <a:lnTo>
                  <a:pt x="135861" y="509269"/>
                </a:lnTo>
                <a:lnTo>
                  <a:pt x="178607" y="529589"/>
                </a:lnTo>
                <a:lnTo>
                  <a:pt x="225015" y="542289"/>
                </a:lnTo>
                <a:lnTo>
                  <a:pt x="274307" y="546099"/>
                </a:lnTo>
                <a:lnTo>
                  <a:pt x="323427" y="542289"/>
                </a:lnTo>
                <a:lnTo>
                  <a:pt x="369701" y="529589"/>
                </a:lnTo>
                <a:lnTo>
                  <a:pt x="396354" y="516889"/>
                </a:lnTo>
                <a:lnTo>
                  <a:pt x="262119" y="516889"/>
                </a:lnTo>
                <a:lnTo>
                  <a:pt x="215169" y="509269"/>
                </a:lnTo>
                <a:lnTo>
                  <a:pt x="171523" y="494029"/>
                </a:lnTo>
                <a:lnTo>
                  <a:pt x="132093" y="471169"/>
                </a:lnTo>
                <a:lnTo>
                  <a:pt x="97788" y="441959"/>
                </a:lnTo>
                <a:lnTo>
                  <a:pt x="69522" y="406399"/>
                </a:lnTo>
                <a:lnTo>
                  <a:pt x="48203" y="365759"/>
                </a:lnTo>
                <a:lnTo>
                  <a:pt x="34744" y="321309"/>
                </a:lnTo>
                <a:lnTo>
                  <a:pt x="30055" y="273049"/>
                </a:lnTo>
                <a:lnTo>
                  <a:pt x="35920" y="220979"/>
                </a:lnTo>
                <a:lnTo>
                  <a:pt x="52609" y="171449"/>
                </a:lnTo>
                <a:lnTo>
                  <a:pt x="78763" y="128269"/>
                </a:lnTo>
                <a:lnTo>
                  <a:pt x="113022" y="90169"/>
                </a:lnTo>
                <a:lnTo>
                  <a:pt x="120974" y="90169"/>
                </a:lnTo>
                <a:lnTo>
                  <a:pt x="118822" y="85089"/>
                </a:lnTo>
                <a:lnTo>
                  <a:pt x="124042" y="81279"/>
                </a:lnTo>
                <a:lnTo>
                  <a:pt x="129843" y="77469"/>
                </a:lnTo>
                <a:lnTo>
                  <a:pt x="135063" y="73659"/>
                </a:lnTo>
                <a:lnTo>
                  <a:pt x="142610" y="73659"/>
                </a:lnTo>
                <a:lnTo>
                  <a:pt x="140871" y="69849"/>
                </a:lnTo>
                <a:lnTo>
                  <a:pt x="146671" y="64769"/>
                </a:lnTo>
                <a:lnTo>
                  <a:pt x="153051" y="62229"/>
                </a:lnTo>
                <a:lnTo>
                  <a:pt x="158851" y="58419"/>
                </a:lnTo>
                <a:lnTo>
                  <a:pt x="166437" y="58419"/>
                </a:lnTo>
                <a:lnTo>
                  <a:pt x="217377" y="36829"/>
                </a:lnTo>
                <a:lnTo>
                  <a:pt x="274307" y="30479"/>
                </a:lnTo>
                <a:lnTo>
                  <a:pt x="399019" y="30479"/>
                </a:lnTo>
                <a:lnTo>
                  <a:pt x="369701" y="16509"/>
                </a:lnTo>
                <a:lnTo>
                  <a:pt x="323427" y="3809"/>
                </a:lnTo>
                <a:lnTo>
                  <a:pt x="274307" y="0"/>
                </a:lnTo>
                <a:close/>
              </a:path>
              <a:path w="548640" h="546100">
                <a:moveTo>
                  <a:pt x="120974" y="90169"/>
                </a:moveTo>
                <a:lnTo>
                  <a:pt x="113022" y="90169"/>
                </a:lnTo>
                <a:lnTo>
                  <a:pt x="210489" y="337819"/>
                </a:lnTo>
                <a:lnTo>
                  <a:pt x="209157" y="367029"/>
                </a:lnTo>
                <a:lnTo>
                  <a:pt x="214623" y="391159"/>
                </a:lnTo>
                <a:lnTo>
                  <a:pt x="226724" y="410209"/>
                </a:lnTo>
                <a:lnTo>
                  <a:pt x="245298" y="420369"/>
                </a:lnTo>
                <a:lnTo>
                  <a:pt x="256459" y="426719"/>
                </a:lnTo>
                <a:lnTo>
                  <a:pt x="262343" y="434339"/>
                </a:lnTo>
                <a:lnTo>
                  <a:pt x="264637" y="447039"/>
                </a:lnTo>
                <a:lnTo>
                  <a:pt x="264832" y="455929"/>
                </a:lnTo>
                <a:lnTo>
                  <a:pt x="264932" y="474979"/>
                </a:lnTo>
                <a:lnTo>
                  <a:pt x="264818" y="482599"/>
                </a:lnTo>
                <a:lnTo>
                  <a:pt x="264228" y="496569"/>
                </a:lnTo>
                <a:lnTo>
                  <a:pt x="263311" y="506729"/>
                </a:lnTo>
                <a:lnTo>
                  <a:pt x="262119" y="516889"/>
                </a:lnTo>
                <a:lnTo>
                  <a:pt x="285908" y="516889"/>
                </a:lnTo>
                <a:lnTo>
                  <a:pt x="284721" y="506729"/>
                </a:lnTo>
                <a:lnTo>
                  <a:pt x="283805" y="496569"/>
                </a:lnTo>
                <a:lnTo>
                  <a:pt x="283216" y="482599"/>
                </a:lnTo>
                <a:lnTo>
                  <a:pt x="283102" y="474979"/>
                </a:lnTo>
                <a:lnTo>
                  <a:pt x="283203" y="455929"/>
                </a:lnTo>
                <a:lnTo>
                  <a:pt x="302736" y="420369"/>
                </a:lnTo>
                <a:lnTo>
                  <a:pt x="321311" y="410209"/>
                </a:lnTo>
                <a:lnTo>
                  <a:pt x="330992" y="394969"/>
                </a:lnTo>
                <a:lnTo>
                  <a:pt x="272567" y="394969"/>
                </a:lnTo>
                <a:lnTo>
                  <a:pt x="272567" y="391159"/>
                </a:lnTo>
                <a:lnTo>
                  <a:pt x="270827" y="383539"/>
                </a:lnTo>
                <a:lnTo>
                  <a:pt x="262642" y="368299"/>
                </a:lnTo>
                <a:lnTo>
                  <a:pt x="249724" y="359409"/>
                </a:lnTo>
                <a:lnTo>
                  <a:pt x="235173" y="349249"/>
                </a:lnTo>
                <a:lnTo>
                  <a:pt x="222090" y="330199"/>
                </a:lnTo>
                <a:lnTo>
                  <a:pt x="177634" y="224789"/>
                </a:lnTo>
                <a:lnTo>
                  <a:pt x="143033" y="142239"/>
                </a:lnTo>
                <a:lnTo>
                  <a:pt x="120974" y="90169"/>
                </a:lnTo>
                <a:close/>
              </a:path>
              <a:path w="548640" h="546100">
                <a:moveTo>
                  <a:pt x="477262" y="90169"/>
                </a:moveTo>
                <a:lnTo>
                  <a:pt x="435013" y="90169"/>
                </a:lnTo>
                <a:lnTo>
                  <a:pt x="469516" y="128269"/>
                </a:lnTo>
                <a:lnTo>
                  <a:pt x="495643" y="171449"/>
                </a:lnTo>
                <a:lnTo>
                  <a:pt x="512196" y="220979"/>
                </a:lnTo>
                <a:lnTo>
                  <a:pt x="517839" y="271779"/>
                </a:lnTo>
                <a:lnTo>
                  <a:pt x="517856" y="274319"/>
                </a:lnTo>
                <a:lnTo>
                  <a:pt x="513290" y="321309"/>
                </a:lnTo>
                <a:lnTo>
                  <a:pt x="499830" y="365759"/>
                </a:lnTo>
                <a:lnTo>
                  <a:pt x="478511" y="406399"/>
                </a:lnTo>
                <a:lnTo>
                  <a:pt x="450242" y="441959"/>
                </a:lnTo>
                <a:lnTo>
                  <a:pt x="415937" y="471169"/>
                </a:lnTo>
                <a:lnTo>
                  <a:pt x="376505" y="494029"/>
                </a:lnTo>
                <a:lnTo>
                  <a:pt x="332858" y="509269"/>
                </a:lnTo>
                <a:lnTo>
                  <a:pt x="285908" y="516889"/>
                </a:lnTo>
                <a:lnTo>
                  <a:pt x="396354" y="516889"/>
                </a:lnTo>
                <a:lnTo>
                  <a:pt x="450578" y="482599"/>
                </a:lnTo>
                <a:lnTo>
                  <a:pt x="483615" y="449579"/>
                </a:lnTo>
                <a:lnTo>
                  <a:pt x="510674" y="411479"/>
                </a:lnTo>
                <a:lnTo>
                  <a:pt x="530971" y="368299"/>
                </a:lnTo>
                <a:lnTo>
                  <a:pt x="543724" y="322579"/>
                </a:lnTo>
                <a:lnTo>
                  <a:pt x="548035" y="274319"/>
                </a:lnTo>
                <a:lnTo>
                  <a:pt x="548035" y="271779"/>
                </a:lnTo>
                <a:lnTo>
                  <a:pt x="543724" y="223519"/>
                </a:lnTo>
                <a:lnTo>
                  <a:pt x="530971" y="177799"/>
                </a:lnTo>
                <a:lnTo>
                  <a:pt x="510674" y="134619"/>
                </a:lnTo>
                <a:lnTo>
                  <a:pt x="483615" y="96519"/>
                </a:lnTo>
                <a:lnTo>
                  <a:pt x="477262" y="90169"/>
                </a:lnTo>
                <a:close/>
              </a:path>
              <a:path w="548640" h="546100">
                <a:moveTo>
                  <a:pt x="338126" y="443229"/>
                </a:moveTo>
                <a:lnTo>
                  <a:pt x="332905" y="443229"/>
                </a:lnTo>
                <a:lnTo>
                  <a:pt x="327105" y="445769"/>
                </a:lnTo>
                <a:lnTo>
                  <a:pt x="314337" y="448309"/>
                </a:lnTo>
                <a:lnTo>
                  <a:pt x="328265" y="494029"/>
                </a:lnTo>
                <a:lnTo>
                  <a:pt x="336385" y="491489"/>
                </a:lnTo>
                <a:lnTo>
                  <a:pt x="331745" y="476249"/>
                </a:lnTo>
                <a:lnTo>
                  <a:pt x="331165" y="473709"/>
                </a:lnTo>
                <a:lnTo>
                  <a:pt x="332325" y="473709"/>
                </a:lnTo>
                <a:lnTo>
                  <a:pt x="344506" y="469899"/>
                </a:lnTo>
                <a:lnTo>
                  <a:pt x="346826" y="467359"/>
                </a:lnTo>
                <a:lnTo>
                  <a:pt x="328845" y="467359"/>
                </a:lnTo>
                <a:lnTo>
                  <a:pt x="328845" y="466089"/>
                </a:lnTo>
                <a:lnTo>
                  <a:pt x="325357" y="454659"/>
                </a:lnTo>
                <a:lnTo>
                  <a:pt x="324777" y="454659"/>
                </a:lnTo>
                <a:lnTo>
                  <a:pt x="325945" y="453389"/>
                </a:lnTo>
                <a:lnTo>
                  <a:pt x="331165" y="452119"/>
                </a:lnTo>
                <a:lnTo>
                  <a:pt x="334645" y="450849"/>
                </a:lnTo>
                <a:lnTo>
                  <a:pt x="347696" y="450849"/>
                </a:lnTo>
                <a:lnTo>
                  <a:pt x="347406" y="449579"/>
                </a:lnTo>
                <a:lnTo>
                  <a:pt x="345086" y="447039"/>
                </a:lnTo>
                <a:lnTo>
                  <a:pt x="342186" y="445769"/>
                </a:lnTo>
                <a:lnTo>
                  <a:pt x="338126" y="443229"/>
                </a:lnTo>
                <a:close/>
              </a:path>
              <a:path w="548640" h="546100">
                <a:moveTo>
                  <a:pt x="195401" y="435609"/>
                </a:moveTo>
                <a:lnTo>
                  <a:pt x="192501" y="443229"/>
                </a:lnTo>
                <a:lnTo>
                  <a:pt x="198301" y="445769"/>
                </a:lnTo>
                <a:lnTo>
                  <a:pt x="207589" y="449579"/>
                </a:lnTo>
                <a:lnTo>
                  <a:pt x="194821" y="486409"/>
                </a:lnTo>
                <a:lnTo>
                  <a:pt x="202949" y="488949"/>
                </a:lnTo>
                <a:lnTo>
                  <a:pt x="215709" y="452119"/>
                </a:lnTo>
                <a:lnTo>
                  <a:pt x="232187" y="452119"/>
                </a:lnTo>
                <a:lnTo>
                  <a:pt x="233118" y="449579"/>
                </a:lnTo>
                <a:lnTo>
                  <a:pt x="227310" y="447039"/>
                </a:lnTo>
                <a:lnTo>
                  <a:pt x="220930" y="445769"/>
                </a:lnTo>
                <a:lnTo>
                  <a:pt x="213389" y="443229"/>
                </a:lnTo>
                <a:lnTo>
                  <a:pt x="202949" y="439419"/>
                </a:lnTo>
                <a:lnTo>
                  <a:pt x="195401" y="435609"/>
                </a:lnTo>
                <a:close/>
              </a:path>
              <a:path w="548640" h="546100">
                <a:moveTo>
                  <a:pt x="369455" y="425449"/>
                </a:moveTo>
                <a:lnTo>
                  <a:pt x="363074" y="429259"/>
                </a:lnTo>
                <a:lnTo>
                  <a:pt x="369455" y="478789"/>
                </a:lnTo>
                <a:lnTo>
                  <a:pt x="377575" y="474979"/>
                </a:lnTo>
                <a:lnTo>
                  <a:pt x="375835" y="466089"/>
                </a:lnTo>
                <a:lnTo>
                  <a:pt x="375255" y="464819"/>
                </a:lnTo>
                <a:lnTo>
                  <a:pt x="375835" y="464819"/>
                </a:lnTo>
                <a:lnTo>
                  <a:pt x="380475" y="462279"/>
                </a:lnTo>
                <a:lnTo>
                  <a:pt x="384535" y="459739"/>
                </a:lnTo>
                <a:lnTo>
                  <a:pt x="389183" y="457199"/>
                </a:lnTo>
                <a:lnTo>
                  <a:pt x="374095" y="457199"/>
                </a:lnTo>
                <a:lnTo>
                  <a:pt x="374095" y="454659"/>
                </a:lnTo>
                <a:lnTo>
                  <a:pt x="371195" y="435609"/>
                </a:lnTo>
                <a:lnTo>
                  <a:pt x="383580" y="435609"/>
                </a:lnTo>
                <a:lnTo>
                  <a:pt x="369455" y="425449"/>
                </a:lnTo>
                <a:close/>
              </a:path>
              <a:path w="548640" h="546100">
                <a:moveTo>
                  <a:pt x="151021" y="443229"/>
                </a:moveTo>
                <a:lnTo>
                  <a:pt x="139131" y="443229"/>
                </a:lnTo>
                <a:lnTo>
                  <a:pt x="143771" y="447039"/>
                </a:lnTo>
                <a:lnTo>
                  <a:pt x="148411" y="449579"/>
                </a:lnTo>
                <a:lnTo>
                  <a:pt x="153051" y="453389"/>
                </a:lnTo>
                <a:lnTo>
                  <a:pt x="157691" y="455929"/>
                </a:lnTo>
                <a:lnTo>
                  <a:pt x="158271" y="455929"/>
                </a:lnTo>
                <a:lnTo>
                  <a:pt x="157691" y="457199"/>
                </a:lnTo>
                <a:lnTo>
                  <a:pt x="155951" y="467359"/>
                </a:lnTo>
                <a:lnTo>
                  <a:pt x="164072" y="472439"/>
                </a:lnTo>
                <a:lnTo>
                  <a:pt x="168597" y="448309"/>
                </a:lnTo>
                <a:lnTo>
                  <a:pt x="158851" y="448309"/>
                </a:lnTo>
                <a:lnTo>
                  <a:pt x="155371" y="447039"/>
                </a:lnTo>
                <a:lnTo>
                  <a:pt x="151021" y="443229"/>
                </a:lnTo>
                <a:close/>
              </a:path>
              <a:path w="548640" h="546100">
                <a:moveTo>
                  <a:pt x="347696" y="450849"/>
                </a:moveTo>
                <a:lnTo>
                  <a:pt x="334645" y="450849"/>
                </a:lnTo>
                <a:lnTo>
                  <a:pt x="336966" y="453389"/>
                </a:lnTo>
                <a:lnTo>
                  <a:pt x="338706" y="453389"/>
                </a:lnTo>
                <a:lnTo>
                  <a:pt x="339866" y="454659"/>
                </a:lnTo>
                <a:lnTo>
                  <a:pt x="340446" y="455929"/>
                </a:lnTo>
                <a:lnTo>
                  <a:pt x="340446" y="461009"/>
                </a:lnTo>
                <a:lnTo>
                  <a:pt x="339866" y="461009"/>
                </a:lnTo>
                <a:lnTo>
                  <a:pt x="338706" y="464819"/>
                </a:lnTo>
                <a:lnTo>
                  <a:pt x="335805" y="464819"/>
                </a:lnTo>
                <a:lnTo>
                  <a:pt x="334645" y="466089"/>
                </a:lnTo>
                <a:lnTo>
                  <a:pt x="330585" y="467359"/>
                </a:lnTo>
                <a:lnTo>
                  <a:pt x="346826" y="467359"/>
                </a:lnTo>
                <a:lnTo>
                  <a:pt x="349146" y="464819"/>
                </a:lnTo>
                <a:lnTo>
                  <a:pt x="349146" y="455929"/>
                </a:lnTo>
                <a:lnTo>
                  <a:pt x="348566" y="454659"/>
                </a:lnTo>
                <a:lnTo>
                  <a:pt x="347696" y="450849"/>
                </a:lnTo>
                <a:close/>
              </a:path>
              <a:path w="548640" h="546100">
                <a:moveTo>
                  <a:pt x="408298" y="453389"/>
                </a:moveTo>
                <a:lnTo>
                  <a:pt x="393823" y="453389"/>
                </a:lnTo>
                <a:lnTo>
                  <a:pt x="394403" y="454659"/>
                </a:lnTo>
                <a:lnTo>
                  <a:pt x="402524" y="461009"/>
                </a:lnTo>
                <a:lnTo>
                  <a:pt x="410064" y="454659"/>
                </a:lnTo>
                <a:lnTo>
                  <a:pt x="408298" y="453389"/>
                </a:lnTo>
                <a:close/>
              </a:path>
              <a:path w="548640" h="546100">
                <a:moveTo>
                  <a:pt x="383580" y="435609"/>
                </a:moveTo>
                <a:lnTo>
                  <a:pt x="371195" y="435609"/>
                </a:lnTo>
                <a:lnTo>
                  <a:pt x="373515" y="438149"/>
                </a:lnTo>
                <a:lnTo>
                  <a:pt x="386275" y="447039"/>
                </a:lnTo>
                <a:lnTo>
                  <a:pt x="388015" y="448309"/>
                </a:lnTo>
                <a:lnTo>
                  <a:pt x="386855" y="449579"/>
                </a:lnTo>
                <a:lnTo>
                  <a:pt x="384535" y="450849"/>
                </a:lnTo>
                <a:lnTo>
                  <a:pt x="378735" y="454659"/>
                </a:lnTo>
                <a:lnTo>
                  <a:pt x="374095" y="457199"/>
                </a:lnTo>
                <a:lnTo>
                  <a:pt x="389183" y="457199"/>
                </a:lnTo>
                <a:lnTo>
                  <a:pt x="393243" y="454659"/>
                </a:lnTo>
                <a:lnTo>
                  <a:pt x="393823" y="453389"/>
                </a:lnTo>
                <a:lnTo>
                  <a:pt x="408298" y="453389"/>
                </a:lnTo>
                <a:lnTo>
                  <a:pt x="383580" y="435609"/>
                </a:lnTo>
                <a:close/>
              </a:path>
              <a:path w="548640" h="546100">
                <a:moveTo>
                  <a:pt x="232187" y="452119"/>
                </a:moveTo>
                <a:lnTo>
                  <a:pt x="215709" y="452119"/>
                </a:lnTo>
                <a:lnTo>
                  <a:pt x="224990" y="454659"/>
                </a:lnTo>
                <a:lnTo>
                  <a:pt x="230790" y="455929"/>
                </a:lnTo>
                <a:lnTo>
                  <a:pt x="232187" y="452119"/>
                </a:lnTo>
                <a:close/>
              </a:path>
              <a:path w="548640" h="546100">
                <a:moveTo>
                  <a:pt x="165812" y="417829"/>
                </a:moveTo>
                <a:lnTo>
                  <a:pt x="122302" y="441959"/>
                </a:lnTo>
                <a:lnTo>
                  <a:pt x="129262" y="448309"/>
                </a:lnTo>
                <a:lnTo>
                  <a:pt x="137963" y="443229"/>
                </a:lnTo>
                <a:lnTo>
                  <a:pt x="151021" y="443229"/>
                </a:lnTo>
                <a:lnTo>
                  <a:pt x="149571" y="441959"/>
                </a:lnTo>
                <a:lnTo>
                  <a:pt x="146091" y="439419"/>
                </a:lnTo>
                <a:lnTo>
                  <a:pt x="145511" y="439419"/>
                </a:lnTo>
                <a:lnTo>
                  <a:pt x="147251" y="438149"/>
                </a:lnTo>
                <a:lnTo>
                  <a:pt x="161172" y="429259"/>
                </a:lnTo>
                <a:lnTo>
                  <a:pt x="164072" y="427989"/>
                </a:lnTo>
                <a:lnTo>
                  <a:pt x="172407" y="427989"/>
                </a:lnTo>
                <a:lnTo>
                  <a:pt x="173360" y="422909"/>
                </a:lnTo>
                <a:lnTo>
                  <a:pt x="165812" y="417829"/>
                </a:lnTo>
                <a:close/>
              </a:path>
              <a:path w="548640" h="546100">
                <a:moveTo>
                  <a:pt x="172407" y="427989"/>
                </a:moveTo>
                <a:lnTo>
                  <a:pt x="164072" y="427989"/>
                </a:lnTo>
                <a:lnTo>
                  <a:pt x="163492" y="430529"/>
                </a:lnTo>
                <a:lnTo>
                  <a:pt x="160012" y="447039"/>
                </a:lnTo>
                <a:lnTo>
                  <a:pt x="159432" y="448309"/>
                </a:lnTo>
                <a:lnTo>
                  <a:pt x="168597" y="448309"/>
                </a:lnTo>
                <a:lnTo>
                  <a:pt x="172407" y="427989"/>
                </a:lnTo>
                <a:close/>
              </a:path>
              <a:path w="548640" h="546100">
                <a:moveTo>
                  <a:pt x="399044" y="402589"/>
                </a:moveTo>
                <a:lnTo>
                  <a:pt x="391503" y="410209"/>
                </a:lnTo>
                <a:lnTo>
                  <a:pt x="424572" y="443229"/>
                </a:lnTo>
                <a:lnTo>
                  <a:pt x="430373" y="438149"/>
                </a:lnTo>
                <a:lnTo>
                  <a:pt x="411769" y="417829"/>
                </a:lnTo>
                <a:lnTo>
                  <a:pt x="406584" y="412749"/>
                </a:lnTo>
                <a:lnTo>
                  <a:pt x="432171" y="412749"/>
                </a:lnTo>
                <a:lnTo>
                  <a:pt x="428169" y="411479"/>
                </a:lnTo>
                <a:lnTo>
                  <a:pt x="399044" y="402589"/>
                </a:lnTo>
                <a:close/>
              </a:path>
              <a:path w="548640" h="546100">
                <a:moveTo>
                  <a:pt x="432171" y="412749"/>
                </a:moveTo>
                <a:lnTo>
                  <a:pt x="406584" y="412749"/>
                </a:lnTo>
                <a:lnTo>
                  <a:pt x="414434" y="415289"/>
                </a:lnTo>
                <a:lnTo>
                  <a:pt x="444293" y="424179"/>
                </a:lnTo>
                <a:lnTo>
                  <a:pt x="450681" y="416559"/>
                </a:lnTo>
                <a:lnTo>
                  <a:pt x="447896" y="414019"/>
                </a:lnTo>
                <a:lnTo>
                  <a:pt x="436173" y="414019"/>
                </a:lnTo>
                <a:lnTo>
                  <a:pt x="432171" y="412749"/>
                </a:lnTo>
                <a:close/>
              </a:path>
              <a:path w="548640" h="546100">
                <a:moveTo>
                  <a:pt x="133323" y="387349"/>
                </a:moveTo>
                <a:lnTo>
                  <a:pt x="132743" y="387349"/>
                </a:lnTo>
                <a:lnTo>
                  <a:pt x="97353" y="416559"/>
                </a:lnTo>
                <a:lnTo>
                  <a:pt x="103154" y="422909"/>
                </a:lnTo>
                <a:lnTo>
                  <a:pt x="138551" y="393699"/>
                </a:lnTo>
                <a:lnTo>
                  <a:pt x="133323" y="387349"/>
                </a:lnTo>
                <a:close/>
              </a:path>
              <a:path w="548640" h="546100">
                <a:moveTo>
                  <a:pt x="415864" y="384809"/>
                </a:moveTo>
                <a:lnTo>
                  <a:pt x="410064" y="391159"/>
                </a:lnTo>
                <a:lnTo>
                  <a:pt x="436173" y="414019"/>
                </a:lnTo>
                <a:lnTo>
                  <a:pt x="447896" y="414019"/>
                </a:lnTo>
                <a:lnTo>
                  <a:pt x="415864" y="384809"/>
                </a:lnTo>
                <a:close/>
              </a:path>
              <a:path w="548640" h="546100">
                <a:moveTo>
                  <a:pt x="460743" y="73659"/>
                </a:moveTo>
                <a:lnTo>
                  <a:pt x="412964" y="73659"/>
                </a:lnTo>
                <a:lnTo>
                  <a:pt x="418184" y="77469"/>
                </a:lnTo>
                <a:lnTo>
                  <a:pt x="423992" y="81279"/>
                </a:lnTo>
                <a:lnTo>
                  <a:pt x="429213" y="85089"/>
                </a:lnTo>
                <a:lnTo>
                  <a:pt x="404999" y="142239"/>
                </a:lnTo>
                <a:lnTo>
                  <a:pt x="370398" y="224789"/>
                </a:lnTo>
                <a:lnTo>
                  <a:pt x="325945" y="330199"/>
                </a:lnTo>
                <a:lnTo>
                  <a:pt x="312862" y="349249"/>
                </a:lnTo>
                <a:lnTo>
                  <a:pt x="298311" y="359409"/>
                </a:lnTo>
                <a:lnTo>
                  <a:pt x="285393" y="368299"/>
                </a:lnTo>
                <a:lnTo>
                  <a:pt x="277207" y="383539"/>
                </a:lnTo>
                <a:lnTo>
                  <a:pt x="275467" y="391159"/>
                </a:lnTo>
                <a:lnTo>
                  <a:pt x="275467" y="394969"/>
                </a:lnTo>
                <a:lnTo>
                  <a:pt x="330992" y="394969"/>
                </a:lnTo>
                <a:lnTo>
                  <a:pt x="333412" y="391159"/>
                </a:lnTo>
                <a:lnTo>
                  <a:pt x="338878" y="367029"/>
                </a:lnTo>
                <a:lnTo>
                  <a:pt x="337546" y="337819"/>
                </a:lnTo>
                <a:lnTo>
                  <a:pt x="435013" y="90169"/>
                </a:lnTo>
                <a:lnTo>
                  <a:pt x="477262" y="90169"/>
                </a:lnTo>
                <a:lnTo>
                  <a:pt x="460743" y="73659"/>
                </a:lnTo>
                <a:close/>
              </a:path>
              <a:path w="548640" h="546100">
                <a:moveTo>
                  <a:pt x="431533" y="361949"/>
                </a:moveTo>
                <a:lnTo>
                  <a:pt x="427473" y="368299"/>
                </a:lnTo>
                <a:lnTo>
                  <a:pt x="468082" y="392429"/>
                </a:lnTo>
                <a:lnTo>
                  <a:pt x="472142" y="386079"/>
                </a:lnTo>
                <a:lnTo>
                  <a:pt x="431533" y="361949"/>
                </a:lnTo>
                <a:close/>
              </a:path>
              <a:path w="548640" h="546100">
                <a:moveTo>
                  <a:pt x="96870" y="365759"/>
                </a:moveTo>
                <a:lnTo>
                  <a:pt x="88073" y="365759"/>
                </a:lnTo>
                <a:lnTo>
                  <a:pt x="88653" y="367029"/>
                </a:lnTo>
                <a:lnTo>
                  <a:pt x="96773" y="382269"/>
                </a:lnTo>
                <a:lnTo>
                  <a:pt x="103154" y="378459"/>
                </a:lnTo>
                <a:lnTo>
                  <a:pt x="96870" y="365759"/>
                </a:lnTo>
                <a:close/>
              </a:path>
              <a:path w="548640" h="546100">
                <a:moveTo>
                  <a:pt x="107222" y="345439"/>
                </a:moveTo>
                <a:lnTo>
                  <a:pt x="106634" y="345439"/>
                </a:lnTo>
                <a:lnTo>
                  <a:pt x="66024" y="367029"/>
                </a:lnTo>
                <a:lnTo>
                  <a:pt x="70084" y="374649"/>
                </a:lnTo>
                <a:lnTo>
                  <a:pt x="86913" y="365759"/>
                </a:lnTo>
                <a:lnTo>
                  <a:pt x="96870" y="365759"/>
                </a:lnTo>
                <a:lnTo>
                  <a:pt x="95613" y="363219"/>
                </a:lnTo>
                <a:lnTo>
                  <a:pt x="94453" y="361949"/>
                </a:lnTo>
                <a:lnTo>
                  <a:pt x="96193" y="361949"/>
                </a:lnTo>
                <a:lnTo>
                  <a:pt x="103734" y="356869"/>
                </a:lnTo>
                <a:lnTo>
                  <a:pt x="112877" y="356869"/>
                </a:lnTo>
                <a:lnTo>
                  <a:pt x="110702" y="353059"/>
                </a:lnTo>
                <a:lnTo>
                  <a:pt x="107222" y="345439"/>
                </a:lnTo>
                <a:close/>
              </a:path>
              <a:path w="548640" h="546100">
                <a:moveTo>
                  <a:pt x="112877" y="356869"/>
                </a:moveTo>
                <a:lnTo>
                  <a:pt x="104894" y="356869"/>
                </a:lnTo>
                <a:lnTo>
                  <a:pt x="114182" y="374649"/>
                </a:lnTo>
                <a:lnTo>
                  <a:pt x="120562" y="369569"/>
                </a:lnTo>
                <a:lnTo>
                  <a:pt x="116502" y="363219"/>
                </a:lnTo>
                <a:lnTo>
                  <a:pt x="112877" y="356869"/>
                </a:lnTo>
                <a:close/>
              </a:path>
              <a:path w="548640" h="546100">
                <a:moveTo>
                  <a:pt x="489477" y="339089"/>
                </a:moveTo>
                <a:lnTo>
                  <a:pt x="474462" y="339089"/>
                </a:lnTo>
                <a:lnTo>
                  <a:pt x="478523" y="340359"/>
                </a:lnTo>
                <a:lnTo>
                  <a:pt x="483170" y="341629"/>
                </a:lnTo>
                <a:lnTo>
                  <a:pt x="483170" y="346709"/>
                </a:lnTo>
                <a:lnTo>
                  <a:pt x="482010" y="349249"/>
                </a:lnTo>
                <a:lnTo>
                  <a:pt x="480843" y="353059"/>
                </a:lnTo>
                <a:lnTo>
                  <a:pt x="477942" y="356869"/>
                </a:lnTo>
                <a:lnTo>
                  <a:pt x="477362" y="358139"/>
                </a:lnTo>
                <a:lnTo>
                  <a:pt x="476202" y="358139"/>
                </a:lnTo>
                <a:lnTo>
                  <a:pt x="483750" y="361949"/>
                </a:lnTo>
                <a:lnTo>
                  <a:pt x="484330" y="361949"/>
                </a:lnTo>
                <a:lnTo>
                  <a:pt x="486071" y="359409"/>
                </a:lnTo>
                <a:lnTo>
                  <a:pt x="488971" y="353059"/>
                </a:lnTo>
                <a:lnTo>
                  <a:pt x="490393" y="345439"/>
                </a:lnTo>
                <a:lnTo>
                  <a:pt x="489477" y="339089"/>
                </a:lnTo>
                <a:close/>
              </a:path>
              <a:path w="548640" h="546100">
                <a:moveTo>
                  <a:pt x="142610" y="73659"/>
                </a:moveTo>
                <a:lnTo>
                  <a:pt x="135063" y="73659"/>
                </a:lnTo>
                <a:lnTo>
                  <a:pt x="220930" y="281939"/>
                </a:lnTo>
                <a:lnTo>
                  <a:pt x="223795" y="306069"/>
                </a:lnTo>
                <a:lnTo>
                  <a:pt x="232970" y="328929"/>
                </a:lnTo>
                <a:lnTo>
                  <a:pt x="249324" y="346709"/>
                </a:lnTo>
                <a:lnTo>
                  <a:pt x="273727" y="358139"/>
                </a:lnTo>
                <a:lnTo>
                  <a:pt x="274307" y="358139"/>
                </a:lnTo>
                <a:lnTo>
                  <a:pt x="299046" y="346709"/>
                </a:lnTo>
                <a:lnTo>
                  <a:pt x="315572" y="328929"/>
                </a:lnTo>
                <a:lnTo>
                  <a:pt x="316599" y="326389"/>
                </a:lnTo>
                <a:lnTo>
                  <a:pt x="272567" y="326389"/>
                </a:lnTo>
                <a:lnTo>
                  <a:pt x="272567" y="317499"/>
                </a:lnTo>
                <a:lnTo>
                  <a:pt x="268507" y="309879"/>
                </a:lnTo>
                <a:lnTo>
                  <a:pt x="261651" y="300989"/>
                </a:lnTo>
                <a:lnTo>
                  <a:pt x="251970" y="294639"/>
                </a:lnTo>
                <a:lnTo>
                  <a:pt x="241420" y="287019"/>
                </a:lnTo>
                <a:lnTo>
                  <a:pt x="231958" y="273049"/>
                </a:lnTo>
                <a:lnTo>
                  <a:pt x="164646" y="121919"/>
                </a:lnTo>
                <a:lnTo>
                  <a:pt x="142610" y="73659"/>
                </a:lnTo>
                <a:close/>
              </a:path>
              <a:path w="548640" h="546100">
                <a:moveTo>
                  <a:pt x="449514" y="322579"/>
                </a:moveTo>
                <a:lnTo>
                  <a:pt x="446613" y="326389"/>
                </a:lnTo>
                <a:lnTo>
                  <a:pt x="444873" y="328929"/>
                </a:lnTo>
                <a:lnTo>
                  <a:pt x="444293" y="332739"/>
                </a:lnTo>
                <a:lnTo>
                  <a:pt x="442553" y="337819"/>
                </a:lnTo>
                <a:lnTo>
                  <a:pt x="442553" y="341629"/>
                </a:lnTo>
                <a:lnTo>
                  <a:pt x="445453" y="347979"/>
                </a:lnTo>
                <a:lnTo>
                  <a:pt x="448353" y="350519"/>
                </a:lnTo>
                <a:lnTo>
                  <a:pt x="451841" y="351789"/>
                </a:lnTo>
                <a:lnTo>
                  <a:pt x="459382" y="354329"/>
                </a:lnTo>
                <a:lnTo>
                  <a:pt x="464022" y="349249"/>
                </a:lnTo>
                <a:lnTo>
                  <a:pt x="469242" y="344169"/>
                </a:lnTo>
                <a:lnTo>
                  <a:pt x="457062" y="344169"/>
                </a:lnTo>
                <a:lnTo>
                  <a:pt x="454161" y="342899"/>
                </a:lnTo>
                <a:lnTo>
                  <a:pt x="452421" y="342899"/>
                </a:lnTo>
                <a:lnTo>
                  <a:pt x="451841" y="341629"/>
                </a:lnTo>
                <a:lnTo>
                  <a:pt x="450094" y="339089"/>
                </a:lnTo>
                <a:lnTo>
                  <a:pt x="450681" y="336549"/>
                </a:lnTo>
                <a:lnTo>
                  <a:pt x="451261" y="335279"/>
                </a:lnTo>
                <a:lnTo>
                  <a:pt x="452421" y="331469"/>
                </a:lnTo>
                <a:lnTo>
                  <a:pt x="453581" y="330199"/>
                </a:lnTo>
                <a:lnTo>
                  <a:pt x="455322" y="327659"/>
                </a:lnTo>
                <a:lnTo>
                  <a:pt x="456482" y="326389"/>
                </a:lnTo>
                <a:lnTo>
                  <a:pt x="449514" y="322579"/>
                </a:lnTo>
                <a:close/>
              </a:path>
              <a:path w="548640" h="546100">
                <a:moveTo>
                  <a:pt x="472142" y="328929"/>
                </a:moveTo>
                <a:lnTo>
                  <a:pt x="457062" y="344169"/>
                </a:lnTo>
                <a:lnTo>
                  <a:pt x="469242" y="344169"/>
                </a:lnTo>
                <a:lnTo>
                  <a:pt x="474462" y="339089"/>
                </a:lnTo>
                <a:lnTo>
                  <a:pt x="489477" y="339089"/>
                </a:lnTo>
                <a:lnTo>
                  <a:pt x="486276" y="335279"/>
                </a:lnTo>
                <a:lnTo>
                  <a:pt x="480843" y="331469"/>
                </a:lnTo>
                <a:lnTo>
                  <a:pt x="472142" y="328929"/>
                </a:lnTo>
                <a:close/>
              </a:path>
              <a:path w="548640" h="546100">
                <a:moveTo>
                  <a:pt x="443296" y="58419"/>
                </a:moveTo>
                <a:lnTo>
                  <a:pt x="389183" y="58419"/>
                </a:lnTo>
                <a:lnTo>
                  <a:pt x="395563" y="62229"/>
                </a:lnTo>
                <a:lnTo>
                  <a:pt x="401364" y="64769"/>
                </a:lnTo>
                <a:lnTo>
                  <a:pt x="407164" y="69849"/>
                </a:lnTo>
                <a:lnTo>
                  <a:pt x="383385" y="121919"/>
                </a:lnTo>
                <a:lnTo>
                  <a:pt x="353135" y="190499"/>
                </a:lnTo>
                <a:lnTo>
                  <a:pt x="316077" y="273049"/>
                </a:lnTo>
                <a:lnTo>
                  <a:pt x="306696" y="287019"/>
                </a:lnTo>
                <a:lnTo>
                  <a:pt x="296280" y="294639"/>
                </a:lnTo>
                <a:lnTo>
                  <a:pt x="286625" y="300989"/>
                </a:lnTo>
                <a:lnTo>
                  <a:pt x="279528" y="309879"/>
                </a:lnTo>
                <a:lnTo>
                  <a:pt x="276047" y="317499"/>
                </a:lnTo>
                <a:lnTo>
                  <a:pt x="275467" y="325119"/>
                </a:lnTo>
                <a:lnTo>
                  <a:pt x="275467" y="326389"/>
                </a:lnTo>
                <a:lnTo>
                  <a:pt x="316599" y="326389"/>
                </a:lnTo>
                <a:lnTo>
                  <a:pt x="324811" y="306069"/>
                </a:lnTo>
                <a:lnTo>
                  <a:pt x="327685" y="281939"/>
                </a:lnTo>
                <a:lnTo>
                  <a:pt x="412964" y="73659"/>
                </a:lnTo>
                <a:lnTo>
                  <a:pt x="460743" y="73659"/>
                </a:lnTo>
                <a:lnTo>
                  <a:pt x="450578" y="63499"/>
                </a:lnTo>
                <a:lnTo>
                  <a:pt x="443296" y="58419"/>
                </a:lnTo>
                <a:close/>
              </a:path>
              <a:path w="548640" h="546100">
                <a:moveTo>
                  <a:pt x="166437" y="58419"/>
                </a:moveTo>
                <a:lnTo>
                  <a:pt x="158851" y="58419"/>
                </a:lnTo>
                <a:lnTo>
                  <a:pt x="233698" y="228599"/>
                </a:lnTo>
                <a:lnTo>
                  <a:pt x="233136" y="237489"/>
                </a:lnTo>
                <a:lnTo>
                  <a:pt x="248997" y="280669"/>
                </a:lnTo>
                <a:lnTo>
                  <a:pt x="273727" y="295909"/>
                </a:lnTo>
                <a:lnTo>
                  <a:pt x="274307" y="295909"/>
                </a:lnTo>
                <a:lnTo>
                  <a:pt x="286997" y="289559"/>
                </a:lnTo>
                <a:lnTo>
                  <a:pt x="299252" y="280669"/>
                </a:lnTo>
                <a:lnTo>
                  <a:pt x="308898" y="269239"/>
                </a:lnTo>
                <a:lnTo>
                  <a:pt x="309708" y="266699"/>
                </a:lnTo>
                <a:lnTo>
                  <a:pt x="273147" y="266699"/>
                </a:lnTo>
                <a:lnTo>
                  <a:pt x="271987" y="256539"/>
                </a:lnTo>
                <a:lnTo>
                  <a:pt x="266693" y="245109"/>
                </a:lnTo>
                <a:lnTo>
                  <a:pt x="258788" y="237489"/>
                </a:lnTo>
                <a:lnTo>
                  <a:pt x="249795" y="229869"/>
                </a:lnTo>
                <a:lnTo>
                  <a:pt x="241238" y="217169"/>
                </a:lnTo>
                <a:lnTo>
                  <a:pt x="240658" y="217169"/>
                </a:lnTo>
                <a:lnTo>
                  <a:pt x="231973" y="198119"/>
                </a:lnTo>
                <a:lnTo>
                  <a:pt x="186319" y="100329"/>
                </a:lnTo>
                <a:lnTo>
                  <a:pt x="166437" y="58419"/>
                </a:lnTo>
                <a:close/>
              </a:path>
              <a:path w="548640" h="546100">
                <a:moveTo>
                  <a:pt x="447193" y="176529"/>
                </a:moveTo>
                <a:lnTo>
                  <a:pt x="426725" y="180339"/>
                </a:lnTo>
                <a:lnTo>
                  <a:pt x="412240" y="193039"/>
                </a:lnTo>
                <a:lnTo>
                  <a:pt x="403630" y="210819"/>
                </a:lnTo>
                <a:lnTo>
                  <a:pt x="400784" y="233679"/>
                </a:lnTo>
                <a:lnTo>
                  <a:pt x="403630" y="256539"/>
                </a:lnTo>
                <a:lnTo>
                  <a:pt x="412240" y="274319"/>
                </a:lnTo>
                <a:lnTo>
                  <a:pt x="426725" y="285749"/>
                </a:lnTo>
                <a:lnTo>
                  <a:pt x="447193" y="290829"/>
                </a:lnTo>
                <a:lnTo>
                  <a:pt x="467998" y="285749"/>
                </a:lnTo>
                <a:lnTo>
                  <a:pt x="482658" y="274319"/>
                </a:lnTo>
                <a:lnTo>
                  <a:pt x="483898" y="271779"/>
                </a:lnTo>
                <a:lnTo>
                  <a:pt x="447193" y="271779"/>
                </a:lnTo>
                <a:lnTo>
                  <a:pt x="437659" y="267969"/>
                </a:lnTo>
                <a:lnTo>
                  <a:pt x="431388" y="260349"/>
                </a:lnTo>
                <a:lnTo>
                  <a:pt x="427944" y="248919"/>
                </a:lnTo>
                <a:lnTo>
                  <a:pt x="426893" y="233679"/>
                </a:lnTo>
                <a:lnTo>
                  <a:pt x="427944" y="218439"/>
                </a:lnTo>
                <a:lnTo>
                  <a:pt x="431388" y="205739"/>
                </a:lnTo>
                <a:lnTo>
                  <a:pt x="437659" y="198119"/>
                </a:lnTo>
                <a:lnTo>
                  <a:pt x="447193" y="195579"/>
                </a:lnTo>
                <a:lnTo>
                  <a:pt x="483898" y="195579"/>
                </a:lnTo>
                <a:lnTo>
                  <a:pt x="482658" y="193039"/>
                </a:lnTo>
                <a:lnTo>
                  <a:pt x="467998" y="180339"/>
                </a:lnTo>
                <a:lnTo>
                  <a:pt x="447193" y="176529"/>
                </a:lnTo>
                <a:close/>
              </a:path>
              <a:path w="548640" h="546100">
                <a:moveTo>
                  <a:pt x="135063" y="177799"/>
                </a:moveTo>
                <a:lnTo>
                  <a:pt x="66604" y="177799"/>
                </a:lnTo>
                <a:lnTo>
                  <a:pt x="66604" y="288289"/>
                </a:lnTo>
                <a:lnTo>
                  <a:pt x="91553" y="288289"/>
                </a:lnTo>
                <a:lnTo>
                  <a:pt x="91553" y="242569"/>
                </a:lnTo>
                <a:lnTo>
                  <a:pt x="133903" y="242569"/>
                </a:lnTo>
                <a:lnTo>
                  <a:pt x="133903" y="222249"/>
                </a:lnTo>
                <a:lnTo>
                  <a:pt x="91553" y="222249"/>
                </a:lnTo>
                <a:lnTo>
                  <a:pt x="91553" y="196849"/>
                </a:lnTo>
                <a:lnTo>
                  <a:pt x="135063" y="196849"/>
                </a:lnTo>
                <a:lnTo>
                  <a:pt x="135063" y="177799"/>
                </a:lnTo>
                <a:close/>
              </a:path>
              <a:path w="548640" h="546100">
                <a:moveTo>
                  <a:pt x="483898" y="195579"/>
                </a:moveTo>
                <a:lnTo>
                  <a:pt x="447193" y="195579"/>
                </a:lnTo>
                <a:lnTo>
                  <a:pt x="456823" y="198119"/>
                </a:lnTo>
                <a:lnTo>
                  <a:pt x="463296" y="205739"/>
                </a:lnTo>
                <a:lnTo>
                  <a:pt x="466940" y="218439"/>
                </a:lnTo>
                <a:lnTo>
                  <a:pt x="468082" y="233679"/>
                </a:lnTo>
                <a:lnTo>
                  <a:pt x="466940" y="248919"/>
                </a:lnTo>
                <a:lnTo>
                  <a:pt x="463296" y="260349"/>
                </a:lnTo>
                <a:lnTo>
                  <a:pt x="456823" y="267969"/>
                </a:lnTo>
                <a:lnTo>
                  <a:pt x="447193" y="271779"/>
                </a:lnTo>
                <a:lnTo>
                  <a:pt x="483898" y="271779"/>
                </a:lnTo>
                <a:lnTo>
                  <a:pt x="491335" y="256539"/>
                </a:lnTo>
                <a:lnTo>
                  <a:pt x="494191" y="233679"/>
                </a:lnTo>
                <a:lnTo>
                  <a:pt x="491335" y="210819"/>
                </a:lnTo>
                <a:lnTo>
                  <a:pt x="483898" y="195579"/>
                </a:lnTo>
                <a:close/>
              </a:path>
              <a:path w="548640" h="546100">
                <a:moveTo>
                  <a:pt x="399019" y="30479"/>
                </a:moveTo>
                <a:lnTo>
                  <a:pt x="274307" y="30479"/>
                </a:lnTo>
                <a:lnTo>
                  <a:pt x="303088" y="31749"/>
                </a:lnTo>
                <a:lnTo>
                  <a:pt x="330944" y="36829"/>
                </a:lnTo>
                <a:lnTo>
                  <a:pt x="357604" y="44449"/>
                </a:lnTo>
                <a:lnTo>
                  <a:pt x="382795" y="55879"/>
                </a:lnTo>
                <a:lnTo>
                  <a:pt x="361794" y="100329"/>
                </a:lnTo>
                <a:lnTo>
                  <a:pt x="337038" y="153669"/>
                </a:lnTo>
                <a:lnTo>
                  <a:pt x="316306" y="198119"/>
                </a:lnTo>
                <a:lnTo>
                  <a:pt x="307377" y="217169"/>
                </a:lnTo>
                <a:lnTo>
                  <a:pt x="298485" y="229869"/>
                </a:lnTo>
                <a:lnTo>
                  <a:pt x="289319" y="237489"/>
                </a:lnTo>
                <a:lnTo>
                  <a:pt x="281350" y="245109"/>
                </a:lnTo>
                <a:lnTo>
                  <a:pt x="276047" y="256539"/>
                </a:lnTo>
                <a:lnTo>
                  <a:pt x="274887" y="266699"/>
                </a:lnTo>
                <a:lnTo>
                  <a:pt x="309708" y="266699"/>
                </a:lnTo>
                <a:lnTo>
                  <a:pt x="313757" y="253999"/>
                </a:lnTo>
                <a:lnTo>
                  <a:pt x="314500" y="248919"/>
                </a:lnTo>
                <a:lnTo>
                  <a:pt x="314813" y="245109"/>
                </a:lnTo>
                <a:lnTo>
                  <a:pt x="314899" y="237489"/>
                </a:lnTo>
                <a:lnTo>
                  <a:pt x="314337" y="228599"/>
                </a:lnTo>
                <a:lnTo>
                  <a:pt x="389183" y="58419"/>
                </a:lnTo>
                <a:lnTo>
                  <a:pt x="443296" y="58419"/>
                </a:lnTo>
                <a:lnTo>
                  <a:pt x="412346" y="36829"/>
                </a:lnTo>
                <a:lnTo>
                  <a:pt x="399019" y="30479"/>
                </a:lnTo>
                <a:close/>
              </a:path>
              <a:path w="548640" h="546100">
                <a:moveTo>
                  <a:pt x="273147" y="165099"/>
                </a:moveTo>
                <a:lnTo>
                  <a:pt x="269367" y="168909"/>
                </a:lnTo>
                <a:lnTo>
                  <a:pt x="261615" y="179069"/>
                </a:lnTo>
                <a:lnTo>
                  <a:pt x="253973" y="193039"/>
                </a:lnTo>
                <a:lnTo>
                  <a:pt x="250519" y="207009"/>
                </a:lnTo>
                <a:lnTo>
                  <a:pt x="253139" y="219709"/>
                </a:lnTo>
                <a:lnTo>
                  <a:pt x="259295" y="227329"/>
                </a:lnTo>
                <a:lnTo>
                  <a:pt x="266431" y="231139"/>
                </a:lnTo>
                <a:lnTo>
                  <a:pt x="271987" y="232409"/>
                </a:lnTo>
                <a:lnTo>
                  <a:pt x="274307" y="232409"/>
                </a:lnTo>
                <a:lnTo>
                  <a:pt x="279773" y="231139"/>
                </a:lnTo>
                <a:lnTo>
                  <a:pt x="286709" y="227329"/>
                </a:lnTo>
                <a:lnTo>
                  <a:pt x="292666" y="219709"/>
                </a:lnTo>
                <a:lnTo>
                  <a:pt x="295196" y="207009"/>
                </a:lnTo>
                <a:lnTo>
                  <a:pt x="291751" y="193039"/>
                </a:lnTo>
                <a:lnTo>
                  <a:pt x="284172" y="179069"/>
                </a:lnTo>
                <a:lnTo>
                  <a:pt x="276592" y="168909"/>
                </a:lnTo>
                <a:lnTo>
                  <a:pt x="273147" y="165099"/>
                </a:lnTo>
                <a:close/>
              </a:path>
              <a:path w="548640" h="546100">
                <a:moveTo>
                  <a:pt x="291708" y="58419"/>
                </a:moveTo>
                <a:lnTo>
                  <a:pt x="257479" y="58419"/>
                </a:lnTo>
                <a:lnTo>
                  <a:pt x="226150" y="168909"/>
                </a:lnTo>
                <a:lnTo>
                  <a:pt x="250519" y="168909"/>
                </a:lnTo>
                <a:lnTo>
                  <a:pt x="257479" y="143509"/>
                </a:lnTo>
                <a:lnTo>
                  <a:pt x="314942" y="143509"/>
                </a:lnTo>
                <a:lnTo>
                  <a:pt x="310087" y="125729"/>
                </a:lnTo>
                <a:lnTo>
                  <a:pt x="261539" y="125729"/>
                </a:lnTo>
                <a:lnTo>
                  <a:pt x="272567" y="77469"/>
                </a:lnTo>
                <a:lnTo>
                  <a:pt x="296910" y="77469"/>
                </a:lnTo>
                <a:lnTo>
                  <a:pt x="291708" y="58419"/>
                </a:lnTo>
                <a:close/>
              </a:path>
              <a:path w="548640" h="546100">
                <a:moveTo>
                  <a:pt x="314942" y="143509"/>
                </a:moveTo>
                <a:lnTo>
                  <a:pt x="289388" y="143509"/>
                </a:lnTo>
                <a:lnTo>
                  <a:pt x="295776" y="168909"/>
                </a:lnTo>
                <a:lnTo>
                  <a:pt x="321877" y="168909"/>
                </a:lnTo>
                <a:lnTo>
                  <a:pt x="314942" y="143509"/>
                </a:lnTo>
                <a:close/>
              </a:path>
              <a:path w="548640" h="546100">
                <a:moveTo>
                  <a:pt x="296910" y="77469"/>
                </a:moveTo>
                <a:lnTo>
                  <a:pt x="274307" y="77469"/>
                </a:lnTo>
                <a:lnTo>
                  <a:pt x="284748" y="125729"/>
                </a:lnTo>
                <a:lnTo>
                  <a:pt x="310087" y="125729"/>
                </a:lnTo>
                <a:lnTo>
                  <a:pt x="296910" y="7746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106785" y="205807"/>
            <a:ext cx="1333794" cy="4652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559832" y="161770"/>
            <a:ext cx="0" cy="537210"/>
          </a:xfrm>
          <a:custGeom>
            <a:avLst/>
            <a:gdLst/>
            <a:ahLst/>
            <a:cxnLst/>
            <a:rect l="l" t="t" r="r" b="b"/>
            <a:pathLst>
              <a:path h="537210">
                <a:moveTo>
                  <a:pt x="0" y="0"/>
                </a:moveTo>
                <a:lnTo>
                  <a:pt x="0" y="537097"/>
                </a:lnTo>
              </a:path>
            </a:pathLst>
          </a:custGeom>
          <a:ln w="3175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3524" y="535381"/>
            <a:ext cx="10864951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1919" y="3346145"/>
            <a:ext cx="6868160" cy="2686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14-Mar-23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8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ransition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3/cb8934en/cb8934e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60/cc0471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https://www.fao.org/documents/card/en/c/cc0471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knowledge.worldbank.org/handle/10986/3414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477384"/>
            <a:ext cx="12191999" cy="768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44167" y="5538215"/>
            <a:ext cx="7776845" cy="0"/>
          </a:xfrm>
          <a:custGeom>
            <a:avLst/>
            <a:gdLst/>
            <a:ahLst/>
            <a:cxnLst/>
            <a:rect l="l" t="t" r="r" b="b"/>
            <a:pathLst>
              <a:path w="7776845">
                <a:moveTo>
                  <a:pt x="0" y="0"/>
                </a:moveTo>
                <a:lnTo>
                  <a:pt x="7776845" y="0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46403" y="500508"/>
            <a:ext cx="1098887" cy="5869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63928" y="621539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>
                <a:moveTo>
                  <a:pt x="0" y="0"/>
                </a:moveTo>
                <a:lnTo>
                  <a:pt x="85795" y="0"/>
                </a:lnTo>
              </a:path>
            </a:pathLst>
          </a:custGeom>
          <a:ln w="24115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63928" y="5802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0" y="29192"/>
                </a:moveTo>
                <a:lnTo>
                  <a:pt x="27383" y="29192"/>
                </a:lnTo>
                <a:lnTo>
                  <a:pt x="27383" y="0"/>
                </a:lnTo>
                <a:lnTo>
                  <a:pt x="0" y="0"/>
                </a:lnTo>
                <a:lnTo>
                  <a:pt x="0" y="2919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63928" y="554903"/>
            <a:ext cx="78740" cy="25400"/>
          </a:xfrm>
          <a:custGeom>
            <a:avLst/>
            <a:gdLst/>
            <a:ahLst/>
            <a:cxnLst/>
            <a:rect l="l" t="t" r="r" b="b"/>
            <a:pathLst>
              <a:path w="78739" h="25400">
                <a:moveTo>
                  <a:pt x="0" y="25385"/>
                </a:moveTo>
                <a:lnTo>
                  <a:pt x="78407" y="25385"/>
                </a:lnTo>
                <a:lnTo>
                  <a:pt x="78407" y="0"/>
                </a:lnTo>
                <a:lnTo>
                  <a:pt x="0" y="0"/>
                </a:lnTo>
                <a:lnTo>
                  <a:pt x="0" y="2538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63928" y="52698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0" y="27923"/>
                </a:moveTo>
                <a:lnTo>
                  <a:pt x="27383" y="27923"/>
                </a:lnTo>
                <a:lnTo>
                  <a:pt x="27383" y="0"/>
                </a:lnTo>
                <a:lnTo>
                  <a:pt x="0" y="0"/>
                </a:lnTo>
                <a:lnTo>
                  <a:pt x="0" y="2792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63928" y="501595"/>
            <a:ext cx="85090" cy="25400"/>
          </a:xfrm>
          <a:custGeom>
            <a:avLst/>
            <a:gdLst/>
            <a:ahLst/>
            <a:cxnLst/>
            <a:rect l="l" t="t" r="r" b="b"/>
            <a:pathLst>
              <a:path w="85089" h="25400">
                <a:moveTo>
                  <a:pt x="0" y="25385"/>
                </a:moveTo>
                <a:lnTo>
                  <a:pt x="85007" y="25385"/>
                </a:lnTo>
                <a:lnTo>
                  <a:pt x="85007" y="0"/>
                </a:lnTo>
                <a:lnTo>
                  <a:pt x="0" y="0"/>
                </a:lnTo>
                <a:lnTo>
                  <a:pt x="0" y="2538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9658" y="429101"/>
            <a:ext cx="698500" cy="695960"/>
          </a:xfrm>
          <a:custGeom>
            <a:avLst/>
            <a:gdLst/>
            <a:ahLst/>
            <a:cxnLst/>
            <a:rect l="l" t="t" r="r" b="b"/>
            <a:pathLst>
              <a:path w="698500" h="695960">
                <a:moveTo>
                  <a:pt x="349438" y="0"/>
                </a:moveTo>
                <a:lnTo>
                  <a:pt x="302045" y="2540"/>
                </a:lnTo>
                <a:lnTo>
                  <a:pt x="256579" y="12700"/>
                </a:lnTo>
                <a:lnTo>
                  <a:pt x="213459" y="26670"/>
                </a:lnTo>
                <a:lnTo>
                  <a:pt x="173102" y="46990"/>
                </a:lnTo>
                <a:lnTo>
                  <a:pt x="135926" y="72390"/>
                </a:lnTo>
                <a:lnTo>
                  <a:pt x="102350" y="101600"/>
                </a:lnTo>
                <a:lnTo>
                  <a:pt x="72793" y="134620"/>
                </a:lnTo>
                <a:lnTo>
                  <a:pt x="47671" y="172720"/>
                </a:lnTo>
                <a:lnTo>
                  <a:pt x="27404" y="212090"/>
                </a:lnTo>
                <a:lnTo>
                  <a:pt x="12410" y="255270"/>
                </a:lnTo>
                <a:lnTo>
                  <a:pt x="3107" y="300990"/>
                </a:lnTo>
                <a:lnTo>
                  <a:pt x="86" y="345440"/>
                </a:lnTo>
                <a:lnTo>
                  <a:pt x="0" y="349250"/>
                </a:lnTo>
                <a:lnTo>
                  <a:pt x="3107" y="394970"/>
                </a:lnTo>
                <a:lnTo>
                  <a:pt x="12410" y="440690"/>
                </a:lnTo>
                <a:lnTo>
                  <a:pt x="27404" y="483870"/>
                </a:lnTo>
                <a:lnTo>
                  <a:pt x="47671" y="523240"/>
                </a:lnTo>
                <a:lnTo>
                  <a:pt x="72793" y="561340"/>
                </a:lnTo>
                <a:lnTo>
                  <a:pt x="102350" y="594360"/>
                </a:lnTo>
                <a:lnTo>
                  <a:pt x="135926" y="623570"/>
                </a:lnTo>
                <a:lnTo>
                  <a:pt x="173102" y="648970"/>
                </a:lnTo>
                <a:lnTo>
                  <a:pt x="213459" y="669290"/>
                </a:lnTo>
                <a:lnTo>
                  <a:pt x="256579" y="684530"/>
                </a:lnTo>
                <a:lnTo>
                  <a:pt x="302045" y="693420"/>
                </a:lnTo>
                <a:lnTo>
                  <a:pt x="349438" y="695960"/>
                </a:lnTo>
                <a:lnTo>
                  <a:pt x="396660" y="693420"/>
                </a:lnTo>
                <a:lnTo>
                  <a:pt x="441985" y="684530"/>
                </a:lnTo>
                <a:lnTo>
                  <a:pt x="484989" y="669290"/>
                </a:lnTo>
                <a:lnTo>
                  <a:pt x="507638" y="657860"/>
                </a:lnTo>
                <a:lnTo>
                  <a:pt x="333914" y="657860"/>
                </a:lnTo>
                <a:lnTo>
                  <a:pt x="285775" y="651510"/>
                </a:lnTo>
                <a:lnTo>
                  <a:pt x="240181" y="638810"/>
                </a:lnTo>
                <a:lnTo>
                  <a:pt x="197726" y="618490"/>
                </a:lnTo>
                <a:lnTo>
                  <a:pt x="159004" y="593090"/>
                </a:lnTo>
                <a:lnTo>
                  <a:pt x="124609" y="562610"/>
                </a:lnTo>
                <a:lnTo>
                  <a:pt x="95136" y="527050"/>
                </a:lnTo>
                <a:lnTo>
                  <a:pt x="71178" y="486410"/>
                </a:lnTo>
                <a:lnTo>
                  <a:pt x="53330" y="443230"/>
                </a:lnTo>
                <a:lnTo>
                  <a:pt x="42186" y="397510"/>
                </a:lnTo>
                <a:lnTo>
                  <a:pt x="38339" y="347980"/>
                </a:lnTo>
                <a:lnTo>
                  <a:pt x="43157" y="293370"/>
                </a:lnTo>
                <a:lnTo>
                  <a:pt x="57019" y="242570"/>
                </a:lnTo>
                <a:lnTo>
                  <a:pt x="79041" y="195580"/>
                </a:lnTo>
                <a:lnTo>
                  <a:pt x="108333" y="152400"/>
                </a:lnTo>
                <a:lnTo>
                  <a:pt x="144012" y="115570"/>
                </a:lnTo>
                <a:lnTo>
                  <a:pt x="154104" y="115570"/>
                </a:lnTo>
                <a:lnTo>
                  <a:pt x="151399" y="109220"/>
                </a:lnTo>
                <a:lnTo>
                  <a:pt x="156501" y="104140"/>
                </a:lnTo>
                <a:lnTo>
                  <a:pt x="166983" y="96520"/>
                </a:lnTo>
                <a:lnTo>
                  <a:pt x="172085" y="93980"/>
                </a:lnTo>
                <a:lnTo>
                  <a:pt x="181768" y="93980"/>
                </a:lnTo>
                <a:lnTo>
                  <a:pt x="179482" y="88900"/>
                </a:lnTo>
                <a:lnTo>
                  <a:pt x="185138" y="85090"/>
                </a:lnTo>
                <a:lnTo>
                  <a:pt x="196728" y="77470"/>
                </a:lnTo>
                <a:lnTo>
                  <a:pt x="202384" y="74930"/>
                </a:lnTo>
                <a:lnTo>
                  <a:pt x="212301" y="74930"/>
                </a:lnTo>
                <a:lnTo>
                  <a:pt x="210510" y="71120"/>
                </a:lnTo>
                <a:lnTo>
                  <a:pt x="242921" y="57150"/>
                </a:lnTo>
                <a:lnTo>
                  <a:pt x="276927" y="46990"/>
                </a:lnTo>
                <a:lnTo>
                  <a:pt x="312456" y="40640"/>
                </a:lnTo>
                <a:lnTo>
                  <a:pt x="349438" y="38100"/>
                </a:lnTo>
                <a:lnTo>
                  <a:pt x="507638" y="38100"/>
                </a:lnTo>
                <a:lnTo>
                  <a:pt x="484989" y="26670"/>
                </a:lnTo>
                <a:lnTo>
                  <a:pt x="441985" y="12700"/>
                </a:lnTo>
                <a:lnTo>
                  <a:pt x="396660" y="2540"/>
                </a:lnTo>
                <a:lnTo>
                  <a:pt x="349438" y="0"/>
                </a:lnTo>
                <a:close/>
              </a:path>
              <a:path w="698500" h="695960">
                <a:moveTo>
                  <a:pt x="154104" y="115570"/>
                </a:moveTo>
                <a:lnTo>
                  <a:pt x="144012" y="115570"/>
                </a:lnTo>
                <a:lnTo>
                  <a:pt x="268154" y="430530"/>
                </a:lnTo>
                <a:lnTo>
                  <a:pt x="266457" y="467360"/>
                </a:lnTo>
                <a:lnTo>
                  <a:pt x="273419" y="497840"/>
                </a:lnTo>
                <a:lnTo>
                  <a:pt x="288832" y="521970"/>
                </a:lnTo>
                <a:lnTo>
                  <a:pt x="312489" y="535940"/>
                </a:lnTo>
                <a:lnTo>
                  <a:pt x="326705" y="543560"/>
                </a:lnTo>
                <a:lnTo>
                  <a:pt x="334199" y="553720"/>
                </a:lnTo>
                <a:lnTo>
                  <a:pt x="337121" y="570230"/>
                </a:lnTo>
                <a:lnTo>
                  <a:pt x="337479" y="586740"/>
                </a:lnTo>
                <a:lnTo>
                  <a:pt x="337582" y="599440"/>
                </a:lnTo>
                <a:lnTo>
                  <a:pt x="337352" y="615950"/>
                </a:lnTo>
                <a:lnTo>
                  <a:pt x="336600" y="632460"/>
                </a:lnTo>
                <a:lnTo>
                  <a:pt x="335431" y="646430"/>
                </a:lnTo>
                <a:lnTo>
                  <a:pt x="333914" y="657860"/>
                </a:lnTo>
                <a:lnTo>
                  <a:pt x="364213" y="657860"/>
                </a:lnTo>
                <a:lnTo>
                  <a:pt x="362701" y="646430"/>
                </a:lnTo>
                <a:lnTo>
                  <a:pt x="361535" y="632460"/>
                </a:lnTo>
                <a:lnTo>
                  <a:pt x="360785" y="615950"/>
                </a:lnTo>
                <a:lnTo>
                  <a:pt x="360554" y="599440"/>
                </a:lnTo>
                <a:lnTo>
                  <a:pt x="360657" y="586740"/>
                </a:lnTo>
                <a:lnTo>
                  <a:pt x="361016" y="570230"/>
                </a:lnTo>
                <a:lnTo>
                  <a:pt x="363937" y="553720"/>
                </a:lnTo>
                <a:lnTo>
                  <a:pt x="371431" y="543560"/>
                </a:lnTo>
                <a:lnTo>
                  <a:pt x="385647" y="535940"/>
                </a:lnTo>
                <a:lnTo>
                  <a:pt x="409305" y="521970"/>
                </a:lnTo>
                <a:lnTo>
                  <a:pt x="421473" y="502920"/>
                </a:lnTo>
                <a:lnTo>
                  <a:pt x="347221" y="502920"/>
                </a:lnTo>
                <a:lnTo>
                  <a:pt x="347221" y="497840"/>
                </a:lnTo>
                <a:lnTo>
                  <a:pt x="345005" y="488950"/>
                </a:lnTo>
                <a:lnTo>
                  <a:pt x="334580" y="468630"/>
                </a:lnTo>
                <a:lnTo>
                  <a:pt x="318126" y="458470"/>
                </a:lnTo>
                <a:lnTo>
                  <a:pt x="299593" y="445770"/>
                </a:lnTo>
                <a:lnTo>
                  <a:pt x="282929" y="420370"/>
                </a:lnTo>
                <a:lnTo>
                  <a:pt x="226306" y="285750"/>
                </a:lnTo>
                <a:lnTo>
                  <a:pt x="182236" y="181610"/>
                </a:lnTo>
                <a:lnTo>
                  <a:pt x="154104" y="115570"/>
                </a:lnTo>
                <a:close/>
              </a:path>
              <a:path w="698500" h="695960">
                <a:moveTo>
                  <a:pt x="608367" y="115570"/>
                </a:moveTo>
                <a:lnTo>
                  <a:pt x="554125" y="115570"/>
                </a:lnTo>
                <a:lnTo>
                  <a:pt x="590087" y="152400"/>
                </a:lnTo>
                <a:lnTo>
                  <a:pt x="619415" y="195580"/>
                </a:lnTo>
                <a:lnTo>
                  <a:pt x="641330" y="242570"/>
                </a:lnTo>
                <a:lnTo>
                  <a:pt x="655051" y="293370"/>
                </a:lnTo>
                <a:lnTo>
                  <a:pt x="659577" y="345440"/>
                </a:lnTo>
                <a:lnTo>
                  <a:pt x="659699" y="349250"/>
                </a:lnTo>
                <a:lnTo>
                  <a:pt x="655950" y="397510"/>
                </a:lnTo>
                <a:lnTo>
                  <a:pt x="644805" y="443230"/>
                </a:lnTo>
                <a:lnTo>
                  <a:pt x="626956" y="486410"/>
                </a:lnTo>
                <a:lnTo>
                  <a:pt x="602997" y="527050"/>
                </a:lnTo>
                <a:lnTo>
                  <a:pt x="573522" y="562610"/>
                </a:lnTo>
                <a:lnTo>
                  <a:pt x="539126" y="593090"/>
                </a:lnTo>
                <a:lnTo>
                  <a:pt x="500403" y="618490"/>
                </a:lnTo>
                <a:lnTo>
                  <a:pt x="457947" y="638810"/>
                </a:lnTo>
                <a:lnTo>
                  <a:pt x="412352" y="651510"/>
                </a:lnTo>
                <a:lnTo>
                  <a:pt x="364213" y="657860"/>
                </a:lnTo>
                <a:lnTo>
                  <a:pt x="507638" y="657860"/>
                </a:lnTo>
                <a:lnTo>
                  <a:pt x="562357" y="623570"/>
                </a:lnTo>
                <a:lnTo>
                  <a:pt x="595878" y="594360"/>
                </a:lnTo>
                <a:lnTo>
                  <a:pt x="625397" y="561340"/>
                </a:lnTo>
                <a:lnTo>
                  <a:pt x="650492" y="523240"/>
                </a:lnTo>
                <a:lnTo>
                  <a:pt x="670743" y="483870"/>
                </a:lnTo>
                <a:lnTo>
                  <a:pt x="685729" y="440690"/>
                </a:lnTo>
                <a:lnTo>
                  <a:pt x="695030" y="394970"/>
                </a:lnTo>
                <a:lnTo>
                  <a:pt x="698223" y="347980"/>
                </a:lnTo>
                <a:lnTo>
                  <a:pt x="695030" y="300990"/>
                </a:lnTo>
                <a:lnTo>
                  <a:pt x="685729" y="255270"/>
                </a:lnTo>
                <a:lnTo>
                  <a:pt x="670743" y="212090"/>
                </a:lnTo>
                <a:lnTo>
                  <a:pt x="650492" y="172720"/>
                </a:lnTo>
                <a:lnTo>
                  <a:pt x="625397" y="134620"/>
                </a:lnTo>
                <a:lnTo>
                  <a:pt x="608367" y="115570"/>
                </a:lnTo>
                <a:close/>
              </a:path>
              <a:path w="698500" h="695960">
                <a:moveTo>
                  <a:pt x="430721" y="565150"/>
                </a:moveTo>
                <a:lnTo>
                  <a:pt x="424072" y="565150"/>
                </a:lnTo>
                <a:lnTo>
                  <a:pt x="416685" y="567690"/>
                </a:lnTo>
                <a:lnTo>
                  <a:pt x="400422" y="571500"/>
                </a:lnTo>
                <a:lnTo>
                  <a:pt x="418162" y="629920"/>
                </a:lnTo>
                <a:lnTo>
                  <a:pt x="428505" y="626110"/>
                </a:lnTo>
                <a:lnTo>
                  <a:pt x="422595" y="607060"/>
                </a:lnTo>
                <a:lnTo>
                  <a:pt x="421856" y="604520"/>
                </a:lnTo>
                <a:lnTo>
                  <a:pt x="423334" y="604520"/>
                </a:lnTo>
                <a:lnTo>
                  <a:pt x="428505" y="601980"/>
                </a:lnTo>
                <a:lnTo>
                  <a:pt x="438848" y="599440"/>
                </a:lnTo>
                <a:lnTo>
                  <a:pt x="442394" y="595630"/>
                </a:lnTo>
                <a:lnTo>
                  <a:pt x="418901" y="595630"/>
                </a:lnTo>
                <a:lnTo>
                  <a:pt x="418901" y="594360"/>
                </a:lnTo>
                <a:lnTo>
                  <a:pt x="414459" y="580390"/>
                </a:lnTo>
                <a:lnTo>
                  <a:pt x="413720" y="577850"/>
                </a:lnTo>
                <a:lnTo>
                  <a:pt x="415207" y="577850"/>
                </a:lnTo>
                <a:lnTo>
                  <a:pt x="421856" y="575310"/>
                </a:lnTo>
                <a:lnTo>
                  <a:pt x="443280" y="575310"/>
                </a:lnTo>
                <a:lnTo>
                  <a:pt x="442542" y="572770"/>
                </a:lnTo>
                <a:lnTo>
                  <a:pt x="439587" y="570230"/>
                </a:lnTo>
                <a:lnTo>
                  <a:pt x="435893" y="567690"/>
                </a:lnTo>
                <a:lnTo>
                  <a:pt x="430721" y="565150"/>
                </a:lnTo>
                <a:close/>
              </a:path>
              <a:path w="698500" h="695960">
                <a:moveTo>
                  <a:pt x="248936" y="554990"/>
                </a:moveTo>
                <a:lnTo>
                  <a:pt x="245242" y="563880"/>
                </a:lnTo>
                <a:lnTo>
                  <a:pt x="252630" y="567690"/>
                </a:lnTo>
                <a:lnTo>
                  <a:pt x="264460" y="572770"/>
                </a:lnTo>
                <a:lnTo>
                  <a:pt x="261607" y="580390"/>
                </a:lnTo>
                <a:lnTo>
                  <a:pt x="248197" y="618490"/>
                </a:lnTo>
                <a:lnTo>
                  <a:pt x="258550" y="622300"/>
                </a:lnTo>
                <a:lnTo>
                  <a:pt x="274803" y="576580"/>
                </a:lnTo>
                <a:lnTo>
                  <a:pt x="295705" y="576580"/>
                </a:lnTo>
                <a:lnTo>
                  <a:pt x="296975" y="572770"/>
                </a:lnTo>
                <a:lnTo>
                  <a:pt x="291279" y="571500"/>
                </a:lnTo>
                <a:lnTo>
                  <a:pt x="278785" y="567690"/>
                </a:lnTo>
                <a:lnTo>
                  <a:pt x="271848" y="565150"/>
                </a:lnTo>
                <a:lnTo>
                  <a:pt x="258550" y="560070"/>
                </a:lnTo>
                <a:lnTo>
                  <a:pt x="248936" y="554990"/>
                </a:lnTo>
                <a:close/>
              </a:path>
              <a:path w="698500" h="695960">
                <a:moveTo>
                  <a:pt x="470625" y="542290"/>
                </a:moveTo>
                <a:lnTo>
                  <a:pt x="462498" y="547370"/>
                </a:lnTo>
                <a:lnTo>
                  <a:pt x="470625" y="609600"/>
                </a:lnTo>
                <a:lnTo>
                  <a:pt x="480967" y="605790"/>
                </a:lnTo>
                <a:lnTo>
                  <a:pt x="478751" y="593090"/>
                </a:lnTo>
                <a:lnTo>
                  <a:pt x="478012" y="591820"/>
                </a:lnTo>
                <a:lnTo>
                  <a:pt x="478751" y="591820"/>
                </a:lnTo>
                <a:lnTo>
                  <a:pt x="484661" y="589280"/>
                </a:lnTo>
                <a:lnTo>
                  <a:pt x="489832" y="585470"/>
                </a:lnTo>
                <a:lnTo>
                  <a:pt x="495752" y="581660"/>
                </a:lnTo>
                <a:lnTo>
                  <a:pt x="476535" y="581660"/>
                </a:lnTo>
                <a:lnTo>
                  <a:pt x="476061" y="577850"/>
                </a:lnTo>
                <a:lnTo>
                  <a:pt x="474965" y="570230"/>
                </a:lnTo>
                <a:lnTo>
                  <a:pt x="472841" y="554990"/>
                </a:lnTo>
                <a:lnTo>
                  <a:pt x="487866" y="554990"/>
                </a:lnTo>
                <a:lnTo>
                  <a:pt x="470625" y="542290"/>
                </a:lnTo>
                <a:close/>
              </a:path>
              <a:path w="698500" h="695960">
                <a:moveTo>
                  <a:pt x="192041" y="563880"/>
                </a:moveTo>
                <a:lnTo>
                  <a:pt x="177266" y="563880"/>
                </a:lnTo>
                <a:lnTo>
                  <a:pt x="183176" y="570230"/>
                </a:lnTo>
                <a:lnTo>
                  <a:pt x="189086" y="572770"/>
                </a:lnTo>
                <a:lnTo>
                  <a:pt x="194996" y="577850"/>
                </a:lnTo>
                <a:lnTo>
                  <a:pt x="200906" y="581660"/>
                </a:lnTo>
                <a:lnTo>
                  <a:pt x="201645" y="581660"/>
                </a:lnTo>
                <a:lnTo>
                  <a:pt x="200906" y="582930"/>
                </a:lnTo>
                <a:lnTo>
                  <a:pt x="198690" y="595630"/>
                </a:lnTo>
                <a:lnTo>
                  <a:pt x="209033" y="601980"/>
                </a:lnTo>
                <a:lnTo>
                  <a:pt x="214711" y="571500"/>
                </a:lnTo>
                <a:lnTo>
                  <a:pt x="202384" y="571500"/>
                </a:lnTo>
                <a:lnTo>
                  <a:pt x="197951" y="568960"/>
                </a:lnTo>
                <a:lnTo>
                  <a:pt x="192041" y="563880"/>
                </a:lnTo>
                <a:close/>
              </a:path>
              <a:path w="698500" h="695960">
                <a:moveTo>
                  <a:pt x="443280" y="575310"/>
                </a:moveTo>
                <a:lnTo>
                  <a:pt x="426289" y="575310"/>
                </a:lnTo>
                <a:lnTo>
                  <a:pt x="429244" y="576580"/>
                </a:lnTo>
                <a:lnTo>
                  <a:pt x="431460" y="577850"/>
                </a:lnTo>
                <a:lnTo>
                  <a:pt x="432938" y="579120"/>
                </a:lnTo>
                <a:lnTo>
                  <a:pt x="433676" y="581660"/>
                </a:lnTo>
                <a:lnTo>
                  <a:pt x="433676" y="586740"/>
                </a:lnTo>
                <a:lnTo>
                  <a:pt x="432938" y="588010"/>
                </a:lnTo>
                <a:lnTo>
                  <a:pt x="431460" y="591820"/>
                </a:lnTo>
                <a:lnTo>
                  <a:pt x="427766" y="593090"/>
                </a:lnTo>
                <a:lnTo>
                  <a:pt x="426289" y="593090"/>
                </a:lnTo>
                <a:lnTo>
                  <a:pt x="421117" y="594360"/>
                </a:lnTo>
                <a:lnTo>
                  <a:pt x="418901" y="595630"/>
                </a:lnTo>
                <a:lnTo>
                  <a:pt x="442394" y="595630"/>
                </a:lnTo>
                <a:lnTo>
                  <a:pt x="444758" y="593090"/>
                </a:lnTo>
                <a:lnTo>
                  <a:pt x="444758" y="580390"/>
                </a:lnTo>
                <a:lnTo>
                  <a:pt x="443280" y="575310"/>
                </a:lnTo>
                <a:close/>
              </a:path>
              <a:path w="698500" h="695960">
                <a:moveTo>
                  <a:pt x="518900" y="577850"/>
                </a:moveTo>
                <a:lnTo>
                  <a:pt x="502401" y="577850"/>
                </a:lnTo>
                <a:lnTo>
                  <a:pt x="512744" y="586740"/>
                </a:lnTo>
                <a:lnTo>
                  <a:pt x="522348" y="580390"/>
                </a:lnTo>
                <a:lnTo>
                  <a:pt x="518900" y="577850"/>
                </a:lnTo>
                <a:close/>
              </a:path>
              <a:path w="698500" h="695960">
                <a:moveTo>
                  <a:pt x="295705" y="576580"/>
                </a:moveTo>
                <a:lnTo>
                  <a:pt x="274803" y="576580"/>
                </a:lnTo>
                <a:lnTo>
                  <a:pt x="286623" y="580390"/>
                </a:lnTo>
                <a:lnTo>
                  <a:pt x="294010" y="581660"/>
                </a:lnTo>
                <a:lnTo>
                  <a:pt x="295705" y="576580"/>
                </a:lnTo>
                <a:close/>
              </a:path>
              <a:path w="698500" h="695960">
                <a:moveTo>
                  <a:pt x="487866" y="554990"/>
                </a:moveTo>
                <a:lnTo>
                  <a:pt x="472841" y="554990"/>
                </a:lnTo>
                <a:lnTo>
                  <a:pt x="477123" y="558800"/>
                </a:lnTo>
                <a:lnTo>
                  <a:pt x="483830" y="563880"/>
                </a:lnTo>
                <a:lnTo>
                  <a:pt x="490398" y="568960"/>
                </a:lnTo>
                <a:lnTo>
                  <a:pt x="494265" y="571500"/>
                </a:lnTo>
                <a:lnTo>
                  <a:pt x="489832" y="575310"/>
                </a:lnTo>
                <a:lnTo>
                  <a:pt x="482445" y="579120"/>
                </a:lnTo>
                <a:lnTo>
                  <a:pt x="476535" y="581660"/>
                </a:lnTo>
                <a:lnTo>
                  <a:pt x="495752" y="581660"/>
                </a:lnTo>
                <a:lnTo>
                  <a:pt x="500924" y="577850"/>
                </a:lnTo>
                <a:lnTo>
                  <a:pt x="518900" y="577850"/>
                </a:lnTo>
                <a:lnTo>
                  <a:pt x="487866" y="554990"/>
                </a:lnTo>
                <a:close/>
              </a:path>
              <a:path w="698500" h="695960">
                <a:moveTo>
                  <a:pt x="211249" y="532130"/>
                </a:moveTo>
                <a:lnTo>
                  <a:pt x="155832" y="563880"/>
                </a:lnTo>
                <a:lnTo>
                  <a:pt x="164697" y="571500"/>
                </a:lnTo>
                <a:lnTo>
                  <a:pt x="175779" y="563880"/>
                </a:lnTo>
                <a:lnTo>
                  <a:pt x="192041" y="563880"/>
                </a:lnTo>
                <a:lnTo>
                  <a:pt x="190564" y="562610"/>
                </a:lnTo>
                <a:lnTo>
                  <a:pt x="186131" y="560070"/>
                </a:lnTo>
                <a:lnTo>
                  <a:pt x="185392" y="558800"/>
                </a:lnTo>
                <a:lnTo>
                  <a:pt x="189502" y="556260"/>
                </a:lnTo>
                <a:lnTo>
                  <a:pt x="196659" y="552450"/>
                </a:lnTo>
                <a:lnTo>
                  <a:pt x="204092" y="547370"/>
                </a:lnTo>
                <a:lnTo>
                  <a:pt x="209033" y="544830"/>
                </a:lnTo>
                <a:lnTo>
                  <a:pt x="219680" y="544830"/>
                </a:lnTo>
                <a:lnTo>
                  <a:pt x="220863" y="538480"/>
                </a:lnTo>
                <a:lnTo>
                  <a:pt x="211249" y="532130"/>
                </a:lnTo>
                <a:close/>
              </a:path>
              <a:path w="698500" h="695960">
                <a:moveTo>
                  <a:pt x="219680" y="544830"/>
                </a:moveTo>
                <a:lnTo>
                  <a:pt x="209033" y="544830"/>
                </a:lnTo>
                <a:lnTo>
                  <a:pt x="207902" y="551180"/>
                </a:lnTo>
                <a:lnTo>
                  <a:pt x="206078" y="558800"/>
                </a:lnTo>
                <a:lnTo>
                  <a:pt x="204254" y="567690"/>
                </a:lnTo>
                <a:lnTo>
                  <a:pt x="203123" y="571500"/>
                </a:lnTo>
                <a:lnTo>
                  <a:pt x="214711" y="571500"/>
                </a:lnTo>
                <a:lnTo>
                  <a:pt x="219680" y="544830"/>
                </a:lnTo>
                <a:close/>
              </a:path>
              <a:path w="698500" h="695960">
                <a:moveTo>
                  <a:pt x="508311" y="513080"/>
                </a:moveTo>
                <a:lnTo>
                  <a:pt x="498707" y="521970"/>
                </a:lnTo>
                <a:lnTo>
                  <a:pt x="540827" y="565150"/>
                </a:lnTo>
                <a:lnTo>
                  <a:pt x="548215" y="557530"/>
                </a:lnTo>
                <a:lnTo>
                  <a:pt x="534727" y="543560"/>
                </a:lnTo>
                <a:lnTo>
                  <a:pt x="524520" y="533400"/>
                </a:lnTo>
                <a:lnTo>
                  <a:pt x="517915" y="525780"/>
                </a:lnTo>
                <a:lnTo>
                  <a:pt x="550505" y="525780"/>
                </a:lnTo>
                <a:lnTo>
                  <a:pt x="545408" y="524510"/>
                </a:lnTo>
                <a:lnTo>
                  <a:pt x="529463" y="519430"/>
                </a:lnTo>
                <a:lnTo>
                  <a:pt x="508311" y="513080"/>
                </a:lnTo>
                <a:close/>
              </a:path>
              <a:path w="698500" h="695960">
                <a:moveTo>
                  <a:pt x="169868" y="492760"/>
                </a:moveTo>
                <a:lnTo>
                  <a:pt x="169130" y="492760"/>
                </a:lnTo>
                <a:lnTo>
                  <a:pt x="124055" y="530860"/>
                </a:lnTo>
                <a:lnTo>
                  <a:pt x="131443" y="539750"/>
                </a:lnTo>
                <a:lnTo>
                  <a:pt x="176527" y="501650"/>
                </a:lnTo>
                <a:lnTo>
                  <a:pt x="169868" y="492760"/>
                </a:lnTo>
                <a:close/>
              </a:path>
              <a:path w="698500" h="695960">
                <a:moveTo>
                  <a:pt x="550505" y="525780"/>
                </a:moveTo>
                <a:lnTo>
                  <a:pt x="517915" y="525780"/>
                </a:lnTo>
                <a:lnTo>
                  <a:pt x="527913" y="529590"/>
                </a:lnTo>
                <a:lnTo>
                  <a:pt x="544146" y="533400"/>
                </a:lnTo>
                <a:lnTo>
                  <a:pt x="565945" y="539750"/>
                </a:lnTo>
                <a:lnTo>
                  <a:pt x="574081" y="530860"/>
                </a:lnTo>
                <a:lnTo>
                  <a:pt x="569924" y="527050"/>
                </a:lnTo>
                <a:lnTo>
                  <a:pt x="555602" y="527050"/>
                </a:lnTo>
                <a:lnTo>
                  <a:pt x="550505" y="525780"/>
                </a:lnTo>
                <a:close/>
              </a:path>
              <a:path w="698500" h="695960">
                <a:moveTo>
                  <a:pt x="529736" y="490220"/>
                </a:moveTo>
                <a:lnTo>
                  <a:pt x="522348" y="499110"/>
                </a:lnTo>
                <a:lnTo>
                  <a:pt x="555602" y="527050"/>
                </a:lnTo>
                <a:lnTo>
                  <a:pt x="569924" y="527050"/>
                </a:lnTo>
                <a:lnTo>
                  <a:pt x="529736" y="490220"/>
                </a:lnTo>
                <a:close/>
              </a:path>
              <a:path w="698500" h="695960">
                <a:moveTo>
                  <a:pt x="587134" y="93980"/>
                </a:moveTo>
                <a:lnTo>
                  <a:pt x="526042" y="93980"/>
                </a:lnTo>
                <a:lnTo>
                  <a:pt x="531145" y="96520"/>
                </a:lnTo>
                <a:lnTo>
                  <a:pt x="541633" y="104140"/>
                </a:lnTo>
                <a:lnTo>
                  <a:pt x="546737" y="109220"/>
                </a:lnTo>
                <a:lnTo>
                  <a:pt x="515896" y="181610"/>
                </a:lnTo>
                <a:lnTo>
                  <a:pt x="471826" y="285750"/>
                </a:lnTo>
                <a:lnTo>
                  <a:pt x="415207" y="420370"/>
                </a:lnTo>
                <a:lnTo>
                  <a:pt x="398543" y="445770"/>
                </a:lnTo>
                <a:lnTo>
                  <a:pt x="380010" y="458470"/>
                </a:lnTo>
                <a:lnTo>
                  <a:pt x="363557" y="468630"/>
                </a:lnTo>
                <a:lnTo>
                  <a:pt x="353131" y="488950"/>
                </a:lnTo>
                <a:lnTo>
                  <a:pt x="350915" y="497840"/>
                </a:lnTo>
                <a:lnTo>
                  <a:pt x="350915" y="502920"/>
                </a:lnTo>
                <a:lnTo>
                  <a:pt x="421473" y="502920"/>
                </a:lnTo>
                <a:lnTo>
                  <a:pt x="424718" y="497840"/>
                </a:lnTo>
                <a:lnTo>
                  <a:pt x="431679" y="467360"/>
                </a:lnTo>
                <a:lnTo>
                  <a:pt x="429983" y="430530"/>
                </a:lnTo>
                <a:lnTo>
                  <a:pt x="554125" y="115570"/>
                </a:lnTo>
                <a:lnTo>
                  <a:pt x="608367" y="115570"/>
                </a:lnTo>
                <a:lnTo>
                  <a:pt x="595878" y="101600"/>
                </a:lnTo>
                <a:lnTo>
                  <a:pt x="587134" y="93980"/>
                </a:lnTo>
                <a:close/>
              </a:path>
              <a:path w="698500" h="695960">
                <a:moveTo>
                  <a:pt x="549692" y="461010"/>
                </a:moveTo>
                <a:lnTo>
                  <a:pt x="544521" y="469900"/>
                </a:lnTo>
                <a:lnTo>
                  <a:pt x="596244" y="500380"/>
                </a:lnTo>
                <a:lnTo>
                  <a:pt x="601415" y="491490"/>
                </a:lnTo>
                <a:lnTo>
                  <a:pt x="549692" y="461010"/>
                </a:lnTo>
                <a:close/>
              </a:path>
              <a:path w="698500" h="695960">
                <a:moveTo>
                  <a:pt x="123760" y="466090"/>
                </a:moveTo>
                <a:lnTo>
                  <a:pt x="112235" y="466090"/>
                </a:lnTo>
                <a:lnTo>
                  <a:pt x="112974" y="467360"/>
                </a:lnTo>
                <a:lnTo>
                  <a:pt x="123316" y="486410"/>
                </a:lnTo>
                <a:lnTo>
                  <a:pt x="131443" y="481330"/>
                </a:lnTo>
                <a:lnTo>
                  <a:pt x="123760" y="466090"/>
                </a:lnTo>
                <a:close/>
              </a:path>
              <a:path w="698500" h="695960">
                <a:moveTo>
                  <a:pt x="136624" y="439420"/>
                </a:moveTo>
                <a:lnTo>
                  <a:pt x="135875" y="439420"/>
                </a:lnTo>
                <a:lnTo>
                  <a:pt x="84152" y="467360"/>
                </a:lnTo>
                <a:lnTo>
                  <a:pt x="89323" y="477520"/>
                </a:lnTo>
                <a:lnTo>
                  <a:pt x="112235" y="466090"/>
                </a:lnTo>
                <a:lnTo>
                  <a:pt x="123760" y="466090"/>
                </a:lnTo>
                <a:lnTo>
                  <a:pt x="121839" y="462280"/>
                </a:lnTo>
                <a:lnTo>
                  <a:pt x="120361" y="461010"/>
                </a:lnTo>
                <a:lnTo>
                  <a:pt x="122578" y="459740"/>
                </a:lnTo>
                <a:lnTo>
                  <a:pt x="132182" y="454660"/>
                </a:lnTo>
                <a:lnTo>
                  <a:pt x="143519" y="454660"/>
                </a:lnTo>
                <a:lnTo>
                  <a:pt x="141057" y="449580"/>
                </a:lnTo>
                <a:lnTo>
                  <a:pt x="136624" y="439420"/>
                </a:lnTo>
                <a:close/>
              </a:path>
              <a:path w="698500" h="695960">
                <a:moveTo>
                  <a:pt x="143519" y="454660"/>
                </a:moveTo>
                <a:lnTo>
                  <a:pt x="133659" y="454660"/>
                </a:lnTo>
                <a:lnTo>
                  <a:pt x="139579" y="466090"/>
                </a:lnTo>
                <a:lnTo>
                  <a:pt x="145489" y="476250"/>
                </a:lnTo>
                <a:lnTo>
                  <a:pt x="153616" y="471170"/>
                </a:lnTo>
                <a:lnTo>
                  <a:pt x="148444" y="463550"/>
                </a:lnTo>
                <a:lnTo>
                  <a:pt x="144750" y="457200"/>
                </a:lnTo>
                <a:lnTo>
                  <a:pt x="143519" y="454660"/>
                </a:lnTo>
                <a:close/>
              </a:path>
              <a:path w="698500" h="695960">
                <a:moveTo>
                  <a:pt x="623495" y="431800"/>
                </a:moveTo>
                <a:lnTo>
                  <a:pt x="604370" y="431800"/>
                </a:lnTo>
                <a:lnTo>
                  <a:pt x="609542" y="433070"/>
                </a:lnTo>
                <a:lnTo>
                  <a:pt x="615462" y="435610"/>
                </a:lnTo>
                <a:lnTo>
                  <a:pt x="615462" y="441960"/>
                </a:lnTo>
                <a:lnTo>
                  <a:pt x="612497" y="449580"/>
                </a:lnTo>
                <a:lnTo>
                  <a:pt x="608803" y="454660"/>
                </a:lnTo>
                <a:lnTo>
                  <a:pt x="608064" y="455930"/>
                </a:lnTo>
                <a:lnTo>
                  <a:pt x="606587" y="457200"/>
                </a:lnTo>
                <a:lnTo>
                  <a:pt x="616201" y="461010"/>
                </a:lnTo>
                <a:lnTo>
                  <a:pt x="616939" y="459740"/>
                </a:lnTo>
                <a:lnTo>
                  <a:pt x="619156" y="457200"/>
                </a:lnTo>
                <a:lnTo>
                  <a:pt x="621372" y="453390"/>
                </a:lnTo>
                <a:lnTo>
                  <a:pt x="622849" y="449580"/>
                </a:lnTo>
                <a:lnTo>
                  <a:pt x="624662" y="439420"/>
                </a:lnTo>
                <a:lnTo>
                  <a:pt x="623495" y="431800"/>
                </a:lnTo>
                <a:close/>
              </a:path>
              <a:path w="698500" h="695960">
                <a:moveTo>
                  <a:pt x="181768" y="93980"/>
                </a:moveTo>
                <a:lnTo>
                  <a:pt x="172085" y="93980"/>
                </a:lnTo>
                <a:lnTo>
                  <a:pt x="281451" y="359410"/>
                </a:lnTo>
                <a:lnTo>
                  <a:pt x="285101" y="389890"/>
                </a:lnTo>
                <a:lnTo>
                  <a:pt x="296787" y="419100"/>
                </a:lnTo>
                <a:lnTo>
                  <a:pt x="317617" y="441960"/>
                </a:lnTo>
                <a:lnTo>
                  <a:pt x="348699" y="457200"/>
                </a:lnTo>
                <a:lnTo>
                  <a:pt x="349438" y="457200"/>
                </a:lnTo>
                <a:lnTo>
                  <a:pt x="380946" y="441960"/>
                </a:lnTo>
                <a:lnTo>
                  <a:pt x="401996" y="419100"/>
                </a:lnTo>
                <a:lnTo>
                  <a:pt x="403531" y="415290"/>
                </a:lnTo>
                <a:lnTo>
                  <a:pt x="347221" y="415290"/>
                </a:lnTo>
                <a:lnTo>
                  <a:pt x="347221" y="405130"/>
                </a:lnTo>
                <a:lnTo>
                  <a:pt x="342050" y="394970"/>
                </a:lnTo>
                <a:lnTo>
                  <a:pt x="333318" y="384810"/>
                </a:lnTo>
                <a:lnTo>
                  <a:pt x="320986" y="375920"/>
                </a:lnTo>
                <a:lnTo>
                  <a:pt x="307549" y="365760"/>
                </a:lnTo>
                <a:lnTo>
                  <a:pt x="295498" y="347980"/>
                </a:lnTo>
                <a:lnTo>
                  <a:pt x="209765" y="156210"/>
                </a:lnTo>
                <a:lnTo>
                  <a:pt x="181768" y="93980"/>
                </a:lnTo>
                <a:close/>
              </a:path>
              <a:path w="698500" h="695960">
                <a:moveTo>
                  <a:pt x="572594" y="411480"/>
                </a:moveTo>
                <a:lnTo>
                  <a:pt x="568900" y="415290"/>
                </a:lnTo>
                <a:lnTo>
                  <a:pt x="566684" y="420370"/>
                </a:lnTo>
                <a:lnTo>
                  <a:pt x="563729" y="430530"/>
                </a:lnTo>
                <a:lnTo>
                  <a:pt x="563729" y="435610"/>
                </a:lnTo>
                <a:lnTo>
                  <a:pt x="565945" y="439420"/>
                </a:lnTo>
                <a:lnTo>
                  <a:pt x="567422" y="443230"/>
                </a:lnTo>
                <a:lnTo>
                  <a:pt x="571116" y="445770"/>
                </a:lnTo>
                <a:lnTo>
                  <a:pt x="575559" y="448310"/>
                </a:lnTo>
                <a:lnTo>
                  <a:pt x="582115" y="448310"/>
                </a:lnTo>
                <a:lnTo>
                  <a:pt x="587564" y="447040"/>
                </a:lnTo>
                <a:lnTo>
                  <a:pt x="592181" y="443230"/>
                </a:lnTo>
                <a:lnTo>
                  <a:pt x="597598" y="438150"/>
                </a:lnTo>
                <a:lnTo>
                  <a:pt x="582208" y="438150"/>
                </a:lnTo>
                <a:lnTo>
                  <a:pt x="578514" y="436880"/>
                </a:lnTo>
                <a:lnTo>
                  <a:pt x="576297" y="436880"/>
                </a:lnTo>
                <a:lnTo>
                  <a:pt x="573333" y="431800"/>
                </a:lnTo>
                <a:lnTo>
                  <a:pt x="574081" y="427990"/>
                </a:lnTo>
                <a:lnTo>
                  <a:pt x="574820" y="426720"/>
                </a:lnTo>
                <a:lnTo>
                  <a:pt x="576297" y="422910"/>
                </a:lnTo>
                <a:lnTo>
                  <a:pt x="577775" y="420370"/>
                </a:lnTo>
                <a:lnTo>
                  <a:pt x="579991" y="417830"/>
                </a:lnTo>
                <a:lnTo>
                  <a:pt x="581469" y="416560"/>
                </a:lnTo>
                <a:lnTo>
                  <a:pt x="572594" y="411480"/>
                </a:lnTo>
                <a:close/>
              </a:path>
              <a:path w="698500" h="695960">
                <a:moveTo>
                  <a:pt x="604971" y="421640"/>
                </a:moveTo>
                <a:lnTo>
                  <a:pt x="598830" y="422910"/>
                </a:lnTo>
                <a:lnTo>
                  <a:pt x="593797" y="426720"/>
                </a:lnTo>
                <a:lnTo>
                  <a:pt x="589595" y="430530"/>
                </a:lnTo>
                <a:lnTo>
                  <a:pt x="582208" y="438150"/>
                </a:lnTo>
                <a:lnTo>
                  <a:pt x="597598" y="438150"/>
                </a:lnTo>
                <a:lnTo>
                  <a:pt x="604370" y="431800"/>
                </a:lnTo>
                <a:lnTo>
                  <a:pt x="623495" y="431800"/>
                </a:lnTo>
                <a:lnTo>
                  <a:pt x="619417" y="426720"/>
                </a:lnTo>
                <a:lnTo>
                  <a:pt x="612497" y="422910"/>
                </a:lnTo>
                <a:lnTo>
                  <a:pt x="604971" y="421640"/>
                </a:lnTo>
                <a:close/>
              </a:path>
              <a:path w="698500" h="695960">
                <a:moveTo>
                  <a:pt x="565272" y="74930"/>
                </a:moveTo>
                <a:lnTo>
                  <a:pt x="495752" y="74930"/>
                </a:lnTo>
                <a:lnTo>
                  <a:pt x="501720" y="77470"/>
                </a:lnTo>
                <a:lnTo>
                  <a:pt x="507480" y="81280"/>
                </a:lnTo>
                <a:lnTo>
                  <a:pt x="518654" y="88900"/>
                </a:lnTo>
                <a:lnTo>
                  <a:pt x="488367" y="156210"/>
                </a:lnTo>
                <a:lnTo>
                  <a:pt x="402638" y="347980"/>
                </a:lnTo>
                <a:lnTo>
                  <a:pt x="390690" y="365760"/>
                </a:lnTo>
                <a:lnTo>
                  <a:pt x="377423" y="375920"/>
                </a:lnTo>
                <a:lnTo>
                  <a:pt x="365126" y="384810"/>
                </a:lnTo>
                <a:lnTo>
                  <a:pt x="356086" y="394970"/>
                </a:lnTo>
                <a:lnTo>
                  <a:pt x="351654" y="405130"/>
                </a:lnTo>
                <a:lnTo>
                  <a:pt x="350915" y="414020"/>
                </a:lnTo>
                <a:lnTo>
                  <a:pt x="350915" y="415290"/>
                </a:lnTo>
                <a:lnTo>
                  <a:pt x="403531" y="415290"/>
                </a:lnTo>
                <a:lnTo>
                  <a:pt x="413763" y="389890"/>
                </a:lnTo>
                <a:lnTo>
                  <a:pt x="417424" y="359410"/>
                </a:lnTo>
                <a:lnTo>
                  <a:pt x="526042" y="93980"/>
                </a:lnTo>
                <a:lnTo>
                  <a:pt x="587134" y="93980"/>
                </a:lnTo>
                <a:lnTo>
                  <a:pt x="565272" y="74930"/>
                </a:lnTo>
                <a:close/>
              </a:path>
              <a:path w="698500" h="695960">
                <a:moveTo>
                  <a:pt x="212301" y="74930"/>
                </a:moveTo>
                <a:lnTo>
                  <a:pt x="202384" y="74930"/>
                </a:lnTo>
                <a:lnTo>
                  <a:pt x="297714" y="290830"/>
                </a:lnTo>
                <a:lnTo>
                  <a:pt x="297078" y="300990"/>
                </a:lnTo>
                <a:lnTo>
                  <a:pt x="304952" y="342900"/>
                </a:lnTo>
                <a:lnTo>
                  <a:pt x="332636" y="369570"/>
                </a:lnTo>
                <a:lnTo>
                  <a:pt x="348699" y="375920"/>
                </a:lnTo>
                <a:lnTo>
                  <a:pt x="349438" y="375920"/>
                </a:lnTo>
                <a:lnTo>
                  <a:pt x="365600" y="369570"/>
                </a:lnTo>
                <a:lnTo>
                  <a:pt x="381209" y="358140"/>
                </a:lnTo>
                <a:lnTo>
                  <a:pt x="393495" y="342900"/>
                </a:lnTo>
                <a:lnTo>
                  <a:pt x="394732" y="339090"/>
                </a:lnTo>
                <a:lnTo>
                  <a:pt x="347960" y="339090"/>
                </a:lnTo>
                <a:lnTo>
                  <a:pt x="346482" y="327660"/>
                </a:lnTo>
                <a:lnTo>
                  <a:pt x="339740" y="312420"/>
                </a:lnTo>
                <a:lnTo>
                  <a:pt x="329671" y="302260"/>
                </a:lnTo>
                <a:lnTo>
                  <a:pt x="318216" y="292100"/>
                </a:lnTo>
                <a:lnTo>
                  <a:pt x="307318" y="276860"/>
                </a:lnTo>
                <a:lnTo>
                  <a:pt x="306579" y="276860"/>
                </a:lnTo>
                <a:lnTo>
                  <a:pt x="295518" y="252730"/>
                </a:lnTo>
                <a:lnTo>
                  <a:pt x="237369" y="128270"/>
                </a:lnTo>
                <a:lnTo>
                  <a:pt x="212301" y="74930"/>
                </a:lnTo>
                <a:close/>
              </a:path>
              <a:path w="698500" h="695960">
                <a:moveTo>
                  <a:pt x="569639" y="224790"/>
                </a:moveTo>
                <a:lnTo>
                  <a:pt x="543568" y="229870"/>
                </a:lnTo>
                <a:lnTo>
                  <a:pt x="525119" y="245110"/>
                </a:lnTo>
                <a:lnTo>
                  <a:pt x="514152" y="267970"/>
                </a:lnTo>
                <a:lnTo>
                  <a:pt x="510528" y="297180"/>
                </a:lnTo>
                <a:lnTo>
                  <a:pt x="514152" y="326390"/>
                </a:lnTo>
                <a:lnTo>
                  <a:pt x="525119" y="349250"/>
                </a:lnTo>
                <a:lnTo>
                  <a:pt x="543568" y="364490"/>
                </a:lnTo>
                <a:lnTo>
                  <a:pt x="569639" y="370840"/>
                </a:lnTo>
                <a:lnTo>
                  <a:pt x="596138" y="364490"/>
                </a:lnTo>
                <a:lnTo>
                  <a:pt x="614809" y="349250"/>
                </a:lnTo>
                <a:lnTo>
                  <a:pt x="616651" y="345440"/>
                </a:lnTo>
                <a:lnTo>
                  <a:pt x="569639" y="345440"/>
                </a:lnTo>
                <a:lnTo>
                  <a:pt x="557495" y="341630"/>
                </a:lnTo>
                <a:lnTo>
                  <a:pt x="549507" y="331470"/>
                </a:lnTo>
                <a:lnTo>
                  <a:pt x="545121" y="316230"/>
                </a:lnTo>
                <a:lnTo>
                  <a:pt x="543782" y="297180"/>
                </a:lnTo>
                <a:lnTo>
                  <a:pt x="545121" y="278130"/>
                </a:lnTo>
                <a:lnTo>
                  <a:pt x="549507" y="262890"/>
                </a:lnTo>
                <a:lnTo>
                  <a:pt x="557495" y="252730"/>
                </a:lnTo>
                <a:lnTo>
                  <a:pt x="569639" y="248920"/>
                </a:lnTo>
                <a:lnTo>
                  <a:pt x="616651" y="248920"/>
                </a:lnTo>
                <a:lnTo>
                  <a:pt x="614809" y="245110"/>
                </a:lnTo>
                <a:lnTo>
                  <a:pt x="596138" y="229870"/>
                </a:lnTo>
                <a:lnTo>
                  <a:pt x="569639" y="224790"/>
                </a:lnTo>
                <a:close/>
              </a:path>
              <a:path w="698500" h="695960">
                <a:moveTo>
                  <a:pt x="172085" y="227330"/>
                </a:moveTo>
                <a:lnTo>
                  <a:pt x="84891" y="227330"/>
                </a:lnTo>
                <a:lnTo>
                  <a:pt x="84891" y="367030"/>
                </a:lnTo>
                <a:lnTo>
                  <a:pt x="116668" y="367030"/>
                </a:lnTo>
                <a:lnTo>
                  <a:pt x="116668" y="308610"/>
                </a:lnTo>
                <a:lnTo>
                  <a:pt x="170607" y="308610"/>
                </a:lnTo>
                <a:lnTo>
                  <a:pt x="170607" y="284480"/>
                </a:lnTo>
                <a:lnTo>
                  <a:pt x="116668" y="284480"/>
                </a:lnTo>
                <a:lnTo>
                  <a:pt x="116668" y="251460"/>
                </a:lnTo>
                <a:lnTo>
                  <a:pt x="172085" y="251460"/>
                </a:lnTo>
                <a:lnTo>
                  <a:pt x="172085" y="227330"/>
                </a:lnTo>
                <a:close/>
              </a:path>
              <a:path w="698500" h="695960">
                <a:moveTo>
                  <a:pt x="616651" y="248920"/>
                </a:moveTo>
                <a:lnTo>
                  <a:pt x="569639" y="248920"/>
                </a:lnTo>
                <a:lnTo>
                  <a:pt x="581903" y="252730"/>
                </a:lnTo>
                <a:lnTo>
                  <a:pt x="590148" y="262890"/>
                </a:lnTo>
                <a:lnTo>
                  <a:pt x="594789" y="278130"/>
                </a:lnTo>
                <a:lnTo>
                  <a:pt x="596244" y="297180"/>
                </a:lnTo>
                <a:lnTo>
                  <a:pt x="594789" y="316230"/>
                </a:lnTo>
                <a:lnTo>
                  <a:pt x="590148" y="331470"/>
                </a:lnTo>
                <a:lnTo>
                  <a:pt x="581903" y="341630"/>
                </a:lnTo>
                <a:lnTo>
                  <a:pt x="569639" y="345440"/>
                </a:lnTo>
                <a:lnTo>
                  <a:pt x="616651" y="345440"/>
                </a:lnTo>
                <a:lnTo>
                  <a:pt x="625861" y="326390"/>
                </a:lnTo>
                <a:lnTo>
                  <a:pt x="629498" y="297180"/>
                </a:lnTo>
                <a:lnTo>
                  <a:pt x="625861" y="267970"/>
                </a:lnTo>
                <a:lnTo>
                  <a:pt x="616651" y="248920"/>
                </a:lnTo>
                <a:close/>
              </a:path>
              <a:path w="698500" h="695960">
                <a:moveTo>
                  <a:pt x="507638" y="38100"/>
                </a:moveTo>
                <a:lnTo>
                  <a:pt x="349438" y="38100"/>
                </a:lnTo>
                <a:lnTo>
                  <a:pt x="386095" y="40640"/>
                </a:lnTo>
                <a:lnTo>
                  <a:pt x="421574" y="46990"/>
                </a:lnTo>
                <a:lnTo>
                  <a:pt x="455530" y="57150"/>
                </a:lnTo>
                <a:lnTo>
                  <a:pt x="487616" y="71120"/>
                </a:lnTo>
                <a:lnTo>
                  <a:pt x="429336" y="195580"/>
                </a:lnTo>
                <a:lnTo>
                  <a:pt x="402930" y="252730"/>
                </a:lnTo>
                <a:lnTo>
                  <a:pt x="391557" y="276860"/>
                </a:lnTo>
                <a:lnTo>
                  <a:pt x="380232" y="292100"/>
                </a:lnTo>
                <a:lnTo>
                  <a:pt x="368558" y="302260"/>
                </a:lnTo>
                <a:lnTo>
                  <a:pt x="358408" y="312420"/>
                </a:lnTo>
                <a:lnTo>
                  <a:pt x="351654" y="327660"/>
                </a:lnTo>
                <a:lnTo>
                  <a:pt x="350176" y="339090"/>
                </a:lnTo>
                <a:lnTo>
                  <a:pt x="394732" y="339090"/>
                </a:lnTo>
                <a:lnTo>
                  <a:pt x="399683" y="323850"/>
                </a:lnTo>
                <a:lnTo>
                  <a:pt x="400630" y="317500"/>
                </a:lnTo>
                <a:lnTo>
                  <a:pt x="401055" y="312420"/>
                </a:lnTo>
                <a:lnTo>
                  <a:pt x="401058" y="300990"/>
                </a:lnTo>
                <a:lnTo>
                  <a:pt x="400422" y="290830"/>
                </a:lnTo>
                <a:lnTo>
                  <a:pt x="495752" y="74930"/>
                </a:lnTo>
                <a:lnTo>
                  <a:pt x="565272" y="74930"/>
                </a:lnTo>
                <a:lnTo>
                  <a:pt x="562357" y="72390"/>
                </a:lnTo>
                <a:lnTo>
                  <a:pt x="525254" y="46990"/>
                </a:lnTo>
                <a:lnTo>
                  <a:pt x="507638" y="38100"/>
                </a:lnTo>
                <a:close/>
              </a:path>
              <a:path w="698500" h="695960">
                <a:moveTo>
                  <a:pt x="347960" y="210820"/>
                </a:moveTo>
                <a:lnTo>
                  <a:pt x="343145" y="215900"/>
                </a:lnTo>
                <a:lnTo>
                  <a:pt x="333272" y="228600"/>
                </a:lnTo>
                <a:lnTo>
                  <a:pt x="323538" y="245110"/>
                </a:lnTo>
                <a:lnTo>
                  <a:pt x="319138" y="264160"/>
                </a:lnTo>
                <a:lnTo>
                  <a:pt x="322476" y="280670"/>
                </a:lnTo>
                <a:lnTo>
                  <a:pt x="330317" y="290830"/>
                </a:lnTo>
                <a:lnTo>
                  <a:pt x="339405" y="294640"/>
                </a:lnTo>
                <a:lnTo>
                  <a:pt x="346482" y="295910"/>
                </a:lnTo>
                <a:lnTo>
                  <a:pt x="349438" y="295910"/>
                </a:lnTo>
                <a:lnTo>
                  <a:pt x="356400" y="294640"/>
                </a:lnTo>
                <a:lnTo>
                  <a:pt x="365234" y="290830"/>
                </a:lnTo>
                <a:lnTo>
                  <a:pt x="372821" y="280670"/>
                </a:lnTo>
                <a:lnTo>
                  <a:pt x="376043" y="264160"/>
                </a:lnTo>
                <a:lnTo>
                  <a:pt x="371655" y="245110"/>
                </a:lnTo>
                <a:lnTo>
                  <a:pt x="362001" y="228600"/>
                </a:lnTo>
                <a:lnTo>
                  <a:pt x="352348" y="215900"/>
                </a:lnTo>
                <a:lnTo>
                  <a:pt x="347960" y="210820"/>
                </a:lnTo>
                <a:close/>
              </a:path>
              <a:path w="698500" h="695960">
                <a:moveTo>
                  <a:pt x="371600" y="73660"/>
                </a:moveTo>
                <a:lnTo>
                  <a:pt x="328004" y="73660"/>
                </a:lnTo>
                <a:lnTo>
                  <a:pt x="288100" y="214630"/>
                </a:lnTo>
                <a:lnTo>
                  <a:pt x="319138" y="214630"/>
                </a:lnTo>
                <a:lnTo>
                  <a:pt x="328004" y="184150"/>
                </a:lnTo>
                <a:lnTo>
                  <a:pt x="401718" y="184150"/>
                </a:lnTo>
                <a:lnTo>
                  <a:pt x="395140" y="160020"/>
                </a:lnTo>
                <a:lnTo>
                  <a:pt x="333175" y="160020"/>
                </a:lnTo>
                <a:lnTo>
                  <a:pt x="347221" y="99060"/>
                </a:lnTo>
                <a:lnTo>
                  <a:pt x="378524" y="99060"/>
                </a:lnTo>
                <a:lnTo>
                  <a:pt x="371600" y="73660"/>
                </a:lnTo>
                <a:close/>
              </a:path>
              <a:path w="698500" h="695960">
                <a:moveTo>
                  <a:pt x="401718" y="184150"/>
                </a:moveTo>
                <a:lnTo>
                  <a:pt x="368645" y="184150"/>
                </a:lnTo>
                <a:lnTo>
                  <a:pt x="376782" y="214630"/>
                </a:lnTo>
                <a:lnTo>
                  <a:pt x="410026" y="214630"/>
                </a:lnTo>
                <a:lnTo>
                  <a:pt x="401718" y="184150"/>
                </a:lnTo>
                <a:close/>
              </a:path>
              <a:path w="698500" h="695960">
                <a:moveTo>
                  <a:pt x="378524" y="99060"/>
                </a:moveTo>
                <a:lnTo>
                  <a:pt x="349438" y="99060"/>
                </a:lnTo>
                <a:lnTo>
                  <a:pt x="362735" y="160020"/>
                </a:lnTo>
                <a:lnTo>
                  <a:pt x="395140" y="160020"/>
                </a:lnTo>
                <a:lnTo>
                  <a:pt x="378524" y="9906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52024" y="490915"/>
            <a:ext cx="377567" cy="1491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96081" y="490915"/>
            <a:ext cx="1130605" cy="370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55995" y="537422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140"/>
                </a:lnTo>
              </a:path>
            </a:pathLst>
          </a:custGeom>
          <a:ln w="25118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43436" y="494605"/>
            <a:ext cx="25400" cy="24130"/>
          </a:xfrm>
          <a:custGeom>
            <a:avLst/>
            <a:gdLst/>
            <a:ahLst/>
            <a:cxnLst/>
            <a:rect l="l" t="t" r="r" b="b"/>
            <a:pathLst>
              <a:path w="25400" h="24129">
                <a:moveTo>
                  <a:pt x="25118" y="0"/>
                </a:moveTo>
                <a:lnTo>
                  <a:pt x="0" y="0"/>
                </a:lnTo>
                <a:lnTo>
                  <a:pt x="0" y="23622"/>
                </a:lnTo>
                <a:lnTo>
                  <a:pt x="25118" y="23622"/>
                </a:lnTo>
                <a:lnTo>
                  <a:pt x="25118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89239" y="535946"/>
            <a:ext cx="167748" cy="104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79939" y="490915"/>
            <a:ext cx="198776" cy="1491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99401" y="535946"/>
            <a:ext cx="146275" cy="1040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46853" y="720508"/>
            <a:ext cx="109396" cy="1417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76146" y="757413"/>
            <a:ext cx="249012" cy="14690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745845" y="757413"/>
            <a:ext cx="80574" cy="1026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51285" y="944189"/>
            <a:ext cx="93143" cy="1395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68069" y="978889"/>
            <a:ext cx="80476" cy="10260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72186" y="933858"/>
            <a:ext cx="300036" cy="1491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948365" y="944189"/>
            <a:ext cx="98304" cy="13730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066567" y="937548"/>
            <a:ext cx="199564" cy="14543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286817" y="978889"/>
            <a:ext cx="272653" cy="1040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197567" y="434806"/>
            <a:ext cx="0" cy="684530"/>
          </a:xfrm>
          <a:custGeom>
            <a:avLst/>
            <a:gdLst/>
            <a:ahLst/>
            <a:cxnLst/>
            <a:rect l="l" t="t" r="r" b="b"/>
            <a:pathLst>
              <a:path h="684530">
                <a:moveTo>
                  <a:pt x="0" y="0"/>
                </a:moveTo>
                <a:lnTo>
                  <a:pt x="0" y="684342"/>
                </a:lnTo>
              </a:path>
            </a:pathLst>
          </a:custGeom>
          <a:ln w="3743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>
              <a:latin typeface="Tw Cen MT" panose="020B0602020104020603" pitchFamily="34" charset="77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61383" y="5630272"/>
            <a:ext cx="65810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GB" dirty="0"/>
              <a:t>Evelyne van Heck, PhD.</a:t>
            </a:r>
          </a:p>
          <a:p>
            <a:pPr algn="ctr"/>
            <a:r>
              <a:rPr lang="en-GB" dirty="0"/>
              <a:t>Trade and gender specialist</a:t>
            </a:r>
          </a:p>
          <a:p>
            <a:pPr algn="ctr"/>
            <a:r>
              <a:rPr lang="en-GB" dirty="0"/>
              <a:t>Markets and Trade Division (EST)</a:t>
            </a:r>
          </a:p>
          <a:p>
            <a:pPr algn="ctr"/>
            <a:r>
              <a:rPr lang="en-GB" dirty="0"/>
              <a:t>Food and Agriculture Organization of the United Nations (FAO)</a:t>
            </a:r>
            <a:endParaRPr lang="en-US" dirty="0"/>
          </a:p>
        </p:txBody>
      </p:sp>
      <p:sp>
        <p:nvSpPr>
          <p:cNvPr id="31" name="object 28"/>
          <p:cNvSpPr txBox="1">
            <a:spLocks/>
          </p:cNvSpPr>
          <p:nvPr/>
        </p:nvSpPr>
        <p:spPr>
          <a:xfrm>
            <a:off x="927067" y="1651031"/>
            <a:ext cx="9712892" cy="3949799"/>
          </a:xfrm>
          <a:prstGeom prst="rect">
            <a:avLst/>
          </a:prstGeom>
        </p:spPr>
        <p:txBody>
          <a:bodyPr vert="horz" wrap="square" lIns="0" tIns="81280" rIns="0" bIns="0" rtlCol="0" anchor="t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R="5080" algn="ctr">
              <a:lnSpc>
                <a:spcPts val="4320"/>
              </a:lnSpc>
              <a:spcBef>
                <a:spcPts val="640"/>
              </a:spcBef>
            </a:pPr>
            <a:r>
              <a:rPr lang="en-GB" sz="3200" b="1" dirty="0" err="1">
                <a:latin typeface="Candara" panose="020E0502030303020204" pitchFamily="34" charset="0"/>
                <a:ea typeface="Cambria" panose="02040503050406030204" pitchFamily="18" charset="0"/>
              </a:rPr>
              <a:t>Agrifood</a:t>
            </a:r>
            <a:r>
              <a:rPr lang="en-GB" sz="3200" b="1" dirty="0">
                <a:latin typeface="Candara" panose="020E0502030303020204" pitchFamily="34" charset="0"/>
                <a:ea typeface="Cambria" panose="02040503050406030204" pitchFamily="18" charset="0"/>
              </a:rPr>
              <a:t> trade and gender equality: </a:t>
            </a:r>
            <a:br>
              <a:rPr lang="en-GB" sz="3200" b="1" dirty="0">
                <a:latin typeface="Candara" panose="020E0502030303020204" pitchFamily="34" charset="0"/>
                <a:ea typeface="Cambria" panose="02040503050406030204" pitchFamily="18" charset="0"/>
              </a:rPr>
            </a:br>
            <a:r>
              <a:rPr lang="en-GB" sz="2800" b="1" dirty="0" smtClean="0">
                <a:latin typeface="Candara" panose="020E0502030303020204" pitchFamily="34" charset="0"/>
                <a:ea typeface="Cambria" panose="02040503050406030204" pitchFamily="18" charset="0"/>
              </a:rPr>
              <a:t>some key </a:t>
            </a:r>
            <a:r>
              <a:rPr lang="en-GB" sz="2800" b="1" dirty="0">
                <a:latin typeface="Candara" panose="020E0502030303020204" pitchFamily="34" charset="0"/>
                <a:ea typeface="Cambria" panose="02040503050406030204" pitchFamily="18" charset="0"/>
              </a:rPr>
              <a:t>dimensions and implications for developing countries</a:t>
            </a:r>
          </a:p>
          <a:p>
            <a:pPr marR="5080" algn="ctr">
              <a:lnSpc>
                <a:spcPts val="4320"/>
              </a:lnSpc>
              <a:spcBef>
                <a:spcPts val="640"/>
              </a:spcBef>
            </a:pPr>
            <a:endParaRPr lang="en-GB" sz="3600" b="1" kern="0" spc="-5" dirty="0">
              <a:latin typeface="Candara" panose="020E0502030303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Candara" panose="020E0502030303020204" pitchFamily="34" charset="0"/>
                <a:ea typeface="Cambria" panose="02040503050406030204" pitchFamily="18" charset="0"/>
              </a:rPr>
              <a:t>Trade &amp; Gender Seminar Cycle</a:t>
            </a:r>
          </a:p>
          <a:p>
            <a:pPr algn="ctr"/>
            <a:r>
              <a:rPr lang="en-GB" sz="2000" dirty="0">
                <a:latin typeface="Candara" panose="020E0502030303020204" pitchFamily="34" charset="0"/>
                <a:ea typeface="Cambria" panose="02040503050406030204" pitchFamily="18" charset="0"/>
              </a:rPr>
              <a:t>Master in Development Economics and International Cooperation (MESCI)</a:t>
            </a:r>
          </a:p>
          <a:p>
            <a:pPr algn="ctr"/>
            <a:r>
              <a:rPr lang="en-GB" sz="2000" dirty="0">
                <a:latin typeface="Candara" panose="020E0502030303020204" pitchFamily="34" charset="0"/>
                <a:ea typeface="Cambria" panose="02040503050406030204" pitchFamily="18" charset="0"/>
              </a:rPr>
              <a:t>School of Economics – University of Rome “Tor </a:t>
            </a:r>
            <a:r>
              <a:rPr lang="en-GB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Vergata</a:t>
            </a:r>
            <a:r>
              <a:rPr lang="en-GB" sz="2000" dirty="0">
                <a:latin typeface="Candara" panose="020E0502030303020204" pitchFamily="34" charset="0"/>
                <a:ea typeface="Cambria" panose="02040503050406030204" pitchFamily="18" charset="0"/>
              </a:rPr>
              <a:t>” </a:t>
            </a:r>
          </a:p>
          <a:p>
            <a:pPr algn="ctr"/>
            <a:endParaRPr lang="en-GB" sz="2000" dirty="0">
              <a:latin typeface="Candara" panose="020E0502030303020204" pitchFamily="34" charset="0"/>
              <a:ea typeface="Cambria" panose="02040503050406030204" pitchFamily="18" charset="0"/>
            </a:endParaRPr>
          </a:p>
          <a:p>
            <a:pPr algn="ctr"/>
            <a:r>
              <a:rPr lang="en-GB" sz="1800" dirty="0">
                <a:latin typeface="Candara" panose="020E0502030303020204" pitchFamily="34" charset="0"/>
                <a:ea typeface="Cambria" panose="02040503050406030204" pitchFamily="18" charset="0"/>
              </a:rPr>
              <a:t>15 March 2023</a:t>
            </a:r>
          </a:p>
          <a:p>
            <a:pPr marR="5080" lvl="2" algn="ctr">
              <a:lnSpc>
                <a:spcPts val="4320"/>
              </a:lnSpc>
              <a:spcBef>
                <a:spcPts val="640"/>
              </a:spcBef>
            </a:pPr>
            <a:endParaRPr lang="en-GB" sz="100" b="1" kern="0" spc="-5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7466" y="4278605"/>
            <a:ext cx="8901263" cy="224411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9977" y="600677"/>
            <a:ext cx="1204571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Agriculture is the main source of income and employment for millions of rural smallholders worldwide. In 2020, women accounted for over 37 percent of global agricultural workforce, a share that raises to 48 percent in low-income countries (</a:t>
            </a:r>
            <a:r>
              <a:rPr lang="en-US" sz="1400" dirty="0">
                <a:hlinkClick r:id="rId3"/>
              </a:rPr>
              <a:t>FAO, 2022a</a:t>
            </a:r>
            <a:r>
              <a:rPr lang="en-US" sz="1400" dirty="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dirty="0"/>
              <a:t>Gender </a:t>
            </a:r>
            <a:r>
              <a:rPr lang="en-US" sz="1400" dirty="0"/>
              <a:t>discriminatory norms and practices affect societies at all levels, from households to communities, institutions and policymaking processes. </a:t>
            </a:r>
            <a:endParaRPr lang="en-GB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ea typeface="Yu Mincho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dirty="0">
                <a:ea typeface="Yu Mincho"/>
                <a:cs typeface="Times New Roman" panose="02020603050405020304" pitchFamily="18" charset="0"/>
              </a:rPr>
              <a:t>Gender inequalities </a:t>
            </a:r>
            <a:r>
              <a:rPr lang="en-US" sz="1400" dirty="0" smtClean="0">
                <a:ea typeface="Yu Mincho"/>
                <a:cs typeface="Times New Roman" panose="02020603050405020304" pitchFamily="18" charset="0"/>
              </a:rPr>
              <a:t>intersect with </a:t>
            </a:r>
            <a:r>
              <a:rPr lang="it-IT" sz="1400" dirty="0"/>
              <a:t>other forms of discrimination </a:t>
            </a:r>
            <a:r>
              <a:rPr lang="it-IT" sz="1400" dirty="0" smtClean="0"/>
              <a:t>against </a:t>
            </a:r>
            <a:r>
              <a:rPr lang="it-IT" sz="1400" dirty="0"/>
              <a:t>social identities (‘intersectional discrimination’).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Trade is an engine for economic growth and poverty reduction. </a:t>
            </a:r>
            <a:r>
              <a:rPr lang="en-US" sz="1400" dirty="0" err="1" smtClean="0"/>
              <a:t>Agrifood</a:t>
            </a:r>
            <a:r>
              <a:rPr lang="en-US" sz="1400" dirty="0" smtClean="0"/>
              <a:t> </a:t>
            </a:r>
            <a:r>
              <a:rPr lang="en-US" sz="1400" dirty="0"/>
              <a:t>trade can help balance food deficits and surpluses across countries, improve availability of diverse foods, and contribute to price stability.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Trade can </a:t>
            </a:r>
            <a:r>
              <a:rPr lang="en-US" sz="1400" dirty="0"/>
              <a:t>lead to economic and social outcomes potentially conducive to gender equality and women’s empowerment. Important in the agriculture sector in developing countries where women are largely employed. </a:t>
            </a:r>
            <a:endParaRPr 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641997" y="215957"/>
            <a:ext cx="8433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THE GENDER GAP IN AGRICULTURE AND AGRIFOOD TRADE</a:t>
            </a: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319834" y="2801280"/>
            <a:ext cx="11904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dirty="0">
                <a:ea typeface="Yu Mincho"/>
                <a:cs typeface="Times New Roman" panose="02020603050405020304" pitchFamily="18" charset="0"/>
              </a:rPr>
              <a:t> </a:t>
            </a:r>
            <a:endParaRPr lang="it-IT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88600" y="4370322"/>
            <a:ext cx="89012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Women’s barriers to </a:t>
            </a:r>
            <a:r>
              <a:rPr lang="en-GB" sz="1400" b="1" dirty="0" err="1"/>
              <a:t>agrifood</a:t>
            </a:r>
            <a:r>
              <a:rPr lang="en-GB" sz="1400" b="1" dirty="0"/>
              <a:t> markets and trade are part of broader gender inequality </a:t>
            </a:r>
            <a:r>
              <a:rPr lang="en-GB" sz="1400" b="1" dirty="0" smtClean="0"/>
              <a:t>dynamics in </a:t>
            </a:r>
            <a:r>
              <a:rPr lang="en-GB" sz="1400" b="1" dirty="0" err="1" smtClean="0"/>
              <a:t>agrifood</a:t>
            </a:r>
            <a:r>
              <a:rPr lang="en-GB" sz="1400" b="1" dirty="0" smtClean="0"/>
              <a:t> systems. </a:t>
            </a:r>
            <a:endParaRPr lang="en-GB" sz="1400" b="1" dirty="0"/>
          </a:p>
          <a:p>
            <a:endParaRPr lang="en-GB" sz="1200" i="1" dirty="0"/>
          </a:p>
          <a:p>
            <a:r>
              <a:rPr lang="en-GB" sz="1200" i="1" dirty="0" smtClean="0"/>
              <a:t>Examples</a:t>
            </a:r>
            <a:r>
              <a:rPr lang="en-GB" sz="1200" i="1" dirty="0"/>
              <a:t>: </a:t>
            </a:r>
            <a:endParaRPr lang="en-US" sz="1200" i="1" dirty="0"/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i="1" dirty="0"/>
              <a:t>Gendered division of </a:t>
            </a:r>
            <a:r>
              <a:rPr lang="en-US" sz="1200" i="1" dirty="0" err="1"/>
              <a:t>labour</a:t>
            </a:r>
            <a:r>
              <a:rPr lang="en-US" sz="1200" i="1" dirty="0"/>
              <a:t>/occupational segregation. </a:t>
            </a:r>
            <a:r>
              <a:rPr lang="en-US" sz="1200" dirty="0"/>
              <a:t>In many contexts, women </a:t>
            </a:r>
            <a:r>
              <a:rPr lang="en-US" sz="1200" dirty="0" smtClean="0"/>
              <a:t>work in low </a:t>
            </a:r>
            <a:r>
              <a:rPr lang="en-US" sz="1200" dirty="0"/>
              <a:t>value-added agrifood value chains carrying out </a:t>
            </a:r>
            <a:r>
              <a:rPr lang="en-US" sz="1200" dirty="0" err="1"/>
              <a:t>labour-intensive</a:t>
            </a:r>
            <a:r>
              <a:rPr lang="en-US" sz="1200" dirty="0"/>
              <a:t> </a:t>
            </a:r>
            <a:r>
              <a:rPr lang="en-US" sz="1200" dirty="0" smtClean="0"/>
              <a:t>tasks especially</a:t>
            </a:r>
            <a:r>
              <a:rPr lang="en-GB" sz="1200" dirty="0" smtClean="0"/>
              <a:t> in the production node</a:t>
            </a:r>
            <a:r>
              <a:rPr lang="en-US" sz="1200" dirty="0" smtClean="0"/>
              <a:t>. 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q"/>
            </a:pP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i="1" dirty="0"/>
              <a:t>Low participation in commercial agriculture</a:t>
            </a:r>
            <a:r>
              <a:rPr lang="en-US" sz="1200" dirty="0"/>
              <a:t>. Women are less likely to produce cash </a:t>
            </a:r>
            <a:r>
              <a:rPr lang="it-IT" sz="1200" dirty="0" err="1"/>
              <a:t>crops</a:t>
            </a:r>
            <a:r>
              <a:rPr lang="it-IT" sz="1200" dirty="0"/>
              <a:t> and</a:t>
            </a:r>
            <a:r>
              <a:rPr lang="en-US" sz="1200" dirty="0"/>
              <a:t> enter profitable markets (productivity gap, mobility constraints, time poverty, poor market linkages, etc.).</a:t>
            </a:r>
            <a:r>
              <a:rPr lang="en-GB" sz="1200" dirty="0"/>
              <a:t> </a:t>
            </a:r>
          </a:p>
          <a:p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i="1" dirty="0"/>
              <a:t>Low participation in international trade</a:t>
            </a:r>
            <a:r>
              <a:rPr lang="en-US" sz="1200" dirty="0"/>
              <a:t>. </a:t>
            </a:r>
            <a:r>
              <a:rPr lang="en-GB" sz="1200" dirty="0"/>
              <a:t>W</a:t>
            </a:r>
            <a:r>
              <a:rPr lang="en-US" sz="1200" dirty="0" smtClean="0"/>
              <a:t>omen often </a:t>
            </a:r>
            <a:r>
              <a:rPr lang="en-GB" sz="1200" dirty="0" smtClean="0"/>
              <a:t>trade low value added products </a:t>
            </a:r>
            <a:r>
              <a:rPr lang="it-IT" sz="1200" dirty="0" smtClean="0"/>
              <a:t>in informal local </a:t>
            </a:r>
            <a:r>
              <a:rPr lang="it-IT" sz="1200" dirty="0"/>
              <a:t>markets </a:t>
            </a:r>
            <a:r>
              <a:rPr lang="it-IT" sz="1200" dirty="0" smtClean="0"/>
              <a:t>(</a:t>
            </a:r>
            <a:r>
              <a:rPr lang="en-US" sz="1200" dirty="0"/>
              <a:t>insufficient capacities, financial </a:t>
            </a:r>
            <a:r>
              <a:rPr lang="en-US" sz="1200" dirty="0" smtClean="0"/>
              <a:t>gap, </a:t>
            </a:r>
            <a:r>
              <a:rPr lang="en-US" sz="1200" dirty="0"/>
              <a:t>discriminatory legal frameworks, etc.)</a:t>
            </a:r>
            <a:r>
              <a:rPr lang="en-GB" sz="1200" dirty="0"/>
              <a:t>. </a:t>
            </a:r>
            <a:endParaRPr lang="en-US" sz="1400" dirty="0"/>
          </a:p>
        </p:txBody>
      </p:sp>
      <p:pic>
        <p:nvPicPr>
          <p:cNvPr id="9" name="Picture 4" descr="https://mediabase.fao.org/cache/tcache2/0026767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81" y="4404990"/>
            <a:ext cx="2838637" cy="211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289862" y="5963703"/>
            <a:ext cx="4409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500" dirty="0">
                <a:solidFill>
                  <a:srgbClr val="116AAB"/>
                </a:solidFill>
                <a:latin typeface="Open Sans"/>
              </a:rPr>
              <a:t>© FAO/</a:t>
            </a:r>
            <a:r>
              <a:rPr lang="en-US" sz="500" dirty="0" err="1">
                <a:solidFill>
                  <a:srgbClr val="116AAB"/>
                </a:solidFill>
                <a:latin typeface="Open Sans"/>
              </a:rPr>
              <a:t>Mazen</a:t>
            </a:r>
            <a:r>
              <a:rPr lang="en-US" sz="500" dirty="0">
                <a:solidFill>
                  <a:srgbClr val="116AAB"/>
                </a:solidFill>
                <a:latin typeface="Open Sans"/>
              </a:rPr>
              <a:t> </a:t>
            </a:r>
            <a:r>
              <a:rPr lang="en-US" sz="500" dirty="0" err="1">
                <a:solidFill>
                  <a:srgbClr val="116AAB"/>
                </a:solidFill>
                <a:latin typeface="Open Sans"/>
              </a:rPr>
              <a:t>Haffar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305157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4641" y="216569"/>
            <a:ext cx="7339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GLOBAL AGRIFOOD TRADE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241" y="1092948"/>
            <a:ext cx="11301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Since 1995, global </a:t>
            </a:r>
            <a:r>
              <a:rPr lang="en-US" sz="1400" dirty="0" err="1"/>
              <a:t>agrifood</a:t>
            </a:r>
            <a:r>
              <a:rPr lang="en-US" sz="1400" dirty="0"/>
              <a:t> trade has more than doubled, amounting to USD 1.5 trillion in 2018.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The value of trade in food and agricultural products accelerated between 2000 and 2008, then slumped with the global financial crisis of 2008–09. Growth has since been slow.  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042" y="6350672"/>
            <a:ext cx="6741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Source: </a:t>
            </a:r>
            <a:r>
              <a:rPr lang="en-US" sz="1050" dirty="0"/>
              <a:t>FAO. 2022. The State of Agricultural Commodity Markets 2022. </a:t>
            </a:r>
            <a:r>
              <a:rPr lang="en-US" sz="1050" dirty="0">
                <a:hlinkClick r:id="rId3"/>
              </a:rPr>
              <a:t>https://doi.org/10.4060/cc0471en</a:t>
            </a:r>
            <a:r>
              <a:rPr lang="en-US" sz="1050" dirty="0"/>
              <a:t> (</a:t>
            </a:r>
            <a:r>
              <a:rPr lang="en-GB" sz="1100" dirty="0">
                <a:hlinkClick r:id="rId4"/>
              </a:rPr>
              <a:t>FAO, 2022b</a:t>
            </a:r>
            <a:r>
              <a:rPr lang="en-GB" sz="1100" dirty="0"/>
              <a:t>)</a:t>
            </a:r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042" y="2526097"/>
            <a:ext cx="6260934" cy="37367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81800" y="2411132"/>
            <a:ext cx="5410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Food and agricultural markets have become more globalized.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One-third of agricultural and food exports were traded within a global value chain in 2015. 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GB" sz="1400" dirty="0">
                <a:cs typeface="Arial" panose="020B0604020202020204" pitchFamily="34" charset="0"/>
              </a:rPr>
              <a:t>rowing levels of South-South trade within and between regions.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Agrifood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systems proved to be resilient in front of the </a:t>
            </a:r>
            <a:r>
              <a:rPr lang="en-GB" sz="1400" dirty="0"/>
              <a:t>COVID-19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pandemic disruptions, compared to other sectors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alibri" panose="020F0502020204030204" pitchFamily="34" charset="0"/>
              <a:cs typeface="Calibri" panose="020F0502020204030204" pitchFamily="34" charset="0"/>
              <a:hlinkClick r:id="rId4"/>
            </a:endParaRPr>
          </a:p>
          <a:p>
            <a:r>
              <a:rPr lang="en-GB" dirty="0">
                <a:latin typeface="+mj-lt"/>
              </a:rPr>
              <a:t/>
            </a:r>
            <a:br>
              <a:rPr lang="en-GB" dirty="0">
                <a:latin typeface="+mj-lt"/>
              </a:rPr>
            </a:br>
            <a:endParaRPr lang="en-US" dirty="0"/>
          </a:p>
          <a:p>
            <a:endParaRPr lang="en-GB" sz="2000" dirty="0">
              <a:latin typeface="+mj-lt"/>
            </a:endParaRPr>
          </a:p>
          <a:p>
            <a:endParaRPr lang="en-US" sz="1600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657524"/>
              </p:ext>
            </p:extLst>
          </p:nvPr>
        </p:nvGraphicFramePr>
        <p:xfrm>
          <a:off x="179540" y="2695053"/>
          <a:ext cx="5294334" cy="3117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8498">
                  <a:extLst>
                    <a:ext uri="{9D8B030D-6E8A-4147-A177-3AD203B41FA5}">
                      <a16:colId xmlns:a16="http://schemas.microsoft.com/office/drawing/2014/main" val="2436330544"/>
                    </a:ext>
                  </a:extLst>
                </a:gridCol>
                <a:gridCol w="1133085">
                  <a:extLst>
                    <a:ext uri="{9D8B030D-6E8A-4147-A177-3AD203B41FA5}">
                      <a16:colId xmlns:a16="http://schemas.microsoft.com/office/drawing/2014/main" val="2438571085"/>
                    </a:ext>
                  </a:extLst>
                </a:gridCol>
                <a:gridCol w="1132751">
                  <a:extLst>
                    <a:ext uri="{9D8B030D-6E8A-4147-A177-3AD203B41FA5}">
                      <a16:colId xmlns:a16="http://schemas.microsoft.com/office/drawing/2014/main" val="2939087140"/>
                    </a:ext>
                  </a:extLst>
                </a:gridCol>
              </a:tblGrid>
              <a:tr h="46682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Region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GII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Trade 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(% of GDP)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345534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Europe and Central Asia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0.227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4714828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East Asia and the Pacific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0.337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4323066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Latin America and the Caribbean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0.381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53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502326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South Asia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0.508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1181715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Arab States*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0.536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102623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Sub-Saharan Africa*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0.569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1437935"/>
                  </a:ext>
                </a:extLst>
              </a:tr>
              <a:tr h="380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Least developed countries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0.562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8815658"/>
                  </a:ext>
                </a:extLst>
              </a:tr>
              <a:tr h="3241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World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0.465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Yu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3796582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775242"/>
            <a:ext cx="1201246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+mj-lt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Yu Mincho"/>
                <a:cs typeface="Segoe UI Historic" panose="020B0502040204020203" pitchFamily="34" charset="0"/>
              </a:rPr>
              <a:t>Trade openness was found associated with gender equality performance, as measured by the UNDP Gender Inequality Index (GII) (</a:t>
            </a:r>
            <a:r>
              <a:rPr lang="en-US" sz="1400" dirty="0">
                <a:hlinkClick r:id="rId3"/>
              </a:rPr>
              <a:t>World Bank and WTO, 2020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Yu Mincho"/>
                <a:cs typeface="Segoe UI Historic" panose="020B0502040204020203" pitchFamily="34" charset="0"/>
              </a:rPr>
              <a:t>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Yu Mincho"/>
                <a:cs typeface="Segoe UI Historic" panose="020B0502040204020203" pitchFamily="34" charset="0"/>
              </a:rPr>
              <a:t>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+mj-lt"/>
                <a:ea typeface="Yu Mincho"/>
                <a:cs typeface="Segoe UI Historic" panose="020B0502040204020203" pitchFamily="34" charset="0"/>
              </a:rPr>
              <a:t>In 2021, 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Yu Mincho"/>
                <a:cs typeface="Segoe UI Historic" panose="020B0502040204020203" pitchFamily="34" charset="0"/>
              </a:rPr>
              <a:t>egions performing better in gender equality (having low GII values), with the exception of Arab countries, are also the regions more open to trade.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Yu Mincho"/>
              <a:cs typeface="Segoe UI Historic" panose="020B0502040204020203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 negative correlation (r = -0.51) between trade openness and GII was found for 116 observed countries in 2021.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859" y="6415159"/>
            <a:ext cx="105377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latin typeface="+mj-lt"/>
                <a:ea typeface="Yu Mincho"/>
                <a:cs typeface="Segoe UI Historic" panose="020B0502040204020203" pitchFamily="34" charset="0"/>
              </a:rPr>
              <a:t>Source: own calculations based on data from UNDP 2022. Human development reports 2022. Gender inequality </a:t>
            </a:r>
            <a:r>
              <a:rPr lang="en-US" altLang="en-US" sz="1100" dirty="0" smtClean="0">
                <a:latin typeface="+mj-lt"/>
                <a:ea typeface="Yu Mincho"/>
                <a:cs typeface="Segoe UI Historic" panose="020B0502040204020203" pitchFamily="34" charset="0"/>
              </a:rPr>
              <a:t>index; </a:t>
            </a:r>
            <a:r>
              <a:rPr lang="en-US" altLang="en-US" sz="1100" dirty="0">
                <a:latin typeface="+mj-lt"/>
                <a:ea typeface="Yu Mincho"/>
                <a:cs typeface="Segoe UI Historic" panose="020B0502040204020203" pitchFamily="34" charset="0"/>
              </a:rPr>
              <a:t>World Bank 2022. Trade (%) GDP. World Bank Data. </a:t>
            </a:r>
            <a:endParaRPr lang="en-US" sz="11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859" y="2229632"/>
            <a:ext cx="606391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latin typeface="+mj-lt"/>
                <a:ea typeface="Yu Mincho"/>
                <a:cs typeface="Segoe UI Historic" panose="020B0502040204020203" pitchFamily="34" charset="0"/>
              </a:rPr>
              <a:t>1. Gender equality performance and trade openness in 2021, by region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39738" y="5831220"/>
            <a:ext cx="287129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100" dirty="0">
                <a:latin typeface="+mj-lt"/>
                <a:ea typeface="Yu Mincho"/>
                <a:cs typeface="Times New Roman" panose="02020603050405020304" pitchFamily="18" charset="0"/>
              </a:rPr>
              <a:t>*Data refers to 2020 as not available for 2021. </a:t>
            </a:r>
            <a:endParaRPr lang="en-US" sz="1600" dirty="0">
              <a:effectLst/>
              <a:latin typeface="+mj-lt"/>
              <a:ea typeface="Yu Mincho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62313839"/>
              </p:ext>
            </p:extLst>
          </p:nvPr>
        </p:nvGraphicFramePr>
        <p:xfrm>
          <a:off x="5900216" y="2573861"/>
          <a:ext cx="6112244" cy="3643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86525" y="2229632"/>
            <a:ext cx="588501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latin typeface="+mj-lt"/>
                <a:ea typeface="Yu Mincho"/>
                <a:cs typeface="Segoe UI Historic" panose="020B0502040204020203" pitchFamily="34" charset="0"/>
              </a:rPr>
              <a:t>2. Gender inequality and trade openness in 2021 (116 countries)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87097" y="302653"/>
            <a:ext cx="650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TRADE OPENNESS AND GENDER EQUALITY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/>
        </p:nvSpPr>
        <p:spPr>
          <a:xfrm>
            <a:off x="225631" y="4958868"/>
            <a:ext cx="11661570" cy="14048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29515" y="2307577"/>
            <a:ext cx="5346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dirty="0"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en-US" sz="1400" b="1" dirty="0"/>
              <a:t>Trade </a:t>
            </a:r>
            <a:r>
              <a:rPr lang="en-US" sz="1400" dirty="0" smtClean="0"/>
              <a:t>has </a:t>
            </a:r>
            <a:r>
              <a:rPr lang="en-US" sz="1400" dirty="0"/>
              <a:t>gender-differentiated redistributive effects which </a:t>
            </a:r>
            <a:r>
              <a:rPr lang="en-GB" sz="1400" dirty="0">
                <a:latin typeface="+mj-lt"/>
                <a:ea typeface="Times New Roman" panose="02020603050405020304" pitchFamily="18" charset="0"/>
              </a:rPr>
              <a:t>can either magnify or reduce existing inequalities depending on various factors and </a:t>
            </a:r>
            <a:r>
              <a:rPr lang="en-GB" sz="1400" dirty="0" smtClean="0">
                <a:latin typeface="+mj-lt"/>
                <a:ea typeface="Times New Roman" panose="02020603050405020304" pitchFamily="18" charset="0"/>
              </a:rPr>
              <a:t>underlying societal </a:t>
            </a:r>
            <a:r>
              <a:rPr lang="en-GB" sz="1400" dirty="0">
                <a:latin typeface="+mj-lt"/>
                <a:ea typeface="Times New Roman" panose="02020603050405020304" pitchFamily="18" charset="0"/>
              </a:rPr>
              <a:t>conditions.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2963" y="242515"/>
            <a:ext cx="5803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THE TRADE AND GENDER NEXUS IN AGRICULTURE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45769" y="3656174"/>
            <a:ext cx="507580" cy="38886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8892" y="1706127"/>
            <a:ext cx="11348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algn="just">
              <a:buFont typeface="Arial" panose="020B0604020202020204" pitchFamily="34" charset="0"/>
              <a:buChar char="•"/>
            </a:pPr>
            <a:endParaRPr lang="en-GB" sz="1600" dirty="0">
              <a:ea typeface="Times New Roman" panose="02020603050405020304" pitchFamily="18" charset="0"/>
            </a:endParaRPr>
          </a:p>
          <a:p>
            <a:pPr algn="just"/>
            <a:r>
              <a:rPr lang="en-GB" sz="1400" dirty="0">
                <a:ea typeface="Times New Roman" panose="02020603050405020304" pitchFamily="18" charset="0"/>
              </a:rPr>
              <a:t>Literature suggests a two-way pathway of interaction between trade and gender</a:t>
            </a:r>
            <a:r>
              <a:rPr lang="en-GB" sz="1600" dirty="0">
                <a:ea typeface="Times New Roman" panose="02020603050405020304" pitchFamily="18" charset="0"/>
              </a:rPr>
              <a:t>:</a:t>
            </a:r>
          </a:p>
          <a:p>
            <a:r>
              <a:rPr lang="en-GB" sz="1600" dirty="0"/>
              <a:t>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25630" y="3603174"/>
            <a:ext cx="1150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9515" y="3260399"/>
            <a:ext cx="5324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b="1" dirty="0">
              <a:ea typeface="Times New Roman" panose="02020603050405020304" pitchFamily="18" charset="0"/>
            </a:endParaRPr>
          </a:p>
          <a:p>
            <a:pPr algn="just"/>
            <a:r>
              <a:rPr lang="en-GB" sz="1400" b="1" dirty="0">
                <a:ea typeface="Times New Roman" panose="02020603050405020304" pitchFamily="18" charset="0"/>
              </a:rPr>
              <a:t>Gender </a:t>
            </a:r>
            <a:r>
              <a:rPr lang="en-GB" sz="1400" dirty="0">
                <a:ea typeface="Times New Roman" panose="02020603050405020304" pitchFamily="18" charset="0"/>
              </a:rPr>
              <a:t>(in)equality can</a:t>
            </a:r>
            <a:r>
              <a:rPr lang="en-GB" sz="1400" b="1" dirty="0">
                <a:ea typeface="Times New Roman" panose="02020603050405020304" pitchFamily="18" charset="0"/>
              </a:rPr>
              <a:t> </a:t>
            </a:r>
            <a:r>
              <a:rPr lang="en-GB" sz="1400" dirty="0">
                <a:ea typeface="Times New Roman" panose="02020603050405020304" pitchFamily="18" charset="0"/>
              </a:rPr>
              <a:t>have macroeconomic </a:t>
            </a:r>
            <a:r>
              <a:rPr lang="en-GB" sz="1400" dirty="0" smtClean="0">
                <a:ea typeface="Times New Roman" panose="02020603050405020304" pitchFamily="18" charset="0"/>
              </a:rPr>
              <a:t>implications by </a:t>
            </a:r>
            <a:r>
              <a:rPr lang="en-GB" sz="1400" dirty="0">
                <a:ea typeface="Times New Roman" panose="02020603050405020304" pitchFamily="18" charset="0"/>
              </a:rPr>
              <a:t>affecting market labour dynamics, value chain functioning, </a:t>
            </a:r>
            <a:r>
              <a:rPr lang="en-GB" sz="1400" dirty="0" smtClean="0">
                <a:ea typeface="Times New Roman" panose="02020603050405020304" pitchFamily="18" charset="0"/>
              </a:rPr>
              <a:t>trade performance and </a:t>
            </a:r>
            <a:r>
              <a:rPr lang="en-GB" sz="1400" dirty="0">
                <a:ea typeface="Times New Roman" panose="02020603050405020304" pitchFamily="18" charset="0"/>
              </a:rPr>
              <a:t>economic growth.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8911" y="1047843"/>
            <a:ext cx="118491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ea typeface="Times New Roman" panose="02020603050405020304" pitchFamily="18" charset="0"/>
              </a:rPr>
              <a:t>The links between trade and gender (in)equality stem from the fact that societies and economies are organized around </a:t>
            </a:r>
            <a:r>
              <a:rPr lang="en-US" sz="1400" b="1" i="1" dirty="0">
                <a:solidFill>
                  <a:srgbClr val="7030A0"/>
                </a:solidFill>
                <a:ea typeface="Times New Roman" panose="02020603050405020304" pitchFamily="18" charset="0"/>
              </a:rPr>
              <a:t>gendered</a:t>
            </a:r>
            <a:r>
              <a:rPr lang="en-US" sz="1400" b="1" dirty="0">
                <a:solidFill>
                  <a:srgbClr val="7030A0"/>
                </a:solidFill>
                <a:ea typeface="Times New Roman" panose="02020603050405020304" pitchFamily="18" charset="0"/>
              </a:rPr>
              <a:t> </a:t>
            </a:r>
            <a:r>
              <a:rPr lang="en-US" sz="1400" dirty="0">
                <a:ea typeface="Times New Roman" panose="02020603050405020304" pitchFamily="18" charset="0"/>
              </a:rPr>
              <a:t>structures and processes, that is, they are biased by explicit or implicit </a:t>
            </a:r>
            <a:r>
              <a:rPr lang="en-US" sz="1400" b="1" dirty="0">
                <a:solidFill>
                  <a:srgbClr val="7030A0"/>
                </a:solidFill>
                <a:ea typeface="Times New Roman" panose="02020603050405020304" pitchFamily="18" charset="0"/>
              </a:rPr>
              <a:t>gender norms</a:t>
            </a:r>
            <a:r>
              <a:rPr lang="en-US" sz="1400" dirty="0">
                <a:solidFill>
                  <a:srgbClr val="7030A0"/>
                </a:solidFill>
                <a:ea typeface="Times New Roman" panose="02020603050405020304" pitchFamily="18" charset="0"/>
              </a:rPr>
              <a:t> </a:t>
            </a:r>
            <a:r>
              <a:rPr lang="en-US" sz="1400" dirty="0">
                <a:ea typeface="Times New Roman" panose="02020603050405020304" pitchFamily="18" charset="0"/>
              </a:rPr>
              <a:t>and sociocultural practices which directly or indirectly affect the distribution of (and power over) resources among women and men. 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223036" y="4294596"/>
            <a:ext cx="5205058" cy="906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7281" y="3387392"/>
            <a:ext cx="525081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00160" y="2495657"/>
            <a:ext cx="5205058" cy="1192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482621" y="2662773"/>
            <a:ext cx="507580" cy="3888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98623" y="4372922"/>
            <a:ext cx="2578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7609131" y="2697041"/>
            <a:ext cx="3918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7142480" y="2546532"/>
            <a:ext cx="48555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/>
              <a:t>Women gaining in one trade-related </a:t>
            </a:r>
            <a:r>
              <a:rPr lang="it-IT" sz="1400" dirty="0" smtClean="0"/>
              <a:t>area, like employment, may </a:t>
            </a:r>
            <a:r>
              <a:rPr lang="it-IT" sz="1400" dirty="0"/>
              <a:t>be disadvantaged in </a:t>
            </a:r>
            <a:r>
              <a:rPr lang="it-IT" sz="1400" dirty="0" smtClean="0"/>
              <a:t>another one.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ea typeface="Times New Roman" panose="02020603050405020304" pitchFamily="18" charset="0"/>
              </a:rPr>
              <a:t>T</a:t>
            </a:r>
            <a:r>
              <a:rPr lang="en-GB" sz="1400" dirty="0" smtClean="0">
                <a:ea typeface="Times New Roman" panose="02020603050405020304" pitchFamily="18" charset="0"/>
              </a:rPr>
              <a:t>rade </a:t>
            </a:r>
            <a:r>
              <a:rPr lang="en-GB" sz="1400" dirty="0">
                <a:ea typeface="Times New Roman" panose="02020603050405020304" pitchFamily="18" charset="0"/>
              </a:rPr>
              <a:t>and gender </a:t>
            </a:r>
            <a:r>
              <a:rPr lang="en-GB" sz="1400" dirty="0" smtClean="0">
                <a:ea typeface="Times New Roman" panose="02020603050405020304" pitchFamily="18" charset="0"/>
              </a:rPr>
              <a:t>dynamics are context-specific and </a:t>
            </a:r>
            <a:r>
              <a:rPr lang="en-GB" sz="1400" dirty="0">
                <a:ea typeface="Times New Roman" panose="02020603050405020304" pitchFamily="18" charset="0"/>
              </a:rPr>
              <a:t>not easy to </a:t>
            </a:r>
            <a:r>
              <a:rPr lang="en-GB" sz="1400" dirty="0" smtClean="0">
                <a:ea typeface="Times New Roman" panose="02020603050405020304" pitchFamily="18" charset="0"/>
              </a:rPr>
              <a:t>disentangle, especially </a:t>
            </a:r>
            <a:r>
              <a:rPr lang="en-GB" sz="1400" dirty="0">
                <a:ea typeface="Times New Roman" panose="02020603050405020304" pitchFamily="18" charset="0"/>
              </a:rPr>
              <a:t>in informal contexts. </a:t>
            </a:r>
            <a:endParaRPr lang="en-GB" sz="1400" dirty="0" smtClean="0"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smtClean="0">
                <a:ea typeface="Times New Roman" panose="02020603050405020304" pitchFamily="18" charset="0"/>
              </a:rPr>
              <a:t>More research is needed in the trade and gender area.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ea typeface="Times New Roman" panose="02020603050405020304" pitchFamily="18" charset="0"/>
            </a:endParaRPr>
          </a:p>
          <a:p>
            <a:pPr>
              <a:defRPr/>
            </a:pPr>
            <a:endParaRPr lang="en-GB" sz="1400" dirty="0">
              <a:ea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endParaRPr lang="en-GB" sz="1400" dirty="0"/>
          </a:p>
        </p:txBody>
      </p:sp>
      <p:sp>
        <p:nvSpPr>
          <p:cNvPr id="40" name="Rectangle 39"/>
          <p:cNvSpPr/>
          <p:nvPr/>
        </p:nvSpPr>
        <p:spPr>
          <a:xfrm>
            <a:off x="168352" y="5008272"/>
            <a:ext cx="118102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200" b="1" dirty="0" smtClean="0"/>
              <a:t>EXAMPLE</a:t>
            </a:r>
          </a:p>
          <a:p>
            <a:pPr algn="ctr">
              <a:defRPr/>
            </a:pPr>
            <a:r>
              <a:rPr lang="it-IT" sz="1200" dirty="0" smtClean="0"/>
              <a:t>Growing agrifood </a:t>
            </a:r>
            <a:r>
              <a:rPr lang="it-IT" sz="1200" dirty="0"/>
              <a:t>p</a:t>
            </a:r>
            <a:r>
              <a:rPr lang="en-GB" sz="1200" dirty="0"/>
              <a:t>roduction intensification and commercialization </a:t>
            </a:r>
            <a:r>
              <a:rPr lang="en-US" sz="1200" smtClean="0"/>
              <a:t>are </a:t>
            </a:r>
            <a:r>
              <a:rPr lang="en-US" sz="1200" smtClean="0"/>
              <a:t>affecting </a:t>
            </a:r>
            <a:r>
              <a:rPr lang="en-US" sz="1200" dirty="0" smtClean="0"/>
              <a:t>the </a:t>
            </a:r>
            <a:r>
              <a:rPr lang="en-US" sz="1200" dirty="0"/>
              <a:t>socioeconomic organization of </a:t>
            </a:r>
            <a:r>
              <a:rPr lang="en-US" sz="1200" dirty="0" smtClean="0"/>
              <a:t>small-scale farming </a:t>
            </a:r>
            <a:r>
              <a:rPr lang="en-US" sz="1200" dirty="0"/>
              <a:t>systems in </a:t>
            </a:r>
            <a:r>
              <a:rPr lang="en-US" sz="1200" dirty="0" smtClean="0"/>
              <a:t>X country </a:t>
            </a:r>
            <a:r>
              <a:rPr lang="en-US" sz="1200" dirty="0"/>
              <a:t>where </a:t>
            </a:r>
            <a:r>
              <a:rPr lang="en-US" sz="1200" dirty="0" smtClean="0"/>
              <a:t>development interventions are being implemented. The increasing farm household market participation is </a:t>
            </a:r>
            <a:r>
              <a:rPr lang="en-US" sz="1200" dirty="0" smtClean="0"/>
              <a:t>leading to</a:t>
            </a:r>
            <a:r>
              <a:rPr lang="en-US" sz="1200" dirty="0" smtClean="0"/>
              <a:t> </a:t>
            </a:r>
            <a:r>
              <a:rPr lang="en-US" sz="1200" dirty="0" smtClean="0"/>
              <a:t>diversified </a:t>
            </a:r>
            <a:r>
              <a:rPr lang="en-US" sz="1200" dirty="0"/>
              <a:t>outcomes on women and men</a:t>
            </a:r>
            <a:r>
              <a:rPr lang="en-US" sz="1200" dirty="0" smtClean="0"/>
              <a:t>, still </a:t>
            </a:r>
            <a:r>
              <a:rPr lang="en-US" sz="1200" dirty="0"/>
              <a:t>largely </a:t>
            </a:r>
            <a:r>
              <a:rPr lang="en-US" sz="1200" dirty="0" smtClean="0"/>
              <a:t>under-assessed. </a:t>
            </a:r>
            <a:r>
              <a:rPr lang="en-GB" sz="1200" b="1" dirty="0" smtClean="0"/>
              <a:t> </a:t>
            </a:r>
            <a:endParaRPr lang="en-GB" sz="1200" b="1" dirty="0"/>
          </a:p>
          <a:p>
            <a:pPr>
              <a:defRPr/>
            </a:pPr>
            <a:endParaRPr lang="en-US" sz="1200" dirty="0"/>
          </a:p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r>
              <a:rPr lang="en-GB" sz="1200" b="1" dirty="0" smtClean="0"/>
              <a:t>What </a:t>
            </a:r>
            <a:r>
              <a:rPr lang="en-GB" sz="1200" b="1" dirty="0"/>
              <a:t>are the gender impacts of the increasing smallholders’ market participation under </a:t>
            </a:r>
            <a:r>
              <a:rPr lang="en-GB" sz="1200" b="1" dirty="0" smtClean="0"/>
              <a:t>conditions of intensifying commercialization? </a:t>
            </a:r>
          </a:p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r>
              <a:rPr lang="en-GB" sz="1200" b="1" dirty="0"/>
              <a:t>How </a:t>
            </a:r>
            <a:r>
              <a:rPr lang="en-GB" sz="1200" b="1" dirty="0" smtClean="0"/>
              <a:t>to assess </a:t>
            </a:r>
            <a:r>
              <a:rPr lang="en-GB" sz="1200" b="1" dirty="0"/>
              <a:t>gender dynamics </a:t>
            </a:r>
            <a:r>
              <a:rPr lang="en-GB" sz="1200" b="1" dirty="0" smtClean="0"/>
              <a:t>along the value chain, in </a:t>
            </a:r>
            <a:r>
              <a:rPr lang="en-GB" sz="1200" b="1" dirty="0"/>
              <a:t>the context of the market-driven agricultural sector </a:t>
            </a:r>
            <a:r>
              <a:rPr lang="en-GB" sz="1200" b="1" dirty="0" smtClean="0"/>
              <a:t>transformation occurring </a:t>
            </a:r>
            <a:r>
              <a:rPr lang="en-GB" sz="1200" b="1" dirty="0"/>
              <a:t>in country X</a:t>
            </a:r>
            <a:r>
              <a:rPr lang="en-GB" sz="1200" b="1" dirty="0" smtClean="0"/>
              <a:t>? </a:t>
            </a:r>
            <a:endParaRPr lang="en-GB" sz="1200" b="1" dirty="0"/>
          </a:p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65947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6767" y="198750"/>
            <a:ext cx="923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ADOPTING A GENDER-SENSITIVE VALUE CHAIN APPROACH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35237" y="1931671"/>
            <a:ext cx="581654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dirty="0">
              <a:latin typeface="+mj-lt"/>
              <a:ea typeface="Yu Mincho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dirty="0">
              <a:latin typeface="+mj-lt"/>
              <a:ea typeface="Yu Mincho"/>
              <a:cs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1400" dirty="0"/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US" sz="1400" dirty="0"/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1400" dirty="0"/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600" dirty="0">
              <a:latin typeface="+mj-lt"/>
              <a:ea typeface="Yu Mincho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883" y="6171551"/>
            <a:ext cx="587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Source:</a:t>
            </a:r>
            <a:r>
              <a:rPr lang="en-US" sz="1000" dirty="0"/>
              <a:t> adapted from the FAO Gender-sensitive value chain framework (GSVCF). FAO. 2016. </a:t>
            </a:r>
            <a:r>
              <a:rPr lang="en-US" sz="1000" i="1" dirty="0"/>
              <a:t>Developing gender-sensitive value chains – A guiding framework</a:t>
            </a:r>
            <a:r>
              <a:rPr lang="en-US" sz="1000" dirty="0"/>
              <a:t>. Rome, FAO. 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3"/>
          <a:srcRect l="14481" t="29781" r="38690" b="11989"/>
          <a:stretch/>
        </p:blipFill>
        <p:spPr>
          <a:xfrm>
            <a:off x="165753" y="2240279"/>
            <a:ext cx="6069484" cy="39312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38680" y="2462008"/>
            <a:ext cx="56131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>
              <a:ea typeface="Yu Mincho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Yu Mincho"/>
                <a:cs typeface="Times New Roman" panose="02020603050405020304" pitchFamily="18" charset="0"/>
              </a:rPr>
              <a:t>The FAO’s gender-sensitive value chain framework (GSVCF) views </a:t>
            </a:r>
            <a:r>
              <a:rPr lang="en-US" sz="1400" dirty="0"/>
              <a:t>gender equality as an essential dimension of sustainability. </a:t>
            </a:r>
            <a:endParaRPr lang="en-US" sz="1400" dirty="0">
              <a:ea typeface="Yu Mincho"/>
              <a:cs typeface="Times New Roman" panose="02020603050405020304" pitchFamily="18" charset="0"/>
            </a:endParaRPr>
          </a:p>
          <a:p>
            <a:pPr algn="just"/>
            <a:endParaRPr lang="en-GB" sz="1400" dirty="0" smtClean="0"/>
          </a:p>
          <a:p>
            <a:pPr algn="just"/>
            <a:endParaRPr lang="en-GB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Gender analysis </a:t>
            </a:r>
            <a:r>
              <a:rPr lang="en-GB" sz="1400" dirty="0" smtClean="0"/>
              <a:t>is </a:t>
            </a:r>
            <a:r>
              <a:rPr lang="en-GB" sz="1400" dirty="0"/>
              <a:t>not </a:t>
            </a:r>
            <a:r>
              <a:rPr lang="en-GB" sz="1400" dirty="0" smtClean="0"/>
              <a:t>about </a:t>
            </a:r>
            <a:r>
              <a:rPr lang="en-GB" sz="1400" dirty="0"/>
              <a:t>women </a:t>
            </a:r>
            <a:r>
              <a:rPr lang="en-GB" sz="1400" dirty="0" smtClean="0"/>
              <a:t>but about gender relationships and power dynamics. </a:t>
            </a:r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Programmes</a:t>
            </a:r>
            <a:r>
              <a:rPr lang="it-IT" sz="1400" dirty="0"/>
              <a:t> and</a:t>
            </a:r>
            <a:r>
              <a:rPr lang="en-US" sz="1400" dirty="0"/>
              <a:t> projects need to ensu</a:t>
            </a:r>
            <a:r>
              <a:rPr lang="it-IT" sz="1400" dirty="0"/>
              <a:t>re </a:t>
            </a:r>
            <a:r>
              <a:rPr lang="it-IT" sz="1400" dirty="0" smtClean="0"/>
              <a:t>that processes of growth </a:t>
            </a:r>
            <a:r>
              <a:rPr lang="en-US" sz="1400" dirty="0" smtClean="0"/>
              <a:t>in </a:t>
            </a:r>
            <a:r>
              <a:rPr lang="en-US" sz="1400" dirty="0"/>
              <a:t>the agricultural sector do not lead to harmful social outcomes, but contribute to the sustainable development of agrifood systems.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213654" y="5018184"/>
            <a:ext cx="4632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94694" y="1005840"/>
            <a:ext cx="11551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dirty="0">
              <a:ea typeface="Yu Mincho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Yu Mincho"/>
                <a:cs typeface="Times New Roman" panose="02020603050405020304" pitchFamily="18" charset="0"/>
              </a:rPr>
              <a:t>Gender relations are a primary component of the socioeconomic context shaping the value chain functioning.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>
              <a:ea typeface="Yu Mincho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Gender inequalities in </a:t>
            </a:r>
            <a:r>
              <a:rPr lang="en-US" sz="1400" dirty="0" err="1"/>
              <a:t>agrifood</a:t>
            </a:r>
            <a:r>
              <a:rPr lang="en-US" sz="1400" dirty="0"/>
              <a:t> markets are biased by context-specific factors and systemic conditions encompassing the local, national and global level.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6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8400" y="207462"/>
            <a:ext cx="87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EASTERN AFRICAN DAIRY VALUE CHAINS: WHAT PROSPECTS FOR WOMEN IN TRADE? (1)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279" y="1029077"/>
            <a:ext cx="1196372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</a:rPr>
              <a:t>FAO study 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1400" i="1" u="sng" dirty="0" smtClean="0"/>
              <a:t>(</a:t>
            </a:r>
            <a:r>
              <a:rPr lang="en-US" sz="1400" i="1" u="sng" dirty="0"/>
              <a:t>in progress) </a:t>
            </a:r>
          </a:p>
          <a:p>
            <a:pPr algn="ctr"/>
            <a:endParaRPr lang="en-US" sz="1400" b="1" i="1" dirty="0" smtClean="0">
              <a:solidFill>
                <a:srgbClr val="0070C0"/>
              </a:solidFill>
            </a:endParaRPr>
          </a:p>
          <a:p>
            <a:pPr algn="ctr"/>
            <a:r>
              <a:rPr lang="en-US" sz="1400" dirty="0">
                <a:solidFill>
                  <a:srgbClr val="0070C0"/>
                </a:solidFill>
              </a:rPr>
              <a:t>Eastern African dairy value chains: what prospects for women in trade? </a:t>
            </a:r>
          </a:p>
          <a:p>
            <a:pPr algn="ctr"/>
            <a:r>
              <a:rPr lang="en-US" sz="1400" i="1" dirty="0">
                <a:solidFill>
                  <a:srgbClr val="0070C0"/>
                </a:solidFill>
              </a:rPr>
              <a:t>Gender policy developments for inclusive dairy markets in Ethiopia, Kenya and Rwanda 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endParaRPr lang="en-GB" sz="1600" b="1" i="1" dirty="0" smtClean="0">
              <a:solidFill>
                <a:srgbClr val="0070C0"/>
              </a:solidFill>
            </a:endParaRPr>
          </a:p>
          <a:p>
            <a:r>
              <a:rPr lang="en-GB" sz="1400" u="sng" dirty="0" smtClean="0"/>
              <a:t>Background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Globally</a:t>
            </a:r>
            <a:r>
              <a:rPr lang="en-GB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, the dairy sector is one of the most rapidly growing agricultural subsectors</a:t>
            </a:r>
            <a:r>
              <a:rPr lang="en-GB" sz="1400" dirty="0">
                <a:ea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 2020, Eastern Africa accounted for about 46 percent of total milk production in Africa. In</a:t>
            </a:r>
            <a:r>
              <a:rPr lang="en-GB" sz="1400" dirty="0">
                <a:ea typeface="Times New Roman" panose="02020603050405020304" pitchFamily="18" charset="0"/>
              </a:rPr>
              <a:t>tra-regional dairy trade is slowly but steadily rising, with potential for expansion thanks to trade policy reforms and m</a:t>
            </a:r>
            <a:r>
              <a:rPr lang="en-GB" sz="1400" dirty="0"/>
              <a:t>odernization of dairy production, processing and marketing systems. </a:t>
            </a:r>
            <a:endParaRPr lang="en-GB" sz="1400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Times New Roman" panose="02020603050405020304" pitchFamily="18" charset="0"/>
              </a:rPr>
              <a:t>Yet, </a:t>
            </a:r>
            <a:r>
              <a:rPr lang="en-GB" sz="1400" dirty="0"/>
              <a:t>dairying is still a subsistence-oriented activity and trade a smallholder-driven business mostly run in informal markets.</a:t>
            </a:r>
          </a:p>
          <a:p>
            <a:endParaRPr lang="en-GB" sz="1400" u="sng" dirty="0" smtClean="0"/>
          </a:p>
          <a:p>
            <a:endParaRPr lang="en-GB" sz="1400" u="sng" dirty="0"/>
          </a:p>
          <a:p>
            <a:r>
              <a:rPr lang="en-GB" sz="1400" u="sng" dirty="0"/>
              <a:t>Study aim</a:t>
            </a:r>
            <a:r>
              <a:rPr lang="en-GB" sz="1400" dirty="0"/>
              <a:t>: </a:t>
            </a:r>
          </a:p>
          <a:p>
            <a:r>
              <a:rPr lang="en-GB" sz="1400" dirty="0"/>
              <a:t>Generate gender evidence on </a:t>
            </a:r>
            <a:r>
              <a:rPr lang="en-GB" sz="1400" dirty="0" smtClean="0"/>
              <a:t>t</a:t>
            </a:r>
            <a:r>
              <a:rPr lang="it-IT" sz="1400" dirty="0" smtClean="0"/>
              <a:t>he gender-differentiated </a:t>
            </a:r>
            <a:r>
              <a:rPr lang="it-IT" sz="1400" dirty="0"/>
              <a:t>costs and benefits of dairy c</a:t>
            </a:r>
            <a:r>
              <a:rPr lang="it-IT" sz="1400" dirty="0" smtClean="0"/>
              <a:t>ommercialization </a:t>
            </a:r>
            <a:r>
              <a:rPr lang="it-IT" sz="1400" dirty="0"/>
              <a:t>and</a:t>
            </a:r>
            <a:r>
              <a:rPr lang="en-GB" sz="1400" dirty="0"/>
              <a:t> </a:t>
            </a:r>
            <a:r>
              <a:rPr lang="it-IT" sz="1400" dirty="0" err="1"/>
              <a:t>trade</a:t>
            </a:r>
            <a:r>
              <a:rPr lang="en-GB" sz="1400" dirty="0"/>
              <a:t> in support of the formulation and implementation of gender-responsive policies and programmes. </a:t>
            </a:r>
            <a:endParaRPr lang="en-GB" sz="1400" i="1" dirty="0"/>
          </a:p>
          <a:p>
            <a:endParaRPr lang="en-GB" sz="1400" u="sng" dirty="0" smtClean="0"/>
          </a:p>
          <a:p>
            <a:endParaRPr lang="en-GB" sz="1400" u="sng" dirty="0"/>
          </a:p>
          <a:p>
            <a:r>
              <a:rPr lang="en-GB" sz="1400" u="sng" dirty="0" smtClean="0"/>
              <a:t>Main activities</a:t>
            </a:r>
            <a:r>
              <a:rPr lang="en-GB" sz="1400" dirty="0"/>
              <a:t>: </a:t>
            </a:r>
          </a:p>
          <a:p>
            <a:pPr marL="400050" indent="-400050">
              <a:buAutoNum type="romanLcParenR"/>
            </a:pPr>
            <a:r>
              <a:rPr lang="en-GB" sz="1400" dirty="0" smtClean="0"/>
              <a:t>Gender </a:t>
            </a:r>
            <a:r>
              <a:rPr lang="en-GB" sz="1400" dirty="0"/>
              <a:t>analysis of </a:t>
            </a:r>
            <a:r>
              <a:rPr lang="en-GB" sz="1400" dirty="0" smtClean="0"/>
              <a:t>national policies </a:t>
            </a:r>
            <a:r>
              <a:rPr lang="en-GB" sz="1400" dirty="0"/>
              <a:t>and programmes in </a:t>
            </a:r>
            <a:r>
              <a:rPr lang="en-GB" sz="1400" dirty="0" smtClean="0"/>
              <a:t>agriculture </a:t>
            </a:r>
            <a:r>
              <a:rPr lang="en-GB" sz="1400" dirty="0"/>
              <a:t>and trade </a:t>
            </a:r>
            <a:r>
              <a:rPr lang="en-GB" sz="1400" dirty="0" smtClean="0"/>
              <a:t>relevant </a:t>
            </a:r>
            <a:r>
              <a:rPr lang="en-GB" sz="1400" dirty="0"/>
              <a:t>to </a:t>
            </a:r>
            <a:r>
              <a:rPr lang="en-GB" sz="1400" dirty="0" smtClean="0"/>
              <a:t>the dairy sector to assess </a:t>
            </a:r>
            <a:r>
              <a:rPr lang="en-GB" sz="1400" dirty="0"/>
              <a:t>their </a:t>
            </a:r>
            <a:r>
              <a:rPr lang="en-GB" sz="1400" dirty="0" smtClean="0"/>
              <a:t>overall gender </a:t>
            </a:r>
            <a:r>
              <a:rPr lang="en-GB" sz="1400" dirty="0"/>
              <a:t>responsiveness; </a:t>
            </a:r>
            <a:endParaRPr lang="en-GB" sz="1400" dirty="0" smtClean="0"/>
          </a:p>
          <a:p>
            <a:pPr marL="400050" indent="-400050">
              <a:buAutoNum type="romanLcParenR"/>
            </a:pPr>
            <a:r>
              <a:rPr lang="en-GB" sz="1400" dirty="0" smtClean="0"/>
              <a:t>Review </a:t>
            </a:r>
            <a:r>
              <a:rPr lang="en-GB" sz="1400" dirty="0"/>
              <a:t>of regional and national dairy value chains with focus on markets and </a:t>
            </a:r>
            <a:r>
              <a:rPr lang="en-GB" sz="1400" dirty="0" smtClean="0"/>
              <a:t>trade, </a:t>
            </a:r>
            <a:r>
              <a:rPr lang="en-GB" sz="1400" dirty="0"/>
              <a:t>from a gender perspective. </a:t>
            </a:r>
          </a:p>
          <a:p>
            <a:endParaRPr lang="en-GB" sz="1400" u="sng" dirty="0"/>
          </a:p>
          <a:p>
            <a:endParaRPr lang="en-US" sz="1400" dirty="0"/>
          </a:p>
          <a:p>
            <a:r>
              <a:rPr lang="en-GB" sz="1400" dirty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17444" y="1379644"/>
            <a:ext cx="11877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743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6106216" y="4816192"/>
            <a:ext cx="5669224" cy="15244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endParaRPr lang="en-US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</a:rPr>
              <a:t>increased unpaid </a:t>
            </a:r>
            <a:r>
              <a:rPr lang="en-US" sz="1200" dirty="0">
                <a:solidFill>
                  <a:schemeClr val="tx1"/>
                </a:solidFill>
              </a:rPr>
              <a:t>and domestic workload in absence of </a:t>
            </a:r>
            <a:r>
              <a:rPr lang="en-US" sz="1200" dirty="0" err="1" smtClean="0">
                <a:solidFill>
                  <a:schemeClr val="tx1"/>
                </a:solidFill>
              </a:rPr>
              <a:t>labour-saving</a:t>
            </a:r>
            <a:r>
              <a:rPr lang="en-US" sz="1200" dirty="0" smtClean="0">
                <a:solidFill>
                  <a:schemeClr val="tx1"/>
                </a:solidFill>
              </a:rPr>
              <a:t> technology;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</a:rPr>
              <a:t>Decreased </a:t>
            </a:r>
            <a:r>
              <a:rPr lang="it-IT" sz="1200" dirty="0" smtClean="0">
                <a:solidFill>
                  <a:schemeClr val="tx1"/>
                </a:solidFill>
              </a:rPr>
              <a:t>control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over income </a:t>
            </a:r>
            <a:r>
              <a:rPr lang="en-GB" sz="1200" dirty="0" smtClean="0">
                <a:solidFill>
                  <a:schemeClr val="tx1"/>
                </a:solidFill>
              </a:rPr>
              <a:t>in favour of </a:t>
            </a:r>
            <a:r>
              <a:rPr lang="en-US" sz="1200" dirty="0" smtClean="0">
                <a:solidFill>
                  <a:schemeClr val="tx1"/>
                </a:solidFill>
              </a:rPr>
              <a:t>men</a:t>
            </a:r>
            <a:r>
              <a:rPr lang="en-US" sz="1200" dirty="0">
                <a:solidFill>
                  <a:schemeClr val="tx1"/>
                </a:solidFill>
              </a:rPr>
              <a:t>;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 smtClean="0">
                <a:solidFill>
                  <a:schemeClr val="tx1"/>
                </a:solidFill>
              </a:rPr>
              <a:t>Intra-household </a:t>
            </a:r>
            <a:r>
              <a:rPr lang="en-GB" sz="1200" dirty="0">
                <a:solidFill>
                  <a:schemeClr val="tx1"/>
                </a:solidFill>
              </a:rPr>
              <a:t>conflicts over dairy-derived income and resource </a:t>
            </a:r>
            <a:r>
              <a:rPr lang="en-GB" sz="1200" dirty="0" smtClean="0">
                <a:solidFill>
                  <a:schemeClr val="tx1"/>
                </a:solidFill>
              </a:rPr>
              <a:t>allocation; </a:t>
            </a:r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 smtClean="0">
                <a:solidFill>
                  <a:schemeClr val="tx1"/>
                </a:solidFill>
              </a:rPr>
              <a:t>Milk </a:t>
            </a:r>
            <a:r>
              <a:rPr lang="en-GB" sz="1200" dirty="0">
                <a:solidFill>
                  <a:schemeClr val="tx1"/>
                </a:solidFill>
              </a:rPr>
              <a:t>market exclusion and </a:t>
            </a:r>
            <a:r>
              <a:rPr lang="en-GB" sz="1200" dirty="0" smtClean="0">
                <a:solidFill>
                  <a:schemeClr val="tx1"/>
                </a:solidFill>
              </a:rPr>
              <a:t>marginalization.</a:t>
            </a:r>
            <a:endParaRPr lang="en-GB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3829" y="4828791"/>
            <a:ext cx="5380745" cy="14876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 smtClean="0">
                <a:solidFill>
                  <a:schemeClr val="tx1"/>
                </a:solidFill>
              </a:rPr>
              <a:t>Increased productivity </a:t>
            </a:r>
            <a:r>
              <a:rPr lang="en-GB" sz="1200" dirty="0">
                <a:solidFill>
                  <a:schemeClr val="tx1"/>
                </a:solidFill>
              </a:rPr>
              <a:t>and income </a:t>
            </a:r>
            <a:r>
              <a:rPr lang="en-GB" sz="1200" dirty="0" smtClean="0">
                <a:solidFill>
                  <a:schemeClr val="tx1"/>
                </a:solidFill>
              </a:rPr>
              <a:t>in small-scale dairy farm households with </a:t>
            </a:r>
            <a:r>
              <a:rPr lang="en-GB" sz="1200" dirty="0">
                <a:solidFill>
                  <a:schemeClr val="tx1"/>
                </a:solidFill>
              </a:rPr>
              <a:t>beneficial nutritional </a:t>
            </a:r>
            <a:r>
              <a:rPr lang="en-GB" sz="1200" dirty="0" smtClean="0">
                <a:solidFill>
                  <a:schemeClr val="tx1"/>
                </a:solidFill>
              </a:rPr>
              <a:t>outcomes</a:t>
            </a:r>
            <a:r>
              <a:rPr lang="en-GB" sz="11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 smtClean="0">
                <a:solidFill>
                  <a:schemeClr val="tx1"/>
                </a:solidFill>
              </a:rPr>
              <a:t>Increased </a:t>
            </a:r>
            <a:r>
              <a:rPr lang="en-GB" sz="1200" dirty="0">
                <a:solidFill>
                  <a:schemeClr val="tx1"/>
                </a:solidFill>
              </a:rPr>
              <a:t>control over sales </a:t>
            </a:r>
            <a:r>
              <a:rPr lang="en-GB" sz="1200" dirty="0" smtClean="0">
                <a:solidFill>
                  <a:schemeClr val="tx1"/>
                </a:solidFill>
              </a:rPr>
              <a:t>decisions; </a:t>
            </a:r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chemeClr val="tx1"/>
                </a:solidFill>
              </a:rPr>
              <a:t>G</a:t>
            </a:r>
            <a:r>
              <a:rPr lang="en-US" sz="1200" dirty="0" smtClean="0">
                <a:solidFill>
                  <a:schemeClr val="tx1"/>
                </a:solidFill>
              </a:rPr>
              <a:t>reater </a:t>
            </a:r>
            <a:r>
              <a:rPr lang="en-US" sz="1200" dirty="0">
                <a:solidFill>
                  <a:schemeClr val="tx1"/>
                </a:solidFill>
              </a:rPr>
              <a:t>engagement in off-farm </a:t>
            </a:r>
            <a:r>
              <a:rPr lang="it-IT" sz="1200" dirty="0" smtClean="0">
                <a:solidFill>
                  <a:schemeClr val="tx1"/>
                </a:solidFill>
              </a:rPr>
              <a:t>activities;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tx1"/>
                </a:solidFill>
              </a:rPr>
              <a:t> </a:t>
            </a:r>
            <a:r>
              <a:rPr lang="it-IT" sz="1200" dirty="0" smtClean="0">
                <a:solidFill>
                  <a:schemeClr val="tx1"/>
                </a:solidFill>
              </a:rPr>
              <a:t>Improved voice and representation in stakeholder organizations. 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53514" y="231794"/>
            <a:ext cx="876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 EASTERN AFRICAN DAIRY VALUE CHAINS: WHAT PROSPECTS FOR WOMEN IN TRADE? (2)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137183" y="4245744"/>
            <a:ext cx="653143" cy="47395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487284" y="4263436"/>
            <a:ext cx="653143" cy="4739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709" y="746418"/>
            <a:ext cx="11922869" cy="469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050" dirty="0"/>
          </a:p>
        </p:txBody>
      </p:sp>
      <p:sp>
        <p:nvSpPr>
          <p:cNvPr id="6" name="Rectangle 5"/>
          <p:cNvSpPr/>
          <p:nvPr/>
        </p:nvSpPr>
        <p:spPr>
          <a:xfrm>
            <a:off x="2542115" y="3917329"/>
            <a:ext cx="18735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279B48"/>
                </a:solidFill>
              </a:rPr>
              <a:t>Empowering effects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7744812" y="3924882"/>
            <a:ext cx="213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Disempowering effects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07088" y="987602"/>
            <a:ext cx="1198491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Gender dynamics along the dairy value </a:t>
            </a:r>
            <a:r>
              <a:rPr lang="en-GB" sz="1600" b="1" dirty="0" smtClean="0"/>
              <a:t>chain</a:t>
            </a:r>
          </a:p>
          <a:p>
            <a:r>
              <a:rPr lang="en-GB" sz="1400" dirty="0" smtClean="0"/>
              <a:t>Notwithstanding high variability</a:t>
            </a:r>
            <a:r>
              <a:rPr lang="en-GB" sz="1400" dirty="0"/>
              <a:t>, a few recurrent gender patterns can be found across and within national landscapes: 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Women more </a:t>
            </a:r>
            <a:r>
              <a:rPr lang="en-GB" sz="1200" dirty="0"/>
              <a:t>involved than men in the low-skilled labour-intensive activities upstream (feeding, milking, cleaning); value chain participation tends to decrease further downstream;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Women may decide how to use the revenues generated from milk sales, but less likely when engaging in commercial dairying;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When trading, women mostly operate in informal local markets poorly linked to profitable markets;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Poor representation/leadership positions in dairy cooperatives and stakeholder organizations;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Very low participation in international trade.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7088" y="3163344"/>
            <a:ext cx="122082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Gender impacts of the market-oriented development of the dairy sector</a:t>
            </a:r>
          </a:p>
          <a:p>
            <a:r>
              <a:rPr lang="en-GB" sz="1400" dirty="0"/>
              <a:t>Mixed evidence on the </a:t>
            </a:r>
            <a:r>
              <a:rPr lang="en-GB" sz="1400" dirty="0" smtClean="0"/>
              <a:t>gender-related </a:t>
            </a:r>
            <a:r>
              <a:rPr lang="en-GB" sz="1400" dirty="0"/>
              <a:t>outcomes of increased </a:t>
            </a:r>
            <a:r>
              <a:rPr lang="en-GB" sz="1400" dirty="0" smtClean="0"/>
              <a:t>farms’ milk </a:t>
            </a:r>
            <a:r>
              <a:rPr lang="en-GB" sz="1400" dirty="0"/>
              <a:t>market </a:t>
            </a:r>
            <a:r>
              <a:rPr lang="en-GB" sz="1400" dirty="0" smtClean="0"/>
              <a:t>participation: empowering and disempowering effects on women.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050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03200" y="3952240"/>
            <a:ext cx="8292549" cy="2194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25332" y="180622"/>
            <a:ext cx="708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GENDER BARRIERS TO INTERNATIONAL </a:t>
            </a:r>
            <a:r>
              <a:rPr lang="en-GB" b="1" dirty="0">
                <a:solidFill>
                  <a:schemeClr val="bg1"/>
                </a:solidFill>
              </a:rPr>
              <a:t>AGRIFOOD TRADE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1" y="1234311"/>
            <a:ext cx="1153636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400" dirty="0" err="1" smtClean="0"/>
              <a:t>Agrifood</a:t>
            </a:r>
            <a:r>
              <a:rPr lang="en-US" sz="1400" dirty="0" smtClean="0"/>
              <a:t> trade </a:t>
            </a:r>
            <a:r>
              <a:rPr lang="en-US" sz="1400" dirty="0"/>
              <a:t>is a promising opportunity for </a:t>
            </a:r>
            <a:r>
              <a:rPr lang="en-US" sz="1400" dirty="0" smtClean="0"/>
              <a:t>women-led </a:t>
            </a:r>
            <a:r>
              <a:rPr lang="en-US" sz="1400" dirty="0"/>
              <a:t>SME</a:t>
            </a:r>
            <a:r>
              <a:rPr lang="it-IT" sz="1400" dirty="0" smtClean="0"/>
              <a:t>S in developing countries.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Women-led SMEs largely operate in the lower value-added value chains at the small-s</a:t>
            </a:r>
            <a:r>
              <a:rPr lang="it-IT" sz="1400" dirty="0" smtClean="0"/>
              <a:t>cale level </a:t>
            </a:r>
            <a:r>
              <a:rPr lang="en-GB" sz="1400" dirty="0" smtClean="0"/>
              <a:t>in t</a:t>
            </a:r>
            <a:r>
              <a:rPr lang="it-IT" sz="1400" dirty="0" smtClean="0"/>
              <a:t>he informal sector. </a:t>
            </a:r>
            <a:endParaRPr lang="en-GB" sz="1400" dirty="0" smtClean="0"/>
          </a:p>
          <a:p>
            <a:endParaRPr lang="en-GB" sz="1400" dirty="0"/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400" dirty="0" smtClean="0"/>
              <a:t>Access </a:t>
            </a:r>
            <a:r>
              <a:rPr lang="en-US" sz="1400" dirty="0"/>
              <a:t>to </a:t>
            </a:r>
            <a:r>
              <a:rPr lang="en-US" sz="1400" dirty="0" smtClean="0"/>
              <a:t>markets constrained </a:t>
            </a:r>
            <a:r>
              <a:rPr lang="en-US" sz="1400" dirty="0"/>
              <a:t>by high trade costs: tariffs, transport costs, documentation procedures, delays at the border and compliance with standards.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400" dirty="0"/>
              <a:t>Non-tariff measures (NTMs), such as sanitary and </a:t>
            </a:r>
            <a:r>
              <a:rPr lang="en-US" sz="1400" dirty="0" err="1" smtClean="0"/>
              <a:t>phytosanitary</a:t>
            </a:r>
            <a:r>
              <a:rPr lang="en-US" sz="1400" dirty="0" smtClean="0"/>
              <a:t> </a:t>
            </a:r>
            <a:r>
              <a:rPr lang="en-US" sz="1400" dirty="0"/>
              <a:t>measures and technical barriers to trade, can act </a:t>
            </a:r>
            <a:r>
              <a:rPr lang="it-IT" sz="1400" dirty="0" smtClean="0"/>
              <a:t>as</a:t>
            </a:r>
            <a:r>
              <a:rPr lang="en-US" sz="1400" dirty="0" smtClean="0"/>
              <a:t> barriers to trade and be </a:t>
            </a:r>
            <a:r>
              <a:rPr lang="en-US" sz="1400" dirty="0"/>
              <a:t>primary constraints to trade in </a:t>
            </a:r>
            <a:r>
              <a:rPr lang="en-US" sz="1400" dirty="0" smtClean="0"/>
              <a:t>agriculture for SMEs (both women- and men-led ones).</a:t>
            </a:r>
            <a:r>
              <a:rPr lang="en-US" sz="1400" dirty="0"/>
              <a:t> 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r>
              <a:rPr lang="en-GB" sz="1400" dirty="0" smtClean="0"/>
              <a:t>Women- led </a:t>
            </a:r>
            <a:r>
              <a:rPr lang="en-GB" sz="1400" dirty="0"/>
              <a:t>SMEs </a:t>
            </a:r>
            <a:r>
              <a:rPr lang="it-IT" sz="1400" dirty="0" smtClean="0"/>
              <a:t>have</a:t>
            </a:r>
            <a:r>
              <a:rPr lang="en-US" sz="1400" dirty="0" smtClean="0"/>
              <a:t> </a:t>
            </a:r>
            <a:r>
              <a:rPr lang="en-US" sz="1400" dirty="0"/>
              <a:t>competitive disadvantages compared to </a:t>
            </a:r>
            <a:r>
              <a:rPr lang="en-US" sz="1400" dirty="0" smtClean="0"/>
              <a:t>men-led ones. Women </a:t>
            </a:r>
            <a:r>
              <a:rPr lang="en-GB" sz="1400" dirty="0" smtClean="0"/>
              <a:t>face </a:t>
            </a:r>
            <a:r>
              <a:rPr lang="en-GB" sz="1400" dirty="0"/>
              <a:t>additional </a:t>
            </a:r>
            <a:r>
              <a:rPr lang="it-IT" sz="1400" b="1" dirty="0" smtClean="0"/>
              <a:t>gender-specific barriers</a:t>
            </a:r>
            <a:r>
              <a:rPr lang="en-GB" sz="1400" dirty="0" smtClean="0"/>
              <a:t> and gaps, such as: </a:t>
            </a:r>
            <a:endParaRPr lang="en-GB" sz="1400" dirty="0"/>
          </a:p>
          <a:p>
            <a:endParaRPr lang="en-GB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cs typeface="Calibri" panose="020F0502020204030204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75" y="4014845"/>
            <a:ext cx="3240425" cy="23580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6726" y="3941010"/>
            <a:ext cx="84957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 algn="just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n-US" sz="1200" b="1" dirty="0" smtClean="0"/>
              <a:t>Finance gap</a:t>
            </a:r>
            <a:r>
              <a:rPr lang="en-US" sz="1200" dirty="0" smtClean="0"/>
              <a:t>. Limited a</a:t>
            </a:r>
            <a:r>
              <a:rPr lang="it-IT" sz="1200" dirty="0" smtClean="0"/>
              <a:t>ccess </a:t>
            </a:r>
            <a:r>
              <a:rPr lang="it-IT" sz="1200" dirty="0"/>
              <a:t>to </a:t>
            </a:r>
            <a:r>
              <a:rPr lang="it-IT" sz="1200" dirty="0" smtClean="0"/>
              <a:t>credit; difficult to b</a:t>
            </a:r>
            <a:r>
              <a:rPr lang="en-US" sz="1200" dirty="0" smtClean="0"/>
              <a:t>ear </a:t>
            </a:r>
            <a:r>
              <a:rPr lang="en-US" sz="1200" dirty="0"/>
              <a:t>the export </a:t>
            </a:r>
            <a:r>
              <a:rPr lang="en-US" sz="1200" dirty="0" smtClean="0"/>
              <a:t>costs; higher risks of business failure.  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endParaRPr lang="en-US" sz="1200" b="1" dirty="0"/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n-US" sz="1200" b="1" dirty="0" smtClean="0"/>
              <a:t>Technology/digital </a:t>
            </a:r>
            <a:r>
              <a:rPr lang="en-US" sz="1200" b="1" dirty="0"/>
              <a:t>technology</a:t>
            </a:r>
            <a:r>
              <a:rPr lang="en-US" sz="1200" dirty="0"/>
              <a:t>. </a:t>
            </a:r>
            <a:r>
              <a:rPr lang="en-GB" sz="1200" dirty="0" smtClean="0"/>
              <a:t>Insufficient </a:t>
            </a:r>
            <a:r>
              <a:rPr lang="en-US" sz="1200" dirty="0" smtClean="0"/>
              <a:t>capacity </a:t>
            </a:r>
            <a:r>
              <a:rPr lang="en-US" sz="1200" dirty="0"/>
              <a:t>to </a:t>
            </a:r>
            <a:r>
              <a:rPr lang="en-GB" sz="1200" dirty="0" smtClean="0"/>
              <a:t>produce </a:t>
            </a:r>
            <a:r>
              <a:rPr lang="en-GB" sz="1200" dirty="0"/>
              <a:t>high-quality products and meet </a:t>
            </a:r>
            <a:r>
              <a:rPr lang="en-GB" sz="1200" dirty="0" smtClean="0"/>
              <a:t>standards</a:t>
            </a:r>
            <a:r>
              <a:rPr lang="en-GB" sz="1200" dirty="0"/>
              <a:t>; limited access to digital trade and online trade facilitation services.  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endParaRPr lang="en-GB" sz="1200" b="1" dirty="0" smtClean="0"/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n-GB" sz="1200" b="1" dirty="0" smtClean="0"/>
              <a:t>Literacy </a:t>
            </a:r>
            <a:r>
              <a:rPr lang="en-GB" sz="1200" b="1" dirty="0"/>
              <a:t>and skills gap</a:t>
            </a:r>
            <a:r>
              <a:rPr lang="en-GB" sz="1200" dirty="0"/>
              <a:t>.  </a:t>
            </a:r>
            <a:r>
              <a:rPr lang="en-GB" sz="1200" dirty="0" smtClean="0"/>
              <a:t>Low literacy, entrepreneurial and leadership skills. difficulty </a:t>
            </a:r>
            <a:r>
              <a:rPr lang="en-GB" sz="1200" dirty="0"/>
              <a:t>handling customs procedures. 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endParaRPr lang="en-GB" sz="1200" b="1" dirty="0" smtClean="0"/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it-IT" sz="1200" b="1" dirty="0" smtClean="0"/>
              <a:t>Other normative, sociocultural, policy </a:t>
            </a:r>
            <a:r>
              <a:rPr lang="en-GB" sz="1200" b="1" dirty="0"/>
              <a:t>barriers</a:t>
            </a:r>
            <a:r>
              <a:rPr lang="en-GB" sz="1200" dirty="0"/>
              <a:t>. </a:t>
            </a:r>
            <a:r>
              <a:rPr lang="en-GB" sz="1200" dirty="0" smtClean="0"/>
              <a:t>Gender-discriminator</a:t>
            </a:r>
            <a:r>
              <a:rPr lang="it-IT" sz="1200" dirty="0" smtClean="0"/>
              <a:t>y laws and </a:t>
            </a:r>
            <a:r>
              <a:rPr lang="en-GB" sz="1200" dirty="0" smtClean="0"/>
              <a:t>norms</a:t>
            </a:r>
            <a:r>
              <a:rPr lang="en-GB" sz="1200" dirty="0"/>
              <a:t>; low bargaining </a:t>
            </a:r>
            <a:r>
              <a:rPr lang="en-GB" sz="1200" dirty="0" smtClean="0"/>
              <a:t>power, social capital; poor business networks</a:t>
            </a:r>
            <a:r>
              <a:rPr lang="en-GB" sz="1200" dirty="0"/>
              <a:t>; mobility constraints; harassment and abusive practices; gender-blind trade-related facilities and infrastructures; </a:t>
            </a:r>
            <a:r>
              <a:rPr lang="en-GB" sz="1200" dirty="0" smtClean="0"/>
              <a:t>limited </a:t>
            </a:r>
            <a:r>
              <a:rPr lang="en-GB" sz="1200" dirty="0"/>
              <a:t>representation in stakeholder organizations.  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8735675" y="6372938"/>
            <a:ext cx="423387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rgbClr val="116AAB"/>
                </a:solidFill>
                <a:latin typeface="Open Sans"/>
              </a:rPr>
              <a:t>© FAO/Sylvain </a:t>
            </a:r>
            <a:r>
              <a:rPr lang="en-US" sz="500" dirty="0" err="1">
                <a:solidFill>
                  <a:srgbClr val="116AAB"/>
                </a:solidFill>
                <a:latin typeface="Open Sans"/>
              </a:rPr>
              <a:t>Cherkaoui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356274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841" y="982741"/>
            <a:ext cx="11958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In Kenya</a:t>
            </a:r>
            <a:r>
              <a:rPr lang="en-US" sz="1400" dirty="0"/>
              <a:t>, a pilot survey on women-led MSMEs </a:t>
            </a:r>
            <a:r>
              <a:rPr lang="en-US" sz="1400" dirty="0" smtClean="0"/>
              <a:t>in </a:t>
            </a:r>
            <a:r>
              <a:rPr lang="en-US" sz="1400" dirty="0"/>
              <a:t>the </a:t>
            </a:r>
            <a:r>
              <a:rPr lang="en-US" sz="1400" dirty="0" err="1"/>
              <a:t>agrifood</a:t>
            </a:r>
            <a:r>
              <a:rPr lang="en-US" sz="1400" dirty="0"/>
              <a:t> sector was conducted in </a:t>
            </a:r>
            <a:r>
              <a:rPr lang="en-US" sz="1400" dirty="0" smtClean="0"/>
              <a:t>2022 with the aim to </a:t>
            </a:r>
            <a:r>
              <a:rPr lang="en-US" sz="1400" dirty="0"/>
              <a:t>investigate </a:t>
            </a:r>
            <a:r>
              <a:rPr lang="en-US" sz="1400" dirty="0" smtClean="0"/>
              <a:t>business challenges in markets </a:t>
            </a:r>
            <a:r>
              <a:rPr lang="en-US" sz="1400" dirty="0"/>
              <a:t>and </a:t>
            </a:r>
            <a:r>
              <a:rPr lang="en-US" sz="1400" dirty="0" smtClean="0"/>
              <a:t>trade and the policy </a:t>
            </a:r>
            <a:r>
              <a:rPr lang="en-US" sz="1400" dirty="0"/>
              <a:t>needs of women owners and/or managers of enterprises. </a:t>
            </a:r>
          </a:p>
          <a:p>
            <a:endParaRPr lang="en-GB" sz="1400" b="1" i="1" u="sng" dirty="0" smtClean="0"/>
          </a:p>
          <a:p>
            <a:r>
              <a:rPr lang="en-GB" sz="1400" b="1" i="1" u="sng" dirty="0" smtClean="0"/>
              <a:t>Preliminary findings</a:t>
            </a:r>
            <a:r>
              <a:rPr lang="en-GB" sz="1400" b="1" i="1" dirty="0" smtClean="0"/>
              <a:t>*</a:t>
            </a:r>
            <a:endParaRPr lang="en-GB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88080" y="218444"/>
            <a:ext cx="722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WOMEN-LED </a:t>
            </a:r>
            <a:r>
              <a:rPr lang="en-GB" b="1" dirty="0">
                <a:solidFill>
                  <a:schemeClr val="bg1"/>
                </a:solidFill>
              </a:rPr>
              <a:t>MSMEs IN THE AGRIFOOD SECTOR IN </a:t>
            </a:r>
            <a:r>
              <a:rPr lang="en-GB" b="1" dirty="0" smtClean="0">
                <a:solidFill>
                  <a:schemeClr val="bg1"/>
                </a:solidFill>
              </a:rPr>
              <a:t>KENYA (1)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841" y="6246855"/>
            <a:ext cx="10933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n=44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151724" y="2858605"/>
            <a:ext cx="5220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3. Financial issues faced by surveyed women </a:t>
            </a:r>
            <a:r>
              <a:rPr lang="en-GB" sz="1200" b="1" dirty="0" smtClean="0"/>
              <a:t>entrepreneurs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9207" y="2096136"/>
            <a:ext cx="541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/>
              <a:t>Major business </a:t>
            </a:r>
            <a:r>
              <a:rPr lang="en-US" sz="1400" b="1" dirty="0"/>
              <a:t>challenges </a:t>
            </a:r>
            <a:r>
              <a:rPr lang="en-US" sz="1400" dirty="0"/>
              <a:t>regard </a:t>
            </a:r>
            <a:r>
              <a:rPr lang="en-US" sz="1400" dirty="0" smtClean="0"/>
              <a:t>financial constraints, difficult </a:t>
            </a:r>
            <a:r>
              <a:rPr lang="en-US" sz="1400" dirty="0"/>
              <a:t>recovery from the COVID-19 pandemic, </a:t>
            </a:r>
            <a:r>
              <a:rPr lang="en-US" sz="1400" dirty="0" smtClean="0"/>
              <a:t>taxation</a:t>
            </a:r>
            <a:r>
              <a:rPr lang="en-US" sz="1400" dirty="0"/>
              <a:t>, </a:t>
            </a:r>
            <a:r>
              <a:rPr lang="en-US" sz="1400" dirty="0" smtClean="0"/>
              <a:t>market </a:t>
            </a:r>
            <a:r>
              <a:rPr lang="en-US" sz="1400" dirty="0"/>
              <a:t>competition</a:t>
            </a:r>
            <a:r>
              <a:rPr lang="en-US" sz="1400" dirty="0" smtClean="0"/>
              <a:t>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99" y="3159972"/>
            <a:ext cx="5139027" cy="308888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866187" y="3725396"/>
            <a:ext cx="19545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/>
              <a:t>4. Reasons for credit denial </a:t>
            </a:r>
            <a:endParaRPr 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889206" y="2880681"/>
            <a:ext cx="3317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The majority of respondents (67 percent) tried to obtain credit at least once in their life, but failed. </a:t>
            </a:r>
          </a:p>
          <a:p>
            <a:endParaRPr lang="en-US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0099664"/>
              </p:ext>
            </p:extLst>
          </p:nvPr>
        </p:nvGraphicFramePr>
        <p:xfrm>
          <a:off x="5987111" y="4003156"/>
          <a:ext cx="3874381" cy="243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740568" y="2914817"/>
            <a:ext cx="2123281" cy="1278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70% of respondents believe that women have more difficulties than men in accessing subsidies due to gender-discriminatory practices.</a:t>
            </a:r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9740568" y="4497455"/>
            <a:ext cx="2342543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20% of women reported to have experienced </a:t>
            </a:r>
            <a:r>
              <a:rPr lang="en-U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harassment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 and 25 % sexual harassment in their business activities.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987110" y="2109411"/>
            <a:ext cx="6306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Gender-related barriers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are found in the financial service </a:t>
            </a:r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area,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business relationships, marketing and trade. 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741039" y="1972453"/>
            <a:ext cx="0" cy="4440812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41484" y="6412568"/>
            <a:ext cx="9476900" cy="20298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4811" y="6537940"/>
            <a:ext cx="4784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*</a:t>
            </a:r>
            <a:r>
              <a:rPr lang="en-GB" sz="1100" i="1" dirty="0" smtClean="0"/>
              <a:t>Study not yet published - under internal review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9198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2632" y="269690"/>
            <a:ext cx="718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WOMEN-LED MSMEs IN THE AGRIFOOD SECTOR IN KENYA </a:t>
            </a:r>
            <a:r>
              <a:rPr lang="en-GB" b="1" dirty="0" smtClean="0">
                <a:solidFill>
                  <a:schemeClr val="bg1"/>
                </a:solidFill>
              </a:rPr>
              <a:t>(2)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0161" y="1138391"/>
            <a:ext cx="5835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5. Reasons for not exporting </a:t>
            </a:r>
            <a:endParaRPr lang="en-US" sz="12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436539"/>
              </p:ext>
            </p:extLst>
          </p:nvPr>
        </p:nvGraphicFramePr>
        <p:xfrm>
          <a:off x="159929" y="1482232"/>
          <a:ext cx="5239528" cy="2722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996" y="1415390"/>
            <a:ext cx="5671602" cy="3155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68996" y="1055805"/>
            <a:ext cx="445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6. Export challenges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9929" y="4737053"/>
            <a:ext cx="10291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7</a:t>
            </a:r>
            <a:r>
              <a:rPr lang="en-US" sz="1400" b="1" dirty="0"/>
              <a:t>. </a:t>
            </a:r>
            <a:r>
              <a:rPr lang="en-US" sz="1200" b="1" dirty="0"/>
              <a:t>Most important areas for policy </a:t>
            </a:r>
            <a:r>
              <a:rPr lang="en-US" sz="1200" b="1" dirty="0" smtClean="0"/>
              <a:t>support</a:t>
            </a:r>
            <a:endParaRPr lang="en-US" sz="1200" b="1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78883"/>
              </p:ext>
            </p:extLst>
          </p:nvPr>
        </p:nvGraphicFramePr>
        <p:xfrm>
          <a:off x="214318" y="5153836"/>
          <a:ext cx="11640454" cy="9530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265">
                  <a:extLst>
                    <a:ext uri="{9D8B030D-6E8A-4147-A177-3AD203B41FA5}">
                      <a16:colId xmlns:a16="http://schemas.microsoft.com/office/drawing/2014/main" val="1746959966"/>
                    </a:ext>
                  </a:extLst>
                </a:gridCol>
                <a:gridCol w="1427058">
                  <a:extLst>
                    <a:ext uri="{9D8B030D-6E8A-4147-A177-3AD203B41FA5}">
                      <a16:colId xmlns:a16="http://schemas.microsoft.com/office/drawing/2014/main" val="2139509925"/>
                    </a:ext>
                  </a:extLst>
                </a:gridCol>
                <a:gridCol w="1360904">
                  <a:extLst>
                    <a:ext uri="{9D8B030D-6E8A-4147-A177-3AD203B41FA5}">
                      <a16:colId xmlns:a16="http://schemas.microsoft.com/office/drawing/2014/main" val="997168003"/>
                    </a:ext>
                  </a:extLst>
                </a:gridCol>
                <a:gridCol w="1134086">
                  <a:extLst>
                    <a:ext uri="{9D8B030D-6E8A-4147-A177-3AD203B41FA5}">
                      <a16:colId xmlns:a16="http://schemas.microsoft.com/office/drawing/2014/main" val="2122382760"/>
                    </a:ext>
                  </a:extLst>
                </a:gridCol>
                <a:gridCol w="1285299">
                  <a:extLst>
                    <a:ext uri="{9D8B030D-6E8A-4147-A177-3AD203B41FA5}">
                      <a16:colId xmlns:a16="http://schemas.microsoft.com/office/drawing/2014/main" val="4283486915"/>
                    </a:ext>
                  </a:extLst>
                </a:gridCol>
                <a:gridCol w="1162440">
                  <a:extLst>
                    <a:ext uri="{9D8B030D-6E8A-4147-A177-3AD203B41FA5}">
                      <a16:colId xmlns:a16="http://schemas.microsoft.com/office/drawing/2014/main" val="1980408579"/>
                    </a:ext>
                  </a:extLst>
                </a:gridCol>
                <a:gridCol w="1124636">
                  <a:extLst>
                    <a:ext uri="{9D8B030D-6E8A-4147-A177-3AD203B41FA5}">
                      <a16:colId xmlns:a16="http://schemas.microsoft.com/office/drawing/2014/main" val="501996799"/>
                    </a:ext>
                  </a:extLst>
                </a:gridCol>
                <a:gridCol w="1526447">
                  <a:extLst>
                    <a:ext uri="{9D8B030D-6E8A-4147-A177-3AD203B41FA5}">
                      <a16:colId xmlns:a16="http://schemas.microsoft.com/office/drawing/2014/main" val="4219983287"/>
                    </a:ext>
                  </a:extLst>
                </a:gridCol>
                <a:gridCol w="1224319">
                  <a:extLst>
                    <a:ext uri="{9D8B030D-6E8A-4147-A177-3AD203B41FA5}">
                      <a16:colId xmlns:a16="http://schemas.microsoft.com/office/drawing/2014/main" val="3666826955"/>
                    </a:ext>
                  </a:extLst>
                </a:gridCol>
              </a:tblGrid>
              <a:tr h="4701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Financial assistance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Business development services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Capacity development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Access to technology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Gender sensitive laws and policies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Logistics, transports, infrastructures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Safety nets and social support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Technical assistance with standards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Trade facilitation and export promotion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771484"/>
                  </a:ext>
                </a:extLst>
              </a:tr>
              <a:tr h="4394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2.27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2.41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4.09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4.36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4.45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5.95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6.86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7.18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7.41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840565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59928" y="6106921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i="1" dirty="0">
                <a:ea typeface="Calibri" panose="020F0502020204030204" pitchFamily="34" charset="0"/>
                <a:cs typeface="Calibri Light" panose="020F0302020204030204" pitchFamily="34" charset="0"/>
              </a:rPr>
              <a:t>Ranking scale 1-9 where #1 is the most important and #9 least important area for policy interventions</a:t>
            </a:r>
            <a:r>
              <a:rPr lang="en-US" sz="1400" i="1" dirty="0"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30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5691" y="233882"/>
            <a:ext cx="748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WRAP-UP </a:t>
            </a:r>
            <a:r>
              <a:rPr lang="en-GB" b="1" dirty="0">
                <a:solidFill>
                  <a:schemeClr val="bg1"/>
                </a:solidFill>
              </a:rPr>
              <a:t>AND WAY FORWARD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3042" y="3050971"/>
            <a:ext cx="71852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sz="1400" b="1" dirty="0">
              <a:solidFill>
                <a:srgbClr val="7030A0"/>
              </a:solidFill>
            </a:endParaRPr>
          </a:p>
          <a:p>
            <a:pPr fontAlgn="base"/>
            <a:r>
              <a:rPr lang="en-GB" sz="1400" b="1" dirty="0">
                <a:solidFill>
                  <a:srgbClr val="7030A0"/>
                </a:solidFill>
              </a:rPr>
              <a:t>WAY FORWARD</a:t>
            </a:r>
          </a:p>
          <a:p>
            <a:pPr fontAlgn="base"/>
            <a:endParaRPr lang="en-GB" sz="1400" b="1" dirty="0">
              <a:solidFill>
                <a:srgbClr val="7030A0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sz="1400" b="1" dirty="0"/>
              <a:t>Strengthen</a:t>
            </a:r>
            <a:r>
              <a:rPr lang="en-US" sz="1400" dirty="0"/>
              <a:t> countries’ capacity to systematically integrate gender equality concerns in policies, </a:t>
            </a:r>
            <a:r>
              <a:rPr lang="en-US" sz="1400" dirty="0" err="1"/>
              <a:t>programmes</a:t>
            </a:r>
            <a:r>
              <a:rPr lang="en-US" sz="1400" dirty="0"/>
              <a:t> and strategies</a:t>
            </a:r>
            <a:r>
              <a:rPr lang="en-US" sz="1400" dirty="0" smtClean="0"/>
              <a:t>.</a:t>
            </a:r>
          </a:p>
          <a:p>
            <a:pPr fontAlgn="base"/>
            <a:endParaRPr lang="en-US" sz="1400" dirty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GB" sz="1400" b="1" dirty="0"/>
              <a:t>Promote</a:t>
            </a:r>
            <a:r>
              <a:rPr lang="en-GB" sz="1400" dirty="0"/>
              <a:t> multi-stakeholder partnerships, policy dialogues, sharing of best practices, gender awareness raising initiatives</a:t>
            </a:r>
            <a:r>
              <a:rPr lang="en-US" sz="1400" dirty="0"/>
              <a:t>. </a:t>
            </a:r>
            <a:endParaRPr lang="en-US" sz="1400" dirty="0" smtClean="0"/>
          </a:p>
          <a:p>
            <a:pPr fontAlgn="base"/>
            <a:endParaRPr lang="en-US" sz="1400" dirty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sz="1400" b="1" dirty="0"/>
              <a:t>Develop</a:t>
            </a:r>
            <a:r>
              <a:rPr lang="en-US" sz="1400" dirty="0"/>
              <a:t> gender analysis and collect gender-disaggregated data</a:t>
            </a:r>
            <a:r>
              <a:rPr lang="en-US" sz="1400" dirty="0" smtClean="0"/>
              <a:t>.</a:t>
            </a:r>
          </a:p>
          <a:p>
            <a:pPr fontAlgn="base"/>
            <a:endParaRPr lang="en-US" sz="1400" dirty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sz="1400" b="1" dirty="0"/>
              <a:t>Provide</a:t>
            </a:r>
            <a:r>
              <a:rPr lang="en-US" sz="1400" dirty="0"/>
              <a:t> capacity building and technical assistance for women traders and entrepreneurs in both the formal and informal sector</a:t>
            </a:r>
            <a:r>
              <a:rPr lang="en-US" sz="1400" dirty="0" smtClean="0"/>
              <a:t>.</a:t>
            </a:r>
          </a:p>
          <a:p>
            <a:pPr fontAlgn="base"/>
            <a:endParaRPr lang="en-US" sz="1400" dirty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GB" sz="1400" b="1" dirty="0"/>
              <a:t>Incorporate</a:t>
            </a:r>
            <a:r>
              <a:rPr lang="en-GB" sz="1400" dirty="0"/>
              <a:t> and implement gender provisions in trade agreements in regional and national </a:t>
            </a:r>
            <a:r>
              <a:rPr lang="en-GB" sz="1400" dirty="0" smtClean="0"/>
              <a:t>programmes.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180109" y="1177582"/>
            <a:ext cx="1183917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7030A0"/>
                </a:solidFill>
              </a:rPr>
              <a:t>WRAP-UP </a:t>
            </a:r>
            <a:endParaRPr lang="en-US" sz="1400" b="1" dirty="0">
              <a:solidFill>
                <a:srgbClr val="7030A0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/>
              <a:t>Building inclusive, sustainable and resilient </a:t>
            </a:r>
            <a:r>
              <a:rPr lang="en-US" sz="1400" dirty="0" err="1"/>
              <a:t>agrifood</a:t>
            </a:r>
            <a:r>
              <a:rPr lang="en-US" sz="1400" dirty="0"/>
              <a:t> systems requires addressing inequalities </a:t>
            </a:r>
            <a:r>
              <a:rPr lang="en-US" sz="1400" dirty="0" smtClean="0"/>
              <a:t>that affect the agriculture sector performance</a:t>
            </a:r>
            <a:r>
              <a:rPr lang="it-IT" sz="1400" dirty="0" smtClean="0"/>
              <a:t>.</a:t>
            </a:r>
            <a:endParaRPr lang="en-US" sz="1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/>
              <a:t>Gender inequalities prevent many women from accessing </a:t>
            </a:r>
            <a:r>
              <a:rPr lang="en-US" sz="1400" dirty="0" err="1"/>
              <a:t>agrifood</a:t>
            </a:r>
            <a:r>
              <a:rPr lang="en-US" sz="1400" dirty="0"/>
              <a:t> markets and reaping the full benefits of trade.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dirty="0"/>
              <a:t>Trade gains are not automatically equally redistributed. There is the need for gender-responsive policy interventions across all relevant sectors.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400" dirty="0"/>
              <a:t>Gender-responsive agricultural and trade policies can promote an inclusive market-led transformation of the agricultural sector, by removing gender barriers to domestic and international trade and creating an enabling business and policy environment conducive to gender equality and women’s empowerment.</a:t>
            </a:r>
            <a:endParaRPr lang="it-IT" sz="1400" dirty="0">
              <a:latin typeface="Segoe UI Historic" panose="020B0502040204020203" pitchFamily="34" charset="0"/>
              <a:ea typeface="Yu Mincho"/>
              <a:cs typeface="Times New Roman" panose="02020603050405020304" pitchFamily="18" charset="0"/>
            </a:endParaRPr>
          </a:p>
          <a:p>
            <a:pPr lvl="0"/>
            <a:endParaRPr lang="en-US" sz="1400" dirty="0"/>
          </a:p>
          <a:p>
            <a:pPr lvl="0"/>
            <a:endParaRPr lang="en-GB" sz="1600" dirty="0">
              <a:ea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0109" y="5748012"/>
            <a:ext cx="11662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200" i="1" dirty="0"/>
              <a:t> </a:t>
            </a:r>
          </a:p>
        </p:txBody>
      </p:sp>
      <p:pic>
        <p:nvPicPr>
          <p:cNvPr id="1026" name="Picture 2" descr="© UNFAO Regional Initiative: Sustainable Intensification of Value Chain Production and Development in Africa, the Forest and Climate Change FAO RAF Publication : Forest foods in the Sa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93" y="3472445"/>
            <a:ext cx="4462687" cy="29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2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EAB9EFC-1BC1-4608-84EB-1E63470B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1800" y="1414120"/>
            <a:ext cx="7434808" cy="580174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949C99-FDFB-4204-82B7-BF8C90B32BE6}"/>
              </a:ext>
            </a:extLst>
          </p:cNvPr>
          <p:cNvSpPr txBox="1"/>
          <p:nvPr/>
        </p:nvSpPr>
        <p:spPr>
          <a:xfrm>
            <a:off x="-152400" y="1704207"/>
            <a:ext cx="11811000" cy="415498"/>
          </a:xfrm>
          <a:prstGeom prst="rect">
            <a:avLst/>
          </a:prstGeom>
        </p:spPr>
        <p:txBody>
          <a:bodyPr wrap="square" lIns="540000" tIns="0" rIns="360000" rtlCol="0" anchor="t" anchorCtr="0">
            <a:spAutoFit/>
          </a:bodyPr>
          <a:lstStyle/>
          <a:p>
            <a:pPr lvl="0"/>
            <a:endParaRPr lang="it-IT" sz="1200" dirty="0"/>
          </a:p>
          <a:p>
            <a:pPr lvl="0"/>
            <a:endParaRPr lang="it-IT" sz="12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DDBA6C5-ED16-450C-B1B7-5882639839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05F4A78-4CEB-4249-978D-FA6C2B6E32B9}"/>
              </a:ext>
            </a:extLst>
          </p:cNvPr>
          <p:cNvSpPr txBox="1"/>
          <p:nvPr/>
        </p:nvSpPr>
        <p:spPr>
          <a:xfrm>
            <a:off x="4495800" y="3257909"/>
            <a:ext cx="4876800" cy="784830"/>
          </a:xfrm>
          <a:prstGeom prst="rect">
            <a:avLst/>
          </a:prstGeom>
        </p:spPr>
        <p:txBody>
          <a:bodyPr wrap="square" lIns="540000" tIns="0" rIns="360000" rtlCol="0" anchor="t" anchorCtr="0">
            <a:spAutoFit/>
          </a:bodyPr>
          <a:lstStyle/>
          <a:p>
            <a:r>
              <a:rPr lang="it-IT" sz="4800" b="1" dirty="0">
                <a:solidFill>
                  <a:srgbClr val="7030A0"/>
                </a:solidFill>
              </a:rPr>
              <a:t>Thank </a:t>
            </a:r>
            <a:r>
              <a:rPr lang="it-IT" sz="4800" b="1" dirty="0" err="1">
                <a:solidFill>
                  <a:srgbClr val="7030A0"/>
                </a:solidFill>
              </a:rPr>
              <a:t>you</a:t>
            </a:r>
            <a:r>
              <a:rPr lang="it-IT" sz="4800" b="1" dirty="0">
                <a:solidFill>
                  <a:srgbClr val="7030A0"/>
                </a:solidFill>
              </a:rPr>
              <a:t>! </a:t>
            </a:r>
          </a:p>
        </p:txBody>
      </p:sp>
      <p:pic>
        <p:nvPicPr>
          <p:cNvPr id="14" name="Immagine 13" descr="Immagine che contiene stanza, vecchio&#10;&#10;Descrizione generata automaticamente">
            <a:extLst>
              <a:ext uri="{FF2B5EF4-FFF2-40B4-BE49-F238E27FC236}">
                <a16:creationId xmlns:a16="http://schemas.microsoft.com/office/drawing/2014/main" id="{5F7CE55C-9712-420B-8F70-1068B1156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646" y="790700"/>
            <a:ext cx="5150397" cy="158714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D55F220-835B-4A19-A126-89C612F9E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77" y="4805991"/>
            <a:ext cx="4660611" cy="203919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51885A0-BD42-4F05-8A44-775A11E7FE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26"/>
          <a:stretch/>
        </p:blipFill>
        <p:spPr>
          <a:xfrm>
            <a:off x="55581" y="790699"/>
            <a:ext cx="3821715" cy="599517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4034244-F10B-4DF7-8E4B-E8D8FB865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7043" y="790699"/>
            <a:ext cx="3206774" cy="598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691C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VER - Option 1">
  <a:themeElements>
    <a:clrScheme name="FAO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791C8"/>
      </a:accent1>
      <a:accent2>
        <a:srgbClr val="1A648C"/>
      </a:accent2>
      <a:accent3>
        <a:srgbClr val="508931"/>
      </a:accent3>
      <a:accent4>
        <a:srgbClr val="EF781F"/>
      </a:accent4>
      <a:accent5>
        <a:srgbClr val="AB957B"/>
      </a:accent5>
      <a:accent6>
        <a:srgbClr val="A81E3B"/>
      </a:accent6>
      <a:hlink>
        <a:srgbClr val="5791C8"/>
      </a:hlink>
      <a:folHlink>
        <a:srgbClr val="797979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B0C303-AD70-AA45-B95F-BD78E5B9B257}" vid="{308DFCB8-2451-A94A-8BBF-8412BEB9CA4F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691C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b77a254-d8c5-4231-a736-f06db6be85d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81C613D7C50F4AA37F4EAB72F48974" ma:contentTypeVersion="13" ma:contentTypeDescription="Creare un nuovo documento." ma:contentTypeScope="" ma:versionID="a3d9b3aa0766c3d89078bb132bde77f3">
  <xsd:schema xmlns:xsd="http://www.w3.org/2001/XMLSchema" xmlns:xs="http://www.w3.org/2001/XMLSchema" xmlns:p="http://schemas.microsoft.com/office/2006/metadata/properties" xmlns:ns3="eb77a254-d8c5-4231-a736-f06db6be85d0" xmlns:ns4="598aa1b7-5218-49b6-bf2e-006cbfd5e356" targetNamespace="http://schemas.microsoft.com/office/2006/metadata/properties" ma:root="true" ma:fieldsID="61b950a40762a2d747e1853ab03c4874" ns3:_="" ns4:_="">
    <xsd:import namespace="eb77a254-d8c5-4231-a736-f06db6be85d0"/>
    <xsd:import namespace="598aa1b7-5218-49b6-bf2e-006cbfd5e35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7a254-d8c5-4231-a736-f06db6be85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aa1b7-5218-49b6-bf2e-006cbfd5e35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283250-919A-4F84-945F-5A802541D8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FED76F-BE92-4ED9-ACA4-7C91AE1B810E}">
  <ds:schemaRefs>
    <ds:schemaRef ds:uri="http://purl.org/dc/elements/1.1/"/>
    <ds:schemaRef ds:uri="http://schemas.microsoft.com/office/2006/metadata/properties"/>
    <ds:schemaRef ds:uri="eb77a254-d8c5-4231-a736-f06db6be85d0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98aa1b7-5218-49b6-bf2e-006cbfd5e356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F8BC2F2-2A4A-4F61-A43B-E2AF44671E1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b77a254-d8c5-4231-a736-f06db6be85d0"/>
    <ds:schemaRef ds:uri="598aa1b7-5218-49b6-bf2e-006cbfd5e35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11829</TotalTime>
  <Words>2240</Words>
  <Application>Microsoft Office PowerPoint</Application>
  <PresentationFormat>Widescreen</PresentationFormat>
  <Paragraphs>274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31" baseType="lpstr">
      <vt:lpstr>.AppleSystemUIFont</vt:lpstr>
      <vt:lpstr>Arial</vt:lpstr>
      <vt:lpstr>Calibri</vt:lpstr>
      <vt:lpstr>Calibri Light</vt:lpstr>
      <vt:lpstr>Cambria</vt:lpstr>
      <vt:lpstr>Candara</vt:lpstr>
      <vt:lpstr>Courier New</vt:lpstr>
      <vt:lpstr>Georgia</vt:lpstr>
      <vt:lpstr>Open Sans</vt:lpstr>
      <vt:lpstr>Segoe UI Historic</vt:lpstr>
      <vt:lpstr>Symbol</vt:lpstr>
      <vt:lpstr>Times New Roman</vt:lpstr>
      <vt:lpstr>Tw Cen MT</vt:lpstr>
      <vt:lpstr>Wingdings</vt:lpstr>
      <vt:lpstr>Yu Mincho</vt:lpstr>
      <vt:lpstr>Office Theme</vt:lpstr>
      <vt:lpstr>COVER - Option 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Giovannini, Cristiana (AGAH)</dc:creator>
  <cp:lastModifiedBy>VanHeck, Evelyne (EST)</cp:lastModifiedBy>
  <cp:revision>941</cp:revision>
  <dcterms:created xsi:type="dcterms:W3CDTF">2020-05-11T09:26:02Z</dcterms:created>
  <dcterms:modified xsi:type="dcterms:W3CDTF">2023-03-14T14:21:25Z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2020-05-11T00:00:00Z</vt:filetime>
  </property>
  <property fmtid="{D5CDD505-2E9C-101B-9397-08002B2CF9AE}" pid="5" name="ContentTypeId">
    <vt:lpwstr>0x010100B181C613D7C50F4AA37F4EAB72F48974</vt:lpwstr>
  </property>
</Properties>
</file>