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5" r:id="rId8"/>
    <p:sldId id="269" r:id="rId9"/>
    <p:sldId id="266" r:id="rId10"/>
    <p:sldId id="273" r:id="rId11"/>
    <p:sldId id="272" r:id="rId12"/>
    <p:sldId id="262" r:id="rId13"/>
    <p:sldId id="271" r:id="rId14"/>
    <p:sldId id="263" r:id="rId15"/>
    <p:sldId id="274" r:id="rId16"/>
    <p:sldId id="270" r:id="rId17"/>
    <p:sldId id="275" r:id="rId18"/>
    <p:sldId id="264" r:id="rId1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FB05F10-E396-437D-A561-08D0957050BF}" type="datetimeFigureOut">
              <a:rPr lang="it-IT" smtClean="0"/>
              <a:t>30/03/2020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2743712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FB05F10-E396-437D-A561-08D0957050BF}" type="datetimeFigureOut">
              <a:rPr lang="it-IT" smtClean="0"/>
              <a:t>30/03/2020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1720539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FB05F10-E396-437D-A561-08D0957050BF}" type="datetimeFigureOut">
              <a:rPr lang="it-IT" smtClean="0"/>
              <a:t>30/03/2020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2109617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FB05F10-E396-437D-A561-08D0957050BF}" type="datetimeFigureOut">
              <a:rPr lang="it-IT" smtClean="0"/>
              <a:t>30/03/2020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247343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FB05F10-E396-437D-A561-08D0957050BF}" type="datetimeFigureOut">
              <a:rPr lang="it-IT" smtClean="0"/>
              <a:t>30/03/2020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3679918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FB05F10-E396-437D-A561-08D0957050BF}" type="datetimeFigureOut">
              <a:rPr lang="it-IT" smtClean="0"/>
              <a:t>30/03/2020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3742426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FB05F10-E396-437D-A561-08D0957050BF}" type="datetimeFigureOut">
              <a:rPr lang="it-IT" smtClean="0"/>
              <a:t>30/03/2020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3218378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FB05F10-E396-437D-A561-08D0957050BF}" type="datetimeFigureOut">
              <a:rPr lang="it-IT" smtClean="0"/>
              <a:t>30/03/2020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1422091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FB05F10-E396-437D-A561-08D0957050BF}" type="datetimeFigureOut">
              <a:rPr lang="it-IT" smtClean="0"/>
              <a:t>30/03/2020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4214054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FB05F10-E396-437D-A561-08D0957050BF}" type="datetimeFigureOut">
              <a:rPr lang="it-IT" smtClean="0"/>
              <a:t>30/03/2020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3609599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FB05F10-E396-437D-A561-08D0957050BF}" type="datetimeFigureOut">
              <a:rPr lang="it-IT" smtClean="0"/>
              <a:t>30/03/2020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890AE8-9B37-4CBF-9065-C29E0C301487}" type="slidenum">
              <a:rPr lang="it-IT" smtClean="0"/>
              <a:t>‹N›</a:t>
            </a:fld>
            <a:endParaRPr lang="it-IT"/>
          </a:p>
        </p:txBody>
      </p:sp>
    </p:spTree>
    <p:extLst>
      <p:ext uri="{BB962C8B-B14F-4D97-AF65-F5344CB8AC3E}">
        <p14:creationId xmlns:p14="http://schemas.microsoft.com/office/powerpoint/2010/main" val="4164649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B05F10-E396-437D-A561-08D0957050BF}" type="datetimeFigureOut">
              <a:rPr lang="it-IT" smtClean="0"/>
              <a:t>30/03/2020</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90AE8-9B37-4CBF-9065-C29E0C301487}" type="slidenum">
              <a:rPr lang="it-IT" smtClean="0"/>
              <a:t>‹N›</a:t>
            </a:fld>
            <a:endParaRPr lang="it-IT"/>
          </a:p>
        </p:txBody>
      </p:sp>
    </p:spTree>
    <p:extLst>
      <p:ext uri="{BB962C8B-B14F-4D97-AF65-F5344CB8AC3E}">
        <p14:creationId xmlns:p14="http://schemas.microsoft.com/office/powerpoint/2010/main" val="1144536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oject-syndicate.org/commentary/mainstream-economics-must-learn-from-others-by-mohamed-a--el-erian-2019-03?barrier=accesspaylog" TargetMode="External"/><Relationship Id="rId2" Type="http://schemas.openxmlformats.org/officeDocument/2006/relationships/hyperlink" Target="https://www.project-syndicate.org/commentary/coronavirus-greater-great-depression-by-nouriel-roubini-2020-0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visualcapitalist.com/history-of-pandemics-deadliest/"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ourworldindata.org/hiv-aids"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voxeu.org/content/mitigating-covid-economic-crisis-act-fast-and-do-whatever-it-takes" TargetMode="External"/><Relationship Id="rId2" Type="http://schemas.openxmlformats.org/officeDocument/2006/relationships/hyperlink" Target="https://www.youtube.com/watch?v=8R1lEVY5T_c"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project-syndicate.org/commentary/covid19-principles-for-responding-by-martin-guzman-2020-03" TargetMode="External"/><Relationship Id="rId2" Type="http://schemas.openxmlformats.org/officeDocument/2006/relationships/hyperlink" Target="https://www.project-syndicate.org/commentary/covid19-will-change-economics-three-ways-by-mohamed-a-el-erian-2020-03" TargetMode="External"/><Relationship Id="rId1" Type="http://schemas.openxmlformats.org/officeDocument/2006/relationships/slideLayout" Target="../slideLayouts/slideLayout2.xml"/><Relationship Id="rId4" Type="http://schemas.openxmlformats.org/officeDocument/2006/relationships/hyperlink" Target="https://www.project-syndicate.org/commentary/covid19-crisis-has-no-economic-precedent-by-carmen-reinhart-2020-0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sz="5000" dirty="0" err="1" smtClean="0"/>
              <a:t>Economics</a:t>
            </a:r>
            <a:r>
              <a:rPr lang="it-IT" sz="5000" dirty="0" smtClean="0"/>
              <a:t> of COVID-19</a:t>
            </a:r>
            <a:br>
              <a:rPr lang="it-IT" sz="5000" dirty="0" smtClean="0"/>
            </a:br>
            <a:r>
              <a:rPr lang="it-IT" sz="5000" dirty="0" smtClean="0"/>
              <a:t/>
            </a:r>
            <a:br>
              <a:rPr lang="it-IT" sz="5000" dirty="0" smtClean="0"/>
            </a:br>
            <a:r>
              <a:rPr lang="it-IT" sz="4400" dirty="0" err="1" smtClean="0"/>
              <a:t>Thinking</a:t>
            </a:r>
            <a:r>
              <a:rPr lang="it-IT" sz="4400" dirty="0" smtClean="0"/>
              <a:t> </a:t>
            </a:r>
            <a:r>
              <a:rPr lang="it-IT" sz="4400" dirty="0" err="1" smtClean="0"/>
              <a:t>ahead</a:t>
            </a:r>
            <a:r>
              <a:rPr lang="it-IT" sz="4400" dirty="0" smtClean="0"/>
              <a:t> with </a:t>
            </a:r>
            <a:r>
              <a:rPr lang="it-IT" sz="4400" dirty="0" err="1" smtClean="0"/>
              <a:t>history</a:t>
            </a:r>
            <a:r>
              <a:rPr lang="it-IT" sz="4400" dirty="0" smtClean="0"/>
              <a:t> (and </a:t>
            </a:r>
            <a:r>
              <a:rPr lang="it-IT" sz="4400" dirty="0" err="1" smtClean="0"/>
              <a:t>geography</a:t>
            </a:r>
            <a:r>
              <a:rPr lang="it-IT" sz="4400" dirty="0" smtClean="0"/>
              <a:t>) in </a:t>
            </a:r>
            <a:r>
              <a:rPr lang="it-IT" sz="4400" dirty="0" err="1" smtClean="0"/>
              <a:t>mind</a:t>
            </a:r>
            <a:r>
              <a:rPr lang="it-IT" dirty="0" smtClean="0"/>
              <a:t> </a:t>
            </a:r>
            <a:endParaRPr lang="it-IT" dirty="0"/>
          </a:p>
        </p:txBody>
      </p:sp>
      <p:sp>
        <p:nvSpPr>
          <p:cNvPr id="3" name="Sottotitolo 2"/>
          <p:cNvSpPr>
            <a:spLocks noGrp="1"/>
          </p:cNvSpPr>
          <p:nvPr>
            <p:ph type="subTitle" idx="1"/>
          </p:nvPr>
        </p:nvSpPr>
        <p:spPr/>
        <p:txBody>
          <a:bodyPr/>
          <a:lstStyle/>
          <a:p>
            <a:r>
              <a:rPr lang="it-IT" dirty="0" smtClean="0"/>
              <a:t>Paolo Paesani</a:t>
            </a:r>
          </a:p>
          <a:p>
            <a:r>
              <a:rPr lang="it-IT" dirty="0" err="1" smtClean="0"/>
              <a:t>Department</a:t>
            </a:r>
            <a:r>
              <a:rPr lang="it-IT" dirty="0" smtClean="0"/>
              <a:t> of </a:t>
            </a:r>
            <a:r>
              <a:rPr lang="it-IT" dirty="0" err="1" smtClean="0"/>
              <a:t>Economics</a:t>
            </a:r>
            <a:r>
              <a:rPr lang="it-IT" dirty="0" smtClean="0"/>
              <a:t> and Finance</a:t>
            </a:r>
          </a:p>
          <a:p>
            <a:r>
              <a:rPr lang="it-IT" dirty="0" smtClean="0"/>
              <a:t>MESCI – MUNDUS </a:t>
            </a:r>
            <a:endParaRPr lang="it-IT" dirty="0"/>
          </a:p>
        </p:txBody>
      </p:sp>
    </p:spTree>
    <p:extLst>
      <p:ext uri="{BB962C8B-B14F-4D97-AF65-F5344CB8AC3E}">
        <p14:creationId xmlns:p14="http://schemas.microsoft.com/office/powerpoint/2010/main" val="3070099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Introduction</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Goal </a:t>
            </a:r>
          </a:p>
          <a:p>
            <a:pPr lvl="1"/>
            <a:r>
              <a:rPr lang="it-IT" dirty="0" err="1" smtClean="0">
                <a:solidFill>
                  <a:srgbClr val="FF0000"/>
                </a:solidFill>
              </a:rPr>
              <a:t>Reflect</a:t>
            </a:r>
            <a:r>
              <a:rPr lang="it-IT" dirty="0" smtClean="0"/>
              <a:t> on the </a:t>
            </a:r>
            <a:r>
              <a:rPr lang="it-IT" dirty="0" err="1" smtClean="0"/>
              <a:t>Economics</a:t>
            </a:r>
            <a:r>
              <a:rPr lang="it-IT" dirty="0" smtClean="0"/>
              <a:t> of COVID-19, </a:t>
            </a:r>
            <a:r>
              <a:rPr lang="it-IT" dirty="0" err="1" smtClean="0"/>
              <a:t>putting</a:t>
            </a:r>
            <a:r>
              <a:rPr lang="it-IT" dirty="0" smtClean="0"/>
              <a:t> the </a:t>
            </a:r>
            <a:r>
              <a:rPr lang="it-IT" dirty="0" err="1" smtClean="0"/>
              <a:t>current</a:t>
            </a:r>
            <a:r>
              <a:rPr lang="it-IT" dirty="0" smtClean="0"/>
              <a:t> </a:t>
            </a:r>
            <a:r>
              <a:rPr lang="it-IT" dirty="0" err="1" smtClean="0"/>
              <a:t>pandemic</a:t>
            </a:r>
            <a:r>
              <a:rPr lang="it-IT" dirty="0" smtClean="0"/>
              <a:t> in </a:t>
            </a:r>
            <a:r>
              <a:rPr lang="it-IT" dirty="0" err="1" smtClean="0"/>
              <a:t>historical</a:t>
            </a:r>
            <a:r>
              <a:rPr lang="it-IT" dirty="0" smtClean="0"/>
              <a:t> and </a:t>
            </a:r>
            <a:r>
              <a:rPr lang="it-IT" dirty="0" err="1" smtClean="0"/>
              <a:t>geographic</a:t>
            </a:r>
            <a:r>
              <a:rPr lang="it-IT" dirty="0" smtClean="0"/>
              <a:t> </a:t>
            </a:r>
            <a:r>
              <a:rPr lang="it-IT" dirty="0" err="1" smtClean="0"/>
              <a:t>perspective</a:t>
            </a:r>
            <a:endParaRPr lang="it-IT" dirty="0" smtClean="0"/>
          </a:p>
          <a:p>
            <a:pPr lvl="1"/>
            <a:r>
              <a:rPr lang="it-IT" dirty="0" smtClean="0">
                <a:solidFill>
                  <a:srgbClr val="FF0000"/>
                </a:solidFill>
              </a:rPr>
              <a:t>Target audience</a:t>
            </a:r>
            <a:r>
              <a:rPr lang="it-IT" dirty="0" smtClean="0"/>
              <a:t>: YOU (MESCI – MUNDUS </a:t>
            </a:r>
            <a:r>
              <a:rPr lang="it-IT" dirty="0" err="1" smtClean="0"/>
              <a:t>students</a:t>
            </a:r>
            <a:r>
              <a:rPr lang="it-IT" dirty="0" smtClean="0"/>
              <a:t>)</a:t>
            </a:r>
          </a:p>
          <a:p>
            <a:pPr lvl="1"/>
            <a:r>
              <a:rPr lang="it-IT" dirty="0" smtClean="0">
                <a:solidFill>
                  <a:srgbClr val="FF0000"/>
                </a:solidFill>
              </a:rPr>
              <a:t>Speaker</a:t>
            </a:r>
            <a:r>
              <a:rPr lang="it-IT" dirty="0" smtClean="0"/>
              <a:t>: Me </a:t>
            </a:r>
            <a:r>
              <a:rPr lang="it-IT" dirty="0" smtClean="0"/>
              <a:t>(</a:t>
            </a:r>
            <a:r>
              <a:rPr lang="it-IT" dirty="0" err="1" smtClean="0"/>
              <a:t>Keynesian</a:t>
            </a:r>
            <a:r>
              <a:rPr lang="it-IT" dirty="0" smtClean="0"/>
              <a:t> </a:t>
            </a:r>
            <a:r>
              <a:rPr lang="it-IT" dirty="0" err="1" smtClean="0"/>
              <a:t>economist</a:t>
            </a:r>
            <a:r>
              <a:rPr lang="it-IT" dirty="0" smtClean="0"/>
              <a:t> and </a:t>
            </a:r>
            <a:r>
              <a:rPr lang="it-IT" dirty="0" err="1" smtClean="0"/>
              <a:t>Teacher</a:t>
            </a:r>
            <a:r>
              <a:rPr lang="it-IT" dirty="0" smtClean="0"/>
              <a:t> of </a:t>
            </a:r>
            <a:r>
              <a:rPr lang="it-IT" dirty="0" err="1" smtClean="0"/>
              <a:t>History</a:t>
            </a:r>
            <a:r>
              <a:rPr lang="it-IT" dirty="0" smtClean="0"/>
              <a:t> </a:t>
            </a:r>
            <a:r>
              <a:rPr lang="it-IT" dirty="0" smtClean="0"/>
              <a:t>of </a:t>
            </a:r>
            <a:r>
              <a:rPr lang="it-IT" dirty="0" err="1" smtClean="0"/>
              <a:t>Economic</a:t>
            </a:r>
            <a:r>
              <a:rPr lang="it-IT" dirty="0" smtClean="0"/>
              <a:t> </a:t>
            </a:r>
            <a:r>
              <a:rPr lang="it-IT" dirty="0" err="1" smtClean="0"/>
              <a:t>Thought</a:t>
            </a:r>
            <a:r>
              <a:rPr lang="it-IT" dirty="0"/>
              <a:t> </a:t>
            </a:r>
            <a:r>
              <a:rPr lang="it-IT" dirty="0" smtClean="0"/>
              <a:t>and</a:t>
            </a:r>
            <a:r>
              <a:rPr lang="it-IT" dirty="0" smtClean="0"/>
              <a:t> </a:t>
            </a:r>
            <a:r>
              <a:rPr lang="it-IT" dirty="0" err="1" smtClean="0"/>
              <a:t>Economic</a:t>
            </a:r>
            <a:r>
              <a:rPr lang="it-IT" dirty="0" smtClean="0"/>
              <a:t> </a:t>
            </a:r>
            <a:r>
              <a:rPr lang="it-IT" dirty="0" smtClean="0"/>
              <a:t>policy)</a:t>
            </a:r>
            <a:endParaRPr lang="it-IT" dirty="0" smtClean="0"/>
          </a:p>
          <a:p>
            <a:endParaRPr lang="it-IT" dirty="0" smtClean="0"/>
          </a:p>
          <a:p>
            <a:r>
              <a:rPr lang="it-IT" dirty="0" err="1" smtClean="0"/>
              <a:t>Structure</a:t>
            </a:r>
            <a:endParaRPr lang="it-IT" dirty="0" smtClean="0"/>
          </a:p>
          <a:p>
            <a:pPr lvl="1"/>
            <a:r>
              <a:rPr lang="it-IT" dirty="0" smtClean="0">
                <a:solidFill>
                  <a:srgbClr val="FF0000"/>
                </a:solidFill>
              </a:rPr>
              <a:t>Message 1</a:t>
            </a:r>
            <a:r>
              <a:rPr lang="it-IT" dirty="0" smtClean="0"/>
              <a:t>: </a:t>
            </a:r>
            <a:r>
              <a:rPr lang="it-IT" dirty="0" err="1" smtClean="0"/>
              <a:t>Good</a:t>
            </a:r>
            <a:r>
              <a:rPr lang="it-IT" dirty="0" smtClean="0"/>
              <a:t> time to be </a:t>
            </a:r>
            <a:r>
              <a:rPr lang="it-IT" dirty="0" err="1" smtClean="0"/>
              <a:t>studying</a:t>
            </a:r>
            <a:r>
              <a:rPr lang="it-IT" dirty="0" smtClean="0"/>
              <a:t> </a:t>
            </a:r>
            <a:r>
              <a:rPr lang="it-IT" dirty="0" err="1" smtClean="0"/>
              <a:t>development</a:t>
            </a:r>
            <a:r>
              <a:rPr lang="it-IT" dirty="0" smtClean="0"/>
              <a:t> </a:t>
            </a:r>
            <a:r>
              <a:rPr lang="it-IT" dirty="0" err="1" smtClean="0"/>
              <a:t>economics</a:t>
            </a:r>
            <a:r>
              <a:rPr lang="it-IT" dirty="0" smtClean="0"/>
              <a:t> and </a:t>
            </a:r>
            <a:r>
              <a:rPr lang="it-IT" dirty="0" err="1" smtClean="0"/>
              <a:t>international</a:t>
            </a:r>
            <a:r>
              <a:rPr lang="it-IT" dirty="0" smtClean="0"/>
              <a:t> </a:t>
            </a:r>
            <a:r>
              <a:rPr lang="it-IT" dirty="0" err="1" smtClean="0"/>
              <a:t>cooperation</a:t>
            </a:r>
            <a:r>
              <a:rPr lang="it-IT" dirty="0" smtClean="0"/>
              <a:t>.</a:t>
            </a:r>
          </a:p>
          <a:p>
            <a:pPr lvl="1"/>
            <a:r>
              <a:rPr lang="it-IT" dirty="0" smtClean="0">
                <a:solidFill>
                  <a:srgbClr val="FF0000"/>
                </a:solidFill>
              </a:rPr>
              <a:t>Message 2</a:t>
            </a:r>
            <a:r>
              <a:rPr lang="it-IT" dirty="0" smtClean="0"/>
              <a:t>: «</a:t>
            </a:r>
            <a:r>
              <a:rPr lang="it-IT" dirty="0" err="1" smtClean="0"/>
              <a:t>This</a:t>
            </a:r>
            <a:r>
              <a:rPr lang="it-IT" dirty="0" smtClean="0"/>
              <a:t> time </a:t>
            </a:r>
            <a:r>
              <a:rPr lang="it-IT" dirty="0" err="1" smtClean="0"/>
              <a:t>is</a:t>
            </a:r>
            <a:r>
              <a:rPr lang="it-IT" dirty="0" smtClean="0"/>
              <a:t> </a:t>
            </a:r>
            <a:r>
              <a:rPr lang="it-IT" dirty="0" err="1" smtClean="0"/>
              <a:t>truly</a:t>
            </a:r>
            <a:r>
              <a:rPr lang="it-IT" dirty="0" smtClean="0"/>
              <a:t> </a:t>
            </a:r>
            <a:r>
              <a:rPr lang="it-IT" dirty="0" err="1" smtClean="0"/>
              <a:t>different</a:t>
            </a:r>
            <a:r>
              <a:rPr lang="it-IT" dirty="0" smtClean="0"/>
              <a:t>!» … True </a:t>
            </a:r>
            <a:r>
              <a:rPr lang="it-IT" dirty="0" err="1" smtClean="0"/>
              <a:t>but</a:t>
            </a:r>
            <a:r>
              <a:rPr lang="it-IT" dirty="0" smtClean="0"/>
              <a:t> …</a:t>
            </a:r>
          </a:p>
          <a:p>
            <a:pPr lvl="1"/>
            <a:r>
              <a:rPr lang="it-IT" dirty="0" smtClean="0">
                <a:solidFill>
                  <a:srgbClr val="FF0000"/>
                </a:solidFill>
              </a:rPr>
              <a:t>Message 3</a:t>
            </a:r>
            <a:r>
              <a:rPr lang="it-IT" dirty="0" smtClean="0"/>
              <a:t>: </a:t>
            </a:r>
            <a:r>
              <a:rPr lang="it-IT" dirty="0" err="1" smtClean="0"/>
              <a:t>Doctor</a:t>
            </a:r>
            <a:r>
              <a:rPr lang="it-IT" dirty="0" smtClean="0"/>
              <a:t> Keynes: </a:t>
            </a:r>
            <a:r>
              <a:rPr lang="it-IT" dirty="0" err="1" smtClean="0"/>
              <a:t>Economic</a:t>
            </a:r>
            <a:r>
              <a:rPr lang="it-IT" dirty="0" smtClean="0"/>
              <a:t> </a:t>
            </a:r>
            <a:r>
              <a:rPr lang="it-IT" dirty="0" err="1" smtClean="0"/>
              <a:t>theory</a:t>
            </a:r>
            <a:r>
              <a:rPr lang="it-IT" dirty="0" smtClean="0"/>
              <a:t> in a </a:t>
            </a:r>
            <a:r>
              <a:rPr lang="it-IT" dirty="0" err="1" smtClean="0"/>
              <a:t>diagnostic</a:t>
            </a:r>
            <a:r>
              <a:rPr lang="it-IT" dirty="0" smtClean="0"/>
              <a:t> </a:t>
            </a:r>
            <a:r>
              <a:rPr lang="it-IT" dirty="0" smtClean="0"/>
              <a:t>scene</a:t>
            </a:r>
            <a:endParaRPr lang="it-IT" dirty="0" smtClean="0"/>
          </a:p>
        </p:txBody>
      </p:sp>
    </p:spTree>
    <p:extLst>
      <p:ext uri="{BB962C8B-B14F-4D97-AF65-F5344CB8AC3E}">
        <p14:creationId xmlns:p14="http://schemas.microsoft.com/office/powerpoint/2010/main" val="2486742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Message 1</a:t>
            </a:r>
            <a:endParaRPr lang="it-IT" dirty="0"/>
          </a:p>
        </p:txBody>
      </p:sp>
      <p:sp>
        <p:nvSpPr>
          <p:cNvPr id="3" name="Segnaposto contenuto 2"/>
          <p:cNvSpPr>
            <a:spLocks noGrp="1"/>
          </p:cNvSpPr>
          <p:nvPr>
            <p:ph idx="1"/>
          </p:nvPr>
        </p:nvSpPr>
        <p:spPr/>
        <p:txBody>
          <a:bodyPr>
            <a:normAutofit fontScale="85000" lnSpcReduction="20000"/>
          </a:bodyPr>
          <a:lstStyle/>
          <a:p>
            <a:pPr marL="0" indent="0">
              <a:buNone/>
            </a:pPr>
            <a:r>
              <a:rPr lang="en-US" i="1" dirty="0"/>
              <a:t>Governments and central banks are pursuing unprecedented measures to mitigate the global downturn, lest a now-certain global recession gives way to a </a:t>
            </a:r>
            <a:r>
              <a:rPr lang="en-US" i="1" u="sng" dirty="0">
                <a:hlinkClick r:id="rId2"/>
              </a:rPr>
              <a:t>depression</a:t>
            </a:r>
            <a:r>
              <a:rPr lang="en-US" i="1" dirty="0"/>
              <a:t> (already an uncomfortably high risk). As they do, we will likely see a further erosion of the distinction between mainstream economics in advanced economies and in developing economies</a:t>
            </a:r>
            <a:r>
              <a:rPr lang="en-US" i="1" dirty="0" smtClean="0"/>
              <a:t>. […] </a:t>
            </a:r>
          </a:p>
          <a:p>
            <a:pPr marL="0" indent="0">
              <a:buNone/>
            </a:pPr>
            <a:r>
              <a:rPr lang="en-US" i="1" dirty="0" smtClean="0"/>
              <a:t>All </a:t>
            </a:r>
            <a:r>
              <a:rPr lang="en-US" i="1" dirty="0"/>
              <a:t>the issues raised above are ripe for more economic research. In pursuing these avenues of inquiry, </a:t>
            </a:r>
            <a:r>
              <a:rPr lang="en-US" i="1" dirty="0">
                <a:solidFill>
                  <a:srgbClr val="FF0000"/>
                </a:solidFill>
              </a:rPr>
              <a:t>many researchers in advanced economies will find themselves inevitably rubbing up against development economics </a:t>
            </a:r>
            <a:r>
              <a:rPr lang="en-US" i="1" dirty="0"/>
              <a:t>– from crisis management and market failures to overcoming adjustment fatigue and putting in place better foundations for structurally sound, sustainable, and inclusive growth. Insofar as they adopt insights from both domains, economics will be better for it. Until recently, the profession has been far too resistant to eliminating artificial distinctions, let alone embracing a more </a:t>
            </a:r>
            <a:r>
              <a:rPr lang="en-US" i="1" u="sng" dirty="0">
                <a:hlinkClick r:id="rId3"/>
              </a:rPr>
              <a:t>multidisciplinary approach</a:t>
            </a:r>
            <a:r>
              <a:rPr lang="en-US" i="1" dirty="0"/>
              <a:t>.</a:t>
            </a:r>
            <a:endParaRPr lang="it-IT" i="1" dirty="0"/>
          </a:p>
          <a:p>
            <a:pPr marL="0" indent="0">
              <a:buNone/>
            </a:pPr>
            <a:endParaRPr lang="en-US" dirty="0" smtClean="0"/>
          </a:p>
          <a:p>
            <a:pPr marL="0" indent="0">
              <a:buNone/>
            </a:pPr>
            <a:r>
              <a:rPr lang="en-US" dirty="0" smtClean="0"/>
              <a:t>Source El-Arian (2020)</a:t>
            </a:r>
          </a:p>
          <a:p>
            <a:endParaRPr lang="it-IT" dirty="0"/>
          </a:p>
        </p:txBody>
      </p:sp>
    </p:spTree>
    <p:extLst>
      <p:ext uri="{BB962C8B-B14F-4D97-AF65-F5344CB8AC3E}">
        <p14:creationId xmlns:p14="http://schemas.microsoft.com/office/powerpoint/2010/main" val="1662946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Reflecting</a:t>
            </a:r>
            <a:r>
              <a:rPr lang="it-IT" dirty="0" smtClean="0"/>
              <a:t> on </a:t>
            </a:r>
            <a:r>
              <a:rPr lang="it-IT" dirty="0" err="1" smtClean="0"/>
              <a:t>message</a:t>
            </a:r>
            <a:r>
              <a:rPr lang="it-IT" dirty="0" smtClean="0"/>
              <a:t> 1</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The world </a:t>
            </a:r>
            <a:r>
              <a:rPr lang="it-IT" dirty="0" err="1" smtClean="0"/>
              <a:t>is</a:t>
            </a:r>
            <a:r>
              <a:rPr lang="it-IT" dirty="0" smtClean="0"/>
              <a:t> </a:t>
            </a:r>
            <a:r>
              <a:rPr lang="it-IT" dirty="0" err="1" smtClean="0"/>
              <a:t>facing</a:t>
            </a:r>
            <a:r>
              <a:rPr lang="it-IT" dirty="0" smtClean="0"/>
              <a:t> the (</a:t>
            </a:r>
            <a:r>
              <a:rPr lang="it-IT" dirty="0" err="1" smtClean="0"/>
              <a:t>partial</a:t>
            </a:r>
            <a:r>
              <a:rPr lang="it-IT" dirty="0" smtClean="0"/>
              <a:t>) </a:t>
            </a:r>
            <a:r>
              <a:rPr lang="it-IT" dirty="0" err="1" smtClean="0"/>
              <a:t>disruption</a:t>
            </a:r>
            <a:r>
              <a:rPr lang="it-IT" dirty="0" smtClean="0"/>
              <a:t> of global </a:t>
            </a:r>
            <a:r>
              <a:rPr lang="it-IT" dirty="0" err="1" smtClean="0"/>
              <a:t>supply</a:t>
            </a:r>
            <a:r>
              <a:rPr lang="it-IT" dirty="0" smtClean="0"/>
              <a:t> </a:t>
            </a:r>
            <a:r>
              <a:rPr lang="it-IT" dirty="0" err="1" smtClean="0"/>
              <a:t>chains</a:t>
            </a:r>
            <a:r>
              <a:rPr lang="it-IT" dirty="0" smtClean="0"/>
              <a:t> and (</a:t>
            </a:r>
            <a:r>
              <a:rPr lang="it-IT" dirty="0" err="1" smtClean="0"/>
              <a:t>temporary</a:t>
            </a:r>
            <a:r>
              <a:rPr lang="it-IT" dirty="0" smtClean="0"/>
              <a:t>) </a:t>
            </a:r>
            <a:r>
              <a:rPr lang="it-IT" dirty="0" err="1" smtClean="0"/>
              <a:t>collapse</a:t>
            </a:r>
            <a:r>
              <a:rPr lang="it-IT" dirty="0" smtClean="0"/>
              <a:t> of aggregate </a:t>
            </a:r>
            <a:r>
              <a:rPr lang="it-IT" dirty="0" err="1" smtClean="0"/>
              <a:t>demand</a:t>
            </a:r>
            <a:r>
              <a:rPr lang="it-IT" dirty="0" smtClean="0"/>
              <a:t>. </a:t>
            </a:r>
            <a:r>
              <a:rPr lang="it-IT" dirty="0" err="1" smtClean="0"/>
              <a:t>This</a:t>
            </a:r>
            <a:r>
              <a:rPr lang="it-IT" dirty="0" smtClean="0"/>
              <a:t> </a:t>
            </a:r>
            <a:r>
              <a:rPr lang="it-IT" dirty="0" err="1" smtClean="0"/>
              <a:t>will</a:t>
            </a:r>
            <a:r>
              <a:rPr lang="it-IT" dirty="0" smtClean="0"/>
              <a:t> </a:t>
            </a:r>
            <a:r>
              <a:rPr lang="it-IT" dirty="0" err="1" smtClean="0"/>
              <a:t>have</a:t>
            </a:r>
            <a:r>
              <a:rPr lang="it-IT" dirty="0" smtClean="0"/>
              <a:t> short, medium and long-</a:t>
            </a:r>
            <a:r>
              <a:rPr lang="it-IT" dirty="0" err="1" smtClean="0"/>
              <a:t>run</a:t>
            </a:r>
            <a:r>
              <a:rPr lang="it-IT" dirty="0" smtClean="0"/>
              <a:t> </a:t>
            </a:r>
            <a:r>
              <a:rPr lang="it-IT" dirty="0" err="1" smtClean="0"/>
              <a:t>effects</a:t>
            </a:r>
            <a:r>
              <a:rPr lang="it-IT" dirty="0" smtClean="0"/>
              <a:t> on </a:t>
            </a:r>
            <a:r>
              <a:rPr lang="it-IT" dirty="0" err="1" smtClean="0"/>
              <a:t>people’s</a:t>
            </a:r>
            <a:r>
              <a:rPr lang="it-IT" dirty="0" smtClean="0"/>
              <a:t> </a:t>
            </a:r>
            <a:r>
              <a:rPr lang="it-IT" dirty="0" err="1" smtClean="0"/>
              <a:t>lives</a:t>
            </a:r>
            <a:r>
              <a:rPr lang="it-IT" dirty="0" smtClean="0"/>
              <a:t>, </a:t>
            </a:r>
            <a:r>
              <a:rPr lang="it-IT" dirty="0" err="1" smtClean="0"/>
              <a:t>habits</a:t>
            </a:r>
            <a:r>
              <a:rPr lang="it-IT" dirty="0" smtClean="0"/>
              <a:t>, </a:t>
            </a:r>
            <a:r>
              <a:rPr lang="it-IT" dirty="0" err="1" smtClean="0"/>
              <a:t>savings</a:t>
            </a:r>
            <a:r>
              <a:rPr lang="it-IT" dirty="0" smtClean="0"/>
              <a:t>, </a:t>
            </a:r>
            <a:r>
              <a:rPr lang="it-IT" dirty="0" err="1" smtClean="0"/>
              <a:t>jobs</a:t>
            </a:r>
            <a:r>
              <a:rPr lang="it-IT" dirty="0" smtClean="0"/>
              <a:t>, </a:t>
            </a:r>
            <a:r>
              <a:rPr lang="it-IT" dirty="0" err="1" smtClean="0"/>
              <a:t>which</a:t>
            </a:r>
            <a:r>
              <a:rPr lang="it-IT" dirty="0" smtClean="0"/>
              <a:t> are </a:t>
            </a:r>
            <a:r>
              <a:rPr lang="it-IT" dirty="0" err="1" smtClean="0"/>
              <a:t>extremely</a:t>
            </a:r>
            <a:r>
              <a:rPr lang="it-IT" dirty="0" smtClean="0"/>
              <a:t> hard to </a:t>
            </a:r>
            <a:r>
              <a:rPr lang="it-IT" dirty="0" err="1" smtClean="0"/>
              <a:t>predict</a:t>
            </a:r>
            <a:r>
              <a:rPr lang="it-IT" dirty="0" smtClean="0"/>
              <a:t> </a:t>
            </a:r>
            <a:r>
              <a:rPr lang="it-IT" dirty="0" err="1" smtClean="0"/>
              <a:t>at</a:t>
            </a:r>
            <a:r>
              <a:rPr lang="it-IT" dirty="0" smtClean="0"/>
              <a:t> the moment (</a:t>
            </a:r>
            <a:r>
              <a:rPr lang="it-IT" dirty="0" err="1" smtClean="0">
                <a:solidFill>
                  <a:srgbClr val="FF0000"/>
                </a:solidFill>
              </a:rPr>
              <a:t>too</a:t>
            </a:r>
            <a:r>
              <a:rPr lang="it-IT" dirty="0" smtClean="0">
                <a:solidFill>
                  <a:srgbClr val="FF0000"/>
                </a:solidFill>
              </a:rPr>
              <a:t> </a:t>
            </a:r>
            <a:r>
              <a:rPr lang="it-IT" dirty="0" err="1" smtClean="0">
                <a:solidFill>
                  <a:srgbClr val="FF0000"/>
                </a:solidFill>
              </a:rPr>
              <a:t>much</a:t>
            </a:r>
            <a:r>
              <a:rPr lang="it-IT" dirty="0" smtClean="0">
                <a:solidFill>
                  <a:srgbClr val="FF0000"/>
                </a:solidFill>
              </a:rPr>
              <a:t> </a:t>
            </a:r>
            <a:r>
              <a:rPr lang="it-IT" dirty="0" err="1" smtClean="0">
                <a:solidFill>
                  <a:srgbClr val="FF0000"/>
                </a:solidFill>
              </a:rPr>
              <a:t>uncertainty</a:t>
            </a:r>
            <a:r>
              <a:rPr lang="it-IT" dirty="0" smtClean="0"/>
              <a:t>).  </a:t>
            </a:r>
          </a:p>
          <a:p>
            <a:endParaRPr lang="it-IT" dirty="0" smtClean="0"/>
          </a:p>
          <a:p>
            <a:r>
              <a:rPr lang="it-IT" dirty="0" smtClean="0"/>
              <a:t>The </a:t>
            </a:r>
            <a:r>
              <a:rPr lang="it-IT" dirty="0" err="1" smtClean="0"/>
              <a:t>policies</a:t>
            </a:r>
            <a:r>
              <a:rPr lang="it-IT" dirty="0" smtClean="0"/>
              <a:t> </a:t>
            </a:r>
            <a:r>
              <a:rPr lang="it-IT" dirty="0" err="1" smtClean="0"/>
              <a:t>that</a:t>
            </a:r>
            <a:r>
              <a:rPr lang="it-IT" dirty="0" smtClean="0"/>
              <a:t> </a:t>
            </a:r>
            <a:r>
              <a:rPr lang="it-IT" dirty="0" err="1" smtClean="0"/>
              <a:t>governments</a:t>
            </a:r>
            <a:r>
              <a:rPr lang="it-IT" dirty="0" smtClean="0"/>
              <a:t> and </a:t>
            </a:r>
            <a:r>
              <a:rPr lang="it-IT" dirty="0" err="1" smtClean="0"/>
              <a:t>central</a:t>
            </a:r>
            <a:r>
              <a:rPr lang="it-IT" dirty="0" smtClean="0"/>
              <a:t> </a:t>
            </a:r>
            <a:r>
              <a:rPr lang="it-IT" dirty="0" err="1" smtClean="0"/>
              <a:t>banks</a:t>
            </a:r>
            <a:r>
              <a:rPr lang="it-IT" dirty="0" smtClean="0"/>
              <a:t> are </a:t>
            </a:r>
            <a:r>
              <a:rPr lang="it-IT" dirty="0" err="1" smtClean="0"/>
              <a:t>implementing</a:t>
            </a:r>
            <a:r>
              <a:rPr lang="it-IT" dirty="0" smtClean="0"/>
              <a:t> </a:t>
            </a:r>
            <a:r>
              <a:rPr lang="it-IT" dirty="0" err="1" smtClean="0"/>
              <a:t>will</a:t>
            </a:r>
            <a:r>
              <a:rPr lang="it-IT" dirty="0" smtClean="0"/>
              <a:t> </a:t>
            </a:r>
            <a:r>
              <a:rPr lang="it-IT" dirty="0" err="1" smtClean="0"/>
              <a:t>cushion</a:t>
            </a:r>
            <a:r>
              <a:rPr lang="it-IT" dirty="0" smtClean="0"/>
              <a:t> the </a:t>
            </a:r>
            <a:r>
              <a:rPr lang="it-IT" dirty="0" err="1" smtClean="0"/>
              <a:t>economic</a:t>
            </a:r>
            <a:r>
              <a:rPr lang="it-IT" dirty="0" smtClean="0"/>
              <a:t> impact of COVID-19 </a:t>
            </a:r>
            <a:r>
              <a:rPr lang="it-IT" dirty="0" err="1" smtClean="0"/>
              <a:t>but</a:t>
            </a:r>
            <a:r>
              <a:rPr lang="it-IT" dirty="0" smtClean="0"/>
              <a:t> </a:t>
            </a:r>
            <a:r>
              <a:rPr lang="it-IT" dirty="0" smtClean="0">
                <a:solidFill>
                  <a:srgbClr val="FF0000"/>
                </a:solidFill>
              </a:rPr>
              <a:t>«</a:t>
            </a:r>
            <a:r>
              <a:rPr lang="it-IT" dirty="0" err="1" smtClean="0">
                <a:solidFill>
                  <a:srgbClr val="FF0000"/>
                </a:solidFill>
              </a:rPr>
              <a:t>rich</a:t>
            </a:r>
            <a:r>
              <a:rPr lang="it-IT" dirty="0" smtClean="0">
                <a:solidFill>
                  <a:srgbClr val="FF0000"/>
                </a:solidFill>
              </a:rPr>
              <a:t>» </a:t>
            </a:r>
            <a:r>
              <a:rPr lang="it-IT" dirty="0" err="1" smtClean="0">
                <a:solidFill>
                  <a:srgbClr val="FF0000"/>
                </a:solidFill>
              </a:rPr>
              <a:t>countries</a:t>
            </a:r>
            <a:r>
              <a:rPr lang="it-IT" dirty="0" smtClean="0">
                <a:solidFill>
                  <a:srgbClr val="FF0000"/>
                </a:solidFill>
              </a:rPr>
              <a:t> </a:t>
            </a:r>
            <a:r>
              <a:rPr lang="it-IT" dirty="0" err="1" smtClean="0"/>
              <a:t>will</a:t>
            </a:r>
            <a:r>
              <a:rPr lang="it-IT" dirty="0" smtClean="0"/>
              <a:t> face, </a:t>
            </a:r>
            <a:r>
              <a:rPr lang="it-IT" dirty="0" err="1" smtClean="0"/>
              <a:t>at</a:t>
            </a:r>
            <a:r>
              <a:rPr lang="it-IT" dirty="0" smtClean="0"/>
              <a:t> </a:t>
            </a:r>
            <a:r>
              <a:rPr lang="it-IT" dirty="0" err="1" smtClean="0"/>
              <a:t>least</a:t>
            </a:r>
            <a:r>
              <a:rPr lang="it-IT" dirty="0" smtClean="0"/>
              <a:t> for some </a:t>
            </a:r>
            <a:r>
              <a:rPr lang="it-IT" dirty="0" err="1" smtClean="0"/>
              <a:t>months</a:t>
            </a:r>
            <a:r>
              <a:rPr lang="it-IT" dirty="0" smtClean="0"/>
              <a:t> to come, the </a:t>
            </a:r>
            <a:r>
              <a:rPr lang="it-IT" dirty="0" err="1" smtClean="0"/>
              <a:t>kind</a:t>
            </a:r>
            <a:r>
              <a:rPr lang="it-IT" dirty="0" smtClean="0"/>
              <a:t> of </a:t>
            </a:r>
            <a:r>
              <a:rPr lang="it-IT" dirty="0" err="1" smtClean="0"/>
              <a:t>disruption</a:t>
            </a:r>
            <a:r>
              <a:rPr lang="it-IT" dirty="0" smtClean="0"/>
              <a:t> and </a:t>
            </a:r>
            <a:r>
              <a:rPr lang="it-IT" dirty="0" err="1" smtClean="0"/>
              <a:t>painful</a:t>
            </a:r>
            <a:r>
              <a:rPr lang="it-IT" dirty="0" smtClean="0"/>
              <a:t> </a:t>
            </a:r>
            <a:r>
              <a:rPr lang="it-IT" dirty="0" err="1" smtClean="0"/>
              <a:t>adjustment</a:t>
            </a:r>
            <a:r>
              <a:rPr lang="it-IT" dirty="0" smtClean="0"/>
              <a:t> </a:t>
            </a:r>
            <a:r>
              <a:rPr lang="it-IT" dirty="0" err="1" smtClean="0"/>
              <a:t>that</a:t>
            </a:r>
            <a:r>
              <a:rPr lang="it-IT" dirty="0" smtClean="0"/>
              <a:t> </a:t>
            </a:r>
            <a:r>
              <a:rPr lang="it-IT" dirty="0" err="1" smtClean="0">
                <a:solidFill>
                  <a:srgbClr val="FF0000"/>
                </a:solidFill>
              </a:rPr>
              <a:t>developing</a:t>
            </a:r>
            <a:r>
              <a:rPr lang="it-IT" dirty="0" smtClean="0">
                <a:solidFill>
                  <a:srgbClr val="FF0000"/>
                </a:solidFill>
              </a:rPr>
              <a:t> </a:t>
            </a:r>
            <a:r>
              <a:rPr lang="it-IT" dirty="0" err="1" smtClean="0">
                <a:solidFill>
                  <a:srgbClr val="FF0000"/>
                </a:solidFill>
              </a:rPr>
              <a:t>countries</a:t>
            </a:r>
            <a:r>
              <a:rPr lang="it-IT" dirty="0" smtClean="0">
                <a:solidFill>
                  <a:srgbClr val="FF0000"/>
                </a:solidFill>
              </a:rPr>
              <a:t> </a:t>
            </a:r>
            <a:r>
              <a:rPr lang="it-IT" dirty="0" err="1" smtClean="0"/>
              <a:t>have</a:t>
            </a:r>
            <a:r>
              <a:rPr lang="it-IT" dirty="0" smtClean="0"/>
              <a:t> </a:t>
            </a:r>
            <a:r>
              <a:rPr lang="it-IT" dirty="0" err="1" smtClean="0"/>
              <a:t>been</a:t>
            </a:r>
            <a:r>
              <a:rPr lang="it-IT" dirty="0" smtClean="0"/>
              <a:t> </a:t>
            </a:r>
            <a:r>
              <a:rPr lang="it-IT" dirty="0" err="1" smtClean="0"/>
              <a:t>experiencing</a:t>
            </a:r>
            <a:r>
              <a:rPr lang="it-IT" dirty="0" smtClean="0"/>
              <a:t>  for </a:t>
            </a:r>
            <a:r>
              <a:rPr lang="it-IT" dirty="0" err="1" smtClean="0"/>
              <a:t>decades</a:t>
            </a:r>
            <a:r>
              <a:rPr lang="it-IT" dirty="0" smtClean="0"/>
              <a:t> on a </a:t>
            </a:r>
            <a:r>
              <a:rPr lang="it-IT" dirty="0" err="1" smtClean="0"/>
              <a:t>larger</a:t>
            </a:r>
            <a:r>
              <a:rPr lang="it-IT" dirty="0" smtClean="0"/>
              <a:t> scale (</a:t>
            </a:r>
            <a:r>
              <a:rPr lang="it-IT" dirty="0" err="1" smtClean="0"/>
              <a:t>often</a:t>
            </a:r>
            <a:r>
              <a:rPr lang="it-IT" dirty="0" smtClean="0"/>
              <a:t> </a:t>
            </a:r>
            <a:r>
              <a:rPr lang="it-IT" dirty="0" err="1" smtClean="0"/>
              <a:t>without</a:t>
            </a:r>
            <a:r>
              <a:rPr lang="it-IT" dirty="0" smtClean="0"/>
              <a:t> the </a:t>
            </a:r>
            <a:r>
              <a:rPr lang="it-IT" dirty="0" err="1" smtClean="0"/>
              <a:t>means</a:t>
            </a:r>
            <a:r>
              <a:rPr lang="it-IT" dirty="0" smtClean="0"/>
              <a:t> to </a:t>
            </a:r>
            <a:r>
              <a:rPr lang="it-IT" dirty="0" err="1" smtClean="0"/>
              <a:t>fight</a:t>
            </a:r>
            <a:r>
              <a:rPr lang="it-IT" dirty="0" smtClean="0"/>
              <a:t> </a:t>
            </a:r>
            <a:r>
              <a:rPr lang="it-IT" dirty="0" err="1" smtClean="0"/>
              <a:t>them</a:t>
            </a:r>
            <a:r>
              <a:rPr lang="it-IT" dirty="0" smtClean="0"/>
              <a:t> </a:t>
            </a:r>
            <a:r>
              <a:rPr lang="it-IT" dirty="0" err="1" smtClean="0"/>
              <a:t>that</a:t>
            </a:r>
            <a:r>
              <a:rPr lang="it-IT" dirty="0" smtClean="0"/>
              <a:t> </a:t>
            </a:r>
            <a:r>
              <a:rPr lang="it-IT" dirty="0" err="1" smtClean="0"/>
              <a:t>developed</a:t>
            </a:r>
            <a:r>
              <a:rPr lang="it-IT" dirty="0" smtClean="0"/>
              <a:t> </a:t>
            </a:r>
            <a:r>
              <a:rPr lang="it-IT" dirty="0" err="1" smtClean="0"/>
              <a:t>countries</a:t>
            </a:r>
            <a:r>
              <a:rPr lang="it-IT" dirty="0" smtClean="0"/>
              <a:t> can </a:t>
            </a:r>
            <a:r>
              <a:rPr lang="it-IT" dirty="0" err="1" smtClean="0"/>
              <a:t>deploy</a:t>
            </a:r>
            <a:r>
              <a:rPr lang="it-IT" dirty="0" smtClean="0"/>
              <a:t>).</a:t>
            </a:r>
          </a:p>
          <a:p>
            <a:pPr lvl="1"/>
            <a:r>
              <a:rPr lang="it-IT" dirty="0" smtClean="0"/>
              <a:t>Extreme </a:t>
            </a:r>
            <a:r>
              <a:rPr lang="it-IT" dirty="0" err="1" smtClean="0"/>
              <a:t>volatility</a:t>
            </a:r>
            <a:r>
              <a:rPr lang="it-IT" dirty="0" smtClean="0"/>
              <a:t> (</a:t>
            </a:r>
            <a:r>
              <a:rPr lang="it-IT" dirty="0" err="1" smtClean="0"/>
              <a:t>financial</a:t>
            </a:r>
            <a:r>
              <a:rPr lang="it-IT" dirty="0" smtClean="0"/>
              <a:t> </a:t>
            </a:r>
            <a:r>
              <a:rPr lang="it-IT" dirty="0" err="1" smtClean="0"/>
              <a:t>markets</a:t>
            </a:r>
            <a:r>
              <a:rPr lang="it-IT" dirty="0" smtClean="0"/>
              <a:t>, GDP, </a:t>
            </a:r>
            <a:r>
              <a:rPr lang="it-IT" dirty="0" err="1" smtClean="0"/>
              <a:t>prices</a:t>
            </a:r>
            <a:r>
              <a:rPr lang="it-IT" dirty="0" smtClean="0"/>
              <a:t>) </a:t>
            </a:r>
          </a:p>
          <a:p>
            <a:pPr lvl="1"/>
            <a:r>
              <a:rPr lang="it-IT" dirty="0" smtClean="0"/>
              <a:t>Market </a:t>
            </a:r>
            <a:r>
              <a:rPr lang="it-IT" dirty="0" err="1" smtClean="0"/>
              <a:t>failures</a:t>
            </a:r>
            <a:r>
              <a:rPr lang="it-IT" dirty="0" smtClean="0"/>
              <a:t> (</a:t>
            </a:r>
            <a:r>
              <a:rPr lang="it-IT" dirty="0" err="1" smtClean="0"/>
              <a:t>Externalities</a:t>
            </a:r>
            <a:r>
              <a:rPr lang="it-IT" dirty="0" smtClean="0"/>
              <a:t>, </a:t>
            </a:r>
            <a:r>
              <a:rPr lang="it-IT" dirty="0" err="1" smtClean="0"/>
              <a:t>lack</a:t>
            </a:r>
            <a:r>
              <a:rPr lang="it-IT" dirty="0" smtClean="0"/>
              <a:t> of public </a:t>
            </a:r>
            <a:r>
              <a:rPr lang="it-IT" dirty="0" err="1" smtClean="0"/>
              <a:t>goods</a:t>
            </a:r>
            <a:r>
              <a:rPr lang="it-IT" dirty="0" smtClean="0"/>
              <a:t>, </a:t>
            </a:r>
            <a:r>
              <a:rPr lang="it-IT" dirty="0" err="1" smtClean="0"/>
              <a:t>inequality</a:t>
            </a:r>
            <a:r>
              <a:rPr lang="it-IT" dirty="0" smtClean="0"/>
              <a:t>)</a:t>
            </a:r>
          </a:p>
          <a:p>
            <a:pPr lvl="1"/>
            <a:r>
              <a:rPr lang="it-IT" dirty="0" err="1" smtClean="0"/>
              <a:t>Adjustment</a:t>
            </a:r>
            <a:r>
              <a:rPr lang="it-IT" dirty="0" smtClean="0"/>
              <a:t> </a:t>
            </a:r>
            <a:r>
              <a:rPr lang="it-IT" dirty="0" err="1" smtClean="0"/>
              <a:t>fatigue</a:t>
            </a:r>
            <a:r>
              <a:rPr lang="it-IT" dirty="0" smtClean="0"/>
              <a:t> and </a:t>
            </a:r>
            <a:r>
              <a:rPr lang="it-IT" dirty="0" err="1" smtClean="0"/>
              <a:t>above</a:t>
            </a:r>
            <a:r>
              <a:rPr lang="it-IT" dirty="0" smtClean="0"/>
              <a:t> </a:t>
            </a:r>
            <a:r>
              <a:rPr lang="it-IT" dirty="0" err="1" smtClean="0"/>
              <a:t>all</a:t>
            </a:r>
            <a:r>
              <a:rPr lang="it-IT" dirty="0" smtClean="0"/>
              <a:t> personal </a:t>
            </a:r>
            <a:r>
              <a:rPr lang="it-IT" dirty="0" err="1" smtClean="0"/>
              <a:t>insecurity</a:t>
            </a:r>
            <a:endParaRPr lang="it-IT" dirty="0" smtClean="0"/>
          </a:p>
          <a:p>
            <a:endParaRPr lang="it-IT" dirty="0" smtClean="0"/>
          </a:p>
          <a:p>
            <a:r>
              <a:rPr lang="it-IT" dirty="0" err="1" smtClean="0">
                <a:solidFill>
                  <a:srgbClr val="FF0000"/>
                </a:solidFill>
              </a:rPr>
              <a:t>Good</a:t>
            </a:r>
            <a:r>
              <a:rPr lang="it-IT" dirty="0" smtClean="0">
                <a:solidFill>
                  <a:srgbClr val="FF0000"/>
                </a:solidFill>
              </a:rPr>
              <a:t> time to be </a:t>
            </a:r>
            <a:r>
              <a:rPr lang="it-IT" dirty="0" err="1" smtClean="0">
                <a:solidFill>
                  <a:srgbClr val="FF0000"/>
                </a:solidFill>
              </a:rPr>
              <a:t>studying</a:t>
            </a:r>
            <a:r>
              <a:rPr lang="it-IT" dirty="0" smtClean="0">
                <a:solidFill>
                  <a:srgbClr val="FF0000"/>
                </a:solidFill>
              </a:rPr>
              <a:t> </a:t>
            </a:r>
            <a:r>
              <a:rPr lang="it-IT" dirty="0" err="1" smtClean="0">
                <a:solidFill>
                  <a:srgbClr val="FF0000"/>
                </a:solidFill>
              </a:rPr>
              <a:t>development</a:t>
            </a:r>
            <a:r>
              <a:rPr lang="it-IT" dirty="0" smtClean="0">
                <a:solidFill>
                  <a:srgbClr val="FF0000"/>
                </a:solidFill>
              </a:rPr>
              <a:t> </a:t>
            </a:r>
            <a:r>
              <a:rPr lang="it-IT" dirty="0" err="1" smtClean="0">
                <a:solidFill>
                  <a:srgbClr val="FF0000"/>
                </a:solidFill>
              </a:rPr>
              <a:t>economics</a:t>
            </a:r>
            <a:r>
              <a:rPr lang="it-IT" dirty="0" smtClean="0">
                <a:solidFill>
                  <a:srgbClr val="FF0000"/>
                </a:solidFill>
              </a:rPr>
              <a:t> and </a:t>
            </a:r>
            <a:r>
              <a:rPr lang="it-IT" dirty="0" err="1" smtClean="0">
                <a:solidFill>
                  <a:srgbClr val="FF0000"/>
                </a:solidFill>
              </a:rPr>
              <a:t>international</a:t>
            </a:r>
            <a:r>
              <a:rPr lang="it-IT" dirty="0" smtClean="0">
                <a:solidFill>
                  <a:srgbClr val="FF0000"/>
                </a:solidFill>
              </a:rPr>
              <a:t> </a:t>
            </a:r>
            <a:r>
              <a:rPr lang="it-IT" dirty="0" err="1" smtClean="0">
                <a:solidFill>
                  <a:srgbClr val="FF0000"/>
                </a:solidFill>
              </a:rPr>
              <a:t>cooperation</a:t>
            </a:r>
            <a:r>
              <a:rPr lang="it-IT" dirty="0" smtClean="0">
                <a:solidFill>
                  <a:srgbClr val="FF0000"/>
                </a:solidFill>
              </a:rPr>
              <a:t>!</a:t>
            </a:r>
            <a:endParaRPr lang="it-IT" dirty="0">
              <a:solidFill>
                <a:srgbClr val="FF0000"/>
              </a:solidFill>
            </a:endParaRPr>
          </a:p>
        </p:txBody>
      </p:sp>
    </p:spTree>
    <p:extLst>
      <p:ext uri="{BB962C8B-B14F-4D97-AF65-F5344CB8AC3E}">
        <p14:creationId xmlns:p14="http://schemas.microsoft.com/office/powerpoint/2010/main" val="3264975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Message 2</a:t>
            </a:r>
            <a:endParaRPr lang="it-IT" dirty="0"/>
          </a:p>
        </p:txBody>
      </p:sp>
      <p:sp>
        <p:nvSpPr>
          <p:cNvPr id="3" name="Segnaposto contenuto 2"/>
          <p:cNvSpPr>
            <a:spLocks noGrp="1"/>
          </p:cNvSpPr>
          <p:nvPr>
            <p:ph idx="1"/>
          </p:nvPr>
        </p:nvSpPr>
        <p:spPr/>
        <p:txBody>
          <a:bodyPr/>
          <a:lstStyle/>
          <a:p>
            <a:r>
              <a:rPr lang="it-IT" dirty="0" smtClean="0"/>
              <a:t>«</a:t>
            </a:r>
            <a:r>
              <a:rPr lang="en-US" i="1" dirty="0"/>
              <a:t>Not since the 1930s have advanced and emerging economies experienced the combination of a breakdown in global trade, depressed global commodity prices, and a synchronous economic downturn. True, the origins of the current shock are vastly different, as is the policy response. But the lockdown and distancing policies that are saving lives also carry an enormous economic cost. A health emergency can evolve into a financial crisis. </a:t>
            </a:r>
            <a:r>
              <a:rPr lang="en-US" i="1" dirty="0">
                <a:solidFill>
                  <a:srgbClr val="FF0000"/>
                </a:solidFill>
              </a:rPr>
              <a:t>Clearly, this is a “whatever-it-takes” moment for large-scale, outside-the-box fiscal and monetary </a:t>
            </a:r>
            <a:r>
              <a:rPr lang="en-US" i="1" dirty="0" smtClean="0">
                <a:solidFill>
                  <a:srgbClr val="FF0000"/>
                </a:solidFill>
              </a:rPr>
              <a:t>policies</a:t>
            </a:r>
            <a:r>
              <a:rPr lang="en-US" dirty="0" smtClean="0"/>
              <a:t>».</a:t>
            </a:r>
          </a:p>
          <a:p>
            <a:pPr marL="0" indent="0">
              <a:buNone/>
            </a:pPr>
            <a:r>
              <a:rPr lang="en-US" dirty="0" smtClean="0"/>
              <a:t>Source: Reinhart (2020)</a:t>
            </a:r>
            <a:endParaRPr lang="it-IT" dirty="0"/>
          </a:p>
        </p:txBody>
      </p:sp>
    </p:spTree>
    <p:extLst>
      <p:ext uri="{BB962C8B-B14F-4D97-AF65-F5344CB8AC3E}">
        <p14:creationId xmlns:p14="http://schemas.microsoft.com/office/powerpoint/2010/main" val="861828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Reflecting</a:t>
            </a:r>
            <a:r>
              <a:rPr lang="it-IT" dirty="0" smtClean="0"/>
              <a:t> on </a:t>
            </a:r>
            <a:r>
              <a:rPr lang="it-IT" dirty="0" err="1" smtClean="0"/>
              <a:t>message</a:t>
            </a:r>
            <a:r>
              <a:rPr lang="it-IT" dirty="0" smtClean="0"/>
              <a:t> 2</a:t>
            </a:r>
            <a:endParaRPr lang="it-IT" dirty="0"/>
          </a:p>
        </p:txBody>
      </p:sp>
      <p:sp>
        <p:nvSpPr>
          <p:cNvPr id="3" name="Segnaposto contenuto 2"/>
          <p:cNvSpPr>
            <a:spLocks noGrp="1"/>
          </p:cNvSpPr>
          <p:nvPr>
            <p:ph idx="1"/>
          </p:nvPr>
        </p:nvSpPr>
        <p:spPr/>
        <p:txBody>
          <a:bodyPr>
            <a:normAutofit/>
          </a:bodyPr>
          <a:lstStyle/>
          <a:p>
            <a:r>
              <a:rPr lang="it-IT" dirty="0" err="1" smtClean="0"/>
              <a:t>Reinhart</a:t>
            </a:r>
            <a:r>
              <a:rPr lang="it-IT" dirty="0" smtClean="0"/>
              <a:t> </a:t>
            </a:r>
            <a:r>
              <a:rPr lang="it-IT" dirty="0" err="1" smtClean="0"/>
              <a:t>remind</a:t>
            </a:r>
            <a:r>
              <a:rPr lang="it-IT" dirty="0" smtClean="0"/>
              <a:t> </a:t>
            </a:r>
            <a:r>
              <a:rPr lang="it-IT" dirty="0" err="1" smtClean="0"/>
              <a:t>us</a:t>
            </a:r>
            <a:r>
              <a:rPr lang="it-IT" dirty="0" smtClean="0"/>
              <a:t> </a:t>
            </a:r>
            <a:r>
              <a:rPr lang="it-IT" dirty="0" err="1" smtClean="0"/>
              <a:t>that</a:t>
            </a:r>
            <a:r>
              <a:rPr lang="it-IT" dirty="0" smtClean="0"/>
              <a:t> </a:t>
            </a:r>
            <a:r>
              <a:rPr lang="it-IT" dirty="0" err="1" smtClean="0"/>
              <a:t>we</a:t>
            </a:r>
            <a:r>
              <a:rPr lang="it-IT" dirty="0" smtClean="0"/>
              <a:t> </a:t>
            </a:r>
            <a:r>
              <a:rPr lang="it-IT" dirty="0" err="1" smtClean="0"/>
              <a:t>have</a:t>
            </a:r>
            <a:r>
              <a:rPr lang="it-IT" dirty="0" smtClean="0"/>
              <a:t> </a:t>
            </a:r>
            <a:r>
              <a:rPr lang="it-IT" dirty="0" err="1" smtClean="0"/>
              <a:t>not</a:t>
            </a:r>
            <a:r>
              <a:rPr lang="it-IT" dirty="0" smtClean="0"/>
              <a:t> </a:t>
            </a:r>
            <a:r>
              <a:rPr lang="it-IT" dirty="0" err="1" smtClean="0"/>
              <a:t>experienced</a:t>
            </a:r>
            <a:r>
              <a:rPr lang="it-IT" dirty="0" smtClean="0"/>
              <a:t> </a:t>
            </a:r>
            <a:r>
              <a:rPr lang="it-IT" dirty="0" err="1" smtClean="0"/>
              <a:t>anything</a:t>
            </a:r>
            <a:r>
              <a:rPr lang="it-IT" dirty="0" smtClean="0"/>
              <a:t> </a:t>
            </a:r>
            <a:r>
              <a:rPr lang="it-IT" dirty="0" err="1" smtClean="0"/>
              <a:t>like</a:t>
            </a:r>
            <a:r>
              <a:rPr lang="it-IT" dirty="0" smtClean="0"/>
              <a:t> to COVID-19 in </a:t>
            </a:r>
            <a:r>
              <a:rPr lang="it-IT" dirty="0" err="1" smtClean="0"/>
              <a:t>recent</a:t>
            </a:r>
            <a:r>
              <a:rPr lang="it-IT" dirty="0" smtClean="0"/>
              <a:t> </a:t>
            </a:r>
            <a:r>
              <a:rPr lang="it-IT" dirty="0" err="1" smtClean="0"/>
              <a:t>decades</a:t>
            </a:r>
            <a:r>
              <a:rPr lang="it-IT" dirty="0" smtClean="0"/>
              <a:t> and the world </a:t>
            </a:r>
            <a:r>
              <a:rPr lang="it-IT" dirty="0" err="1" smtClean="0"/>
              <a:t>might</a:t>
            </a:r>
            <a:r>
              <a:rPr lang="it-IT" dirty="0" smtClean="0"/>
              <a:t> </a:t>
            </a:r>
            <a:r>
              <a:rPr lang="it-IT" dirty="0" err="1" smtClean="0"/>
              <a:t>indeed</a:t>
            </a:r>
            <a:r>
              <a:rPr lang="it-IT" dirty="0" smtClean="0"/>
              <a:t> </a:t>
            </a:r>
            <a:r>
              <a:rPr lang="it-IT" dirty="0" err="1" smtClean="0"/>
              <a:t>plunge</a:t>
            </a:r>
            <a:r>
              <a:rPr lang="it-IT" dirty="0" smtClean="0"/>
              <a:t> </a:t>
            </a:r>
            <a:r>
              <a:rPr lang="it-IT" dirty="0" err="1" smtClean="0"/>
              <a:t>into</a:t>
            </a:r>
            <a:r>
              <a:rPr lang="it-IT" dirty="0" smtClean="0"/>
              <a:t> a new Great </a:t>
            </a:r>
            <a:r>
              <a:rPr lang="it-IT" dirty="0" err="1" smtClean="0"/>
              <a:t>Depression</a:t>
            </a:r>
            <a:r>
              <a:rPr lang="it-IT" dirty="0" smtClean="0"/>
              <a:t>, more </a:t>
            </a:r>
            <a:r>
              <a:rPr lang="it-IT" dirty="0" err="1" smtClean="0"/>
              <a:t>difficult</a:t>
            </a:r>
            <a:r>
              <a:rPr lang="it-IT" dirty="0" smtClean="0"/>
              <a:t> to </a:t>
            </a:r>
            <a:r>
              <a:rPr lang="it-IT" dirty="0" err="1" smtClean="0"/>
              <a:t>handle</a:t>
            </a:r>
            <a:r>
              <a:rPr lang="it-IT" dirty="0" smtClean="0"/>
              <a:t> </a:t>
            </a:r>
            <a:r>
              <a:rPr lang="it-IT" dirty="0" err="1" smtClean="0"/>
              <a:t>than</a:t>
            </a:r>
            <a:r>
              <a:rPr lang="it-IT" dirty="0" smtClean="0"/>
              <a:t> the last global </a:t>
            </a:r>
            <a:r>
              <a:rPr lang="it-IT" dirty="0" err="1" smtClean="0"/>
              <a:t>financial</a:t>
            </a:r>
            <a:r>
              <a:rPr lang="it-IT" dirty="0" smtClean="0"/>
              <a:t> </a:t>
            </a:r>
            <a:r>
              <a:rPr lang="it-IT" dirty="0" err="1" smtClean="0"/>
              <a:t>crises</a:t>
            </a:r>
            <a:r>
              <a:rPr lang="it-IT" dirty="0" smtClean="0"/>
              <a:t> </a:t>
            </a:r>
            <a:r>
              <a:rPr lang="it-IT" dirty="0" smtClean="0"/>
              <a:t>…</a:t>
            </a:r>
          </a:p>
          <a:p>
            <a:endParaRPr lang="it-IT" dirty="0" smtClean="0"/>
          </a:p>
          <a:p>
            <a:r>
              <a:rPr lang="it-IT" dirty="0" smtClean="0"/>
              <a:t>True, </a:t>
            </a:r>
            <a:r>
              <a:rPr lang="it-IT" dirty="0" err="1" smtClean="0"/>
              <a:t>but</a:t>
            </a:r>
            <a:r>
              <a:rPr lang="it-IT" dirty="0" smtClean="0"/>
              <a:t> … do </a:t>
            </a:r>
            <a:r>
              <a:rPr lang="it-IT" dirty="0" err="1" smtClean="0"/>
              <a:t>not</a:t>
            </a:r>
            <a:r>
              <a:rPr lang="it-IT" dirty="0" smtClean="0"/>
              <a:t> </a:t>
            </a:r>
            <a:r>
              <a:rPr lang="it-IT" dirty="0" err="1" smtClean="0"/>
              <a:t>forget</a:t>
            </a:r>
            <a:r>
              <a:rPr lang="it-IT" dirty="0" smtClean="0"/>
              <a:t> to put </a:t>
            </a:r>
            <a:r>
              <a:rPr lang="it-IT" dirty="0" err="1" smtClean="0"/>
              <a:t>things</a:t>
            </a:r>
            <a:r>
              <a:rPr lang="it-IT" dirty="0" smtClean="0"/>
              <a:t> in </a:t>
            </a:r>
            <a:r>
              <a:rPr lang="it-IT" dirty="0" err="1" smtClean="0"/>
              <a:t>perspective</a:t>
            </a:r>
            <a:r>
              <a:rPr lang="it-IT" dirty="0"/>
              <a:t> </a:t>
            </a:r>
            <a:r>
              <a:rPr lang="it-IT" dirty="0" smtClean="0"/>
              <a:t> </a:t>
            </a:r>
            <a:r>
              <a:rPr lang="it-IT" dirty="0" smtClean="0"/>
              <a:t>(</a:t>
            </a:r>
            <a:r>
              <a:rPr lang="it-IT" dirty="0" err="1" smtClean="0">
                <a:solidFill>
                  <a:srgbClr val="FF0000"/>
                </a:solidFill>
              </a:rPr>
              <a:t>History</a:t>
            </a:r>
            <a:r>
              <a:rPr lang="it-IT" dirty="0" smtClean="0">
                <a:solidFill>
                  <a:srgbClr val="FF0000"/>
                </a:solidFill>
              </a:rPr>
              <a:t> </a:t>
            </a:r>
            <a:r>
              <a:rPr lang="it-IT" dirty="0" smtClean="0">
                <a:solidFill>
                  <a:srgbClr val="FF0000"/>
                </a:solidFill>
              </a:rPr>
              <a:t>and </a:t>
            </a:r>
            <a:r>
              <a:rPr lang="it-IT" dirty="0" err="1" smtClean="0">
                <a:solidFill>
                  <a:srgbClr val="FF0000"/>
                </a:solidFill>
              </a:rPr>
              <a:t>Geography</a:t>
            </a:r>
            <a:r>
              <a:rPr lang="it-IT" dirty="0" smtClean="0">
                <a:solidFill>
                  <a:srgbClr val="FF0000"/>
                </a:solidFill>
              </a:rPr>
              <a:t> </a:t>
            </a:r>
            <a:r>
              <a:rPr lang="it-IT" dirty="0" err="1" smtClean="0">
                <a:solidFill>
                  <a:srgbClr val="FF0000"/>
                </a:solidFill>
              </a:rPr>
              <a:t>matter</a:t>
            </a:r>
            <a:r>
              <a:rPr lang="it-IT" dirty="0" smtClean="0">
                <a:solidFill>
                  <a:srgbClr val="FF0000"/>
                </a:solidFill>
              </a:rPr>
              <a:t>!)</a:t>
            </a:r>
            <a:endParaRPr lang="it-IT" dirty="0" smtClean="0">
              <a:solidFill>
                <a:srgbClr val="FF0000"/>
              </a:solidFill>
            </a:endParaRPr>
          </a:p>
        </p:txBody>
      </p:sp>
    </p:spTree>
    <p:extLst>
      <p:ext uri="{BB962C8B-B14F-4D97-AF65-F5344CB8AC3E}">
        <p14:creationId xmlns:p14="http://schemas.microsoft.com/office/powerpoint/2010/main" val="34772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707705" y="618186"/>
            <a:ext cx="10232637" cy="5280337"/>
          </a:xfrm>
          <a:prstGeom prst="rect">
            <a:avLst/>
          </a:prstGeom>
        </p:spPr>
      </p:pic>
      <p:sp>
        <p:nvSpPr>
          <p:cNvPr id="5" name="CasellaDiTesto 4"/>
          <p:cNvSpPr txBox="1"/>
          <p:nvPr/>
        </p:nvSpPr>
        <p:spPr>
          <a:xfrm>
            <a:off x="1658088" y="6220496"/>
            <a:ext cx="8670768" cy="369332"/>
          </a:xfrm>
          <a:prstGeom prst="rect">
            <a:avLst/>
          </a:prstGeom>
          <a:noFill/>
        </p:spPr>
        <p:txBody>
          <a:bodyPr wrap="square" rtlCol="0">
            <a:spAutoFit/>
          </a:bodyPr>
          <a:lstStyle/>
          <a:p>
            <a:r>
              <a:rPr lang="it-IT" dirty="0" smtClean="0"/>
              <a:t>Source: </a:t>
            </a:r>
            <a:r>
              <a:rPr lang="it-IT" dirty="0" smtClean="0">
                <a:hlinkClick r:id="rId3"/>
              </a:rPr>
              <a:t>https://www.visualcapitalist.com/history-of-pandemics-deadliest/</a:t>
            </a:r>
            <a:endParaRPr lang="it-IT" dirty="0"/>
          </a:p>
        </p:txBody>
      </p:sp>
    </p:spTree>
    <p:extLst>
      <p:ext uri="{BB962C8B-B14F-4D97-AF65-F5344CB8AC3E}">
        <p14:creationId xmlns:p14="http://schemas.microsoft.com/office/powerpoint/2010/main" val="2083614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086377" y="5898524"/>
            <a:ext cx="8667482" cy="369332"/>
          </a:xfrm>
          <a:prstGeom prst="rect">
            <a:avLst/>
          </a:prstGeom>
          <a:noFill/>
        </p:spPr>
        <p:txBody>
          <a:bodyPr wrap="square" rtlCol="0">
            <a:spAutoFit/>
          </a:bodyPr>
          <a:lstStyle/>
          <a:p>
            <a:r>
              <a:rPr lang="it-IT" dirty="0" err="1" smtClean="0"/>
              <a:t>Source:</a:t>
            </a:r>
            <a:r>
              <a:rPr lang="it-IT" dirty="0" err="1" smtClean="0">
                <a:hlinkClick r:id="rId2"/>
              </a:rPr>
              <a:t>https</a:t>
            </a:r>
            <a:r>
              <a:rPr lang="it-IT" dirty="0" smtClean="0">
                <a:hlinkClick r:id="rId2"/>
              </a:rPr>
              <a:t>://ourworldindata.org/</a:t>
            </a:r>
            <a:r>
              <a:rPr lang="it-IT" dirty="0" err="1" smtClean="0">
                <a:hlinkClick r:id="rId2"/>
              </a:rPr>
              <a:t>hiv</a:t>
            </a:r>
            <a:r>
              <a:rPr lang="it-IT" dirty="0" smtClean="0">
                <a:hlinkClick r:id="rId2"/>
              </a:rPr>
              <a:t>-aids</a:t>
            </a:r>
            <a:endParaRPr lang="it-IT" dirty="0"/>
          </a:p>
        </p:txBody>
      </p:sp>
      <p:pic>
        <p:nvPicPr>
          <p:cNvPr id="2" name="Immagine 1"/>
          <p:cNvPicPr>
            <a:picLocks noChangeAspect="1"/>
          </p:cNvPicPr>
          <p:nvPr/>
        </p:nvPicPr>
        <p:blipFill>
          <a:blip r:embed="rId3"/>
          <a:stretch>
            <a:fillRect/>
          </a:stretch>
        </p:blipFill>
        <p:spPr>
          <a:xfrm>
            <a:off x="2403251" y="340149"/>
            <a:ext cx="7410450" cy="5475954"/>
          </a:xfrm>
          <a:prstGeom prst="rect">
            <a:avLst/>
          </a:prstGeom>
        </p:spPr>
      </p:pic>
    </p:spTree>
    <p:extLst>
      <p:ext uri="{BB962C8B-B14F-4D97-AF65-F5344CB8AC3E}">
        <p14:creationId xmlns:p14="http://schemas.microsoft.com/office/powerpoint/2010/main" val="3825405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Reflecting</a:t>
            </a:r>
            <a:r>
              <a:rPr lang="it-IT" dirty="0" smtClean="0"/>
              <a:t> on </a:t>
            </a:r>
            <a:r>
              <a:rPr lang="it-IT" dirty="0" err="1" smtClean="0"/>
              <a:t>message</a:t>
            </a:r>
            <a:r>
              <a:rPr lang="it-IT" dirty="0" smtClean="0"/>
              <a:t> 2</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I </a:t>
            </a:r>
            <a:r>
              <a:rPr lang="it-IT" dirty="0" err="1" smtClean="0"/>
              <a:t>am</a:t>
            </a:r>
            <a:r>
              <a:rPr lang="it-IT" dirty="0" smtClean="0"/>
              <a:t> </a:t>
            </a:r>
            <a:r>
              <a:rPr lang="it-IT" dirty="0" err="1" smtClean="0"/>
              <a:t>not</a:t>
            </a:r>
            <a:r>
              <a:rPr lang="it-IT" dirty="0" smtClean="0"/>
              <a:t> </a:t>
            </a:r>
            <a:r>
              <a:rPr lang="it-IT" dirty="0" err="1" smtClean="0"/>
              <a:t>minimizing</a:t>
            </a:r>
            <a:r>
              <a:rPr lang="it-IT" dirty="0" smtClean="0"/>
              <a:t> COVID-19 </a:t>
            </a:r>
            <a:r>
              <a:rPr lang="it-IT" dirty="0" err="1" smtClean="0"/>
              <a:t>but</a:t>
            </a:r>
            <a:r>
              <a:rPr lang="it-IT" dirty="0" smtClean="0"/>
              <a:t> </a:t>
            </a:r>
            <a:r>
              <a:rPr lang="it-IT" dirty="0" err="1" smtClean="0"/>
              <a:t>please</a:t>
            </a:r>
            <a:r>
              <a:rPr lang="it-IT" dirty="0" smtClean="0"/>
              <a:t> </a:t>
            </a:r>
            <a:r>
              <a:rPr lang="it-IT" dirty="0" err="1" smtClean="0"/>
              <a:t>remember</a:t>
            </a:r>
            <a:r>
              <a:rPr lang="it-IT" dirty="0" smtClean="0"/>
              <a:t> </a:t>
            </a:r>
            <a:r>
              <a:rPr lang="it-IT" dirty="0" smtClean="0"/>
              <a:t>…</a:t>
            </a:r>
          </a:p>
          <a:p>
            <a:pPr lvl="1"/>
            <a:r>
              <a:rPr lang="it-IT" dirty="0" err="1" smtClean="0"/>
              <a:t>Pandemics</a:t>
            </a:r>
            <a:r>
              <a:rPr lang="it-IT" dirty="0" smtClean="0"/>
              <a:t> </a:t>
            </a:r>
            <a:r>
              <a:rPr lang="it-IT" dirty="0" err="1" smtClean="0"/>
              <a:t>often</a:t>
            </a:r>
            <a:r>
              <a:rPr lang="it-IT" dirty="0" smtClean="0"/>
              <a:t> spread </a:t>
            </a:r>
            <a:r>
              <a:rPr lang="it-IT" dirty="0" err="1" smtClean="0"/>
              <a:t>through</a:t>
            </a:r>
            <a:r>
              <a:rPr lang="it-IT" dirty="0" smtClean="0"/>
              <a:t> </a:t>
            </a:r>
            <a:r>
              <a:rPr lang="it-IT" dirty="0" err="1" smtClean="0"/>
              <a:t>commerce</a:t>
            </a:r>
            <a:r>
              <a:rPr lang="it-IT" dirty="0" smtClean="0"/>
              <a:t> and in </a:t>
            </a:r>
            <a:r>
              <a:rPr lang="it-IT" dirty="0" err="1" smtClean="0"/>
              <a:t>this</a:t>
            </a:r>
            <a:r>
              <a:rPr lang="it-IT" dirty="0" smtClean="0"/>
              <a:t> </a:t>
            </a:r>
            <a:r>
              <a:rPr lang="it-IT" dirty="0" err="1" smtClean="0"/>
              <a:t>sense</a:t>
            </a:r>
            <a:r>
              <a:rPr lang="it-IT" dirty="0" smtClean="0"/>
              <a:t> are man-made (</a:t>
            </a:r>
            <a:r>
              <a:rPr lang="it-IT" dirty="0" err="1" smtClean="0"/>
              <a:t>differently</a:t>
            </a:r>
            <a:r>
              <a:rPr lang="it-IT" dirty="0" smtClean="0"/>
              <a:t> from </a:t>
            </a:r>
            <a:r>
              <a:rPr lang="it-IT" dirty="0" err="1" smtClean="0"/>
              <a:t>earthquakes</a:t>
            </a:r>
            <a:r>
              <a:rPr lang="it-IT" dirty="0" smtClean="0"/>
              <a:t> or </a:t>
            </a:r>
            <a:r>
              <a:rPr lang="it-IT" dirty="0" err="1" smtClean="0"/>
              <a:t>floods</a:t>
            </a:r>
            <a:r>
              <a:rPr lang="it-IT" dirty="0" smtClean="0"/>
              <a:t>). </a:t>
            </a:r>
            <a:r>
              <a:rPr lang="it-IT" dirty="0" err="1" smtClean="0"/>
              <a:t>As</a:t>
            </a:r>
            <a:r>
              <a:rPr lang="it-IT" dirty="0" smtClean="0"/>
              <a:t> men </a:t>
            </a:r>
            <a:r>
              <a:rPr lang="it-IT" dirty="0" err="1" smtClean="0"/>
              <a:t>cannot</a:t>
            </a:r>
            <a:r>
              <a:rPr lang="it-IT" dirty="0" smtClean="0"/>
              <a:t> do </a:t>
            </a:r>
            <a:r>
              <a:rPr lang="it-IT" dirty="0" err="1" smtClean="0"/>
              <a:t>without</a:t>
            </a:r>
            <a:r>
              <a:rPr lang="it-IT" dirty="0" smtClean="0"/>
              <a:t> </a:t>
            </a:r>
            <a:r>
              <a:rPr lang="it-IT" dirty="0" err="1" smtClean="0"/>
              <a:t>commerce</a:t>
            </a:r>
            <a:r>
              <a:rPr lang="it-IT" dirty="0" smtClean="0"/>
              <a:t> …</a:t>
            </a:r>
          </a:p>
          <a:p>
            <a:pPr lvl="1"/>
            <a:r>
              <a:rPr lang="it-IT" dirty="0" smtClean="0"/>
              <a:t>The </a:t>
            </a:r>
            <a:r>
              <a:rPr lang="it-IT" dirty="0" smtClean="0"/>
              <a:t>world </a:t>
            </a:r>
            <a:r>
              <a:rPr lang="it-IT" dirty="0" err="1" smtClean="0"/>
              <a:t>has</a:t>
            </a:r>
            <a:r>
              <a:rPr lang="it-IT" dirty="0" smtClean="0"/>
              <a:t> </a:t>
            </a:r>
            <a:r>
              <a:rPr lang="it-IT" dirty="0" err="1" smtClean="0"/>
              <a:t>faced</a:t>
            </a:r>
            <a:r>
              <a:rPr lang="it-IT" dirty="0" smtClean="0"/>
              <a:t> </a:t>
            </a:r>
            <a:r>
              <a:rPr lang="it-IT" dirty="0" err="1" smtClean="0"/>
              <a:t>pandemics</a:t>
            </a:r>
            <a:r>
              <a:rPr lang="it-IT" dirty="0" smtClean="0"/>
              <a:t> and </a:t>
            </a:r>
            <a:r>
              <a:rPr lang="it-IT" dirty="0" err="1" smtClean="0"/>
              <a:t>fought</a:t>
            </a:r>
            <a:r>
              <a:rPr lang="it-IT" dirty="0" smtClean="0"/>
              <a:t> </a:t>
            </a:r>
            <a:r>
              <a:rPr lang="it-IT" dirty="0" err="1" smtClean="0"/>
              <a:t>them</a:t>
            </a:r>
            <a:r>
              <a:rPr lang="it-IT" dirty="0" smtClean="0"/>
              <a:t> in the </a:t>
            </a:r>
            <a:r>
              <a:rPr lang="it-IT" dirty="0" err="1" smtClean="0"/>
              <a:t>past</a:t>
            </a:r>
            <a:r>
              <a:rPr lang="it-IT" dirty="0" smtClean="0"/>
              <a:t> (progress in </a:t>
            </a:r>
            <a:r>
              <a:rPr lang="it-IT" dirty="0" smtClean="0"/>
              <a:t>science and medicine </a:t>
            </a:r>
            <a:r>
              <a:rPr lang="it-IT" dirty="0" smtClean="0"/>
              <a:t>and public </a:t>
            </a:r>
            <a:r>
              <a:rPr lang="it-IT" dirty="0" err="1" smtClean="0"/>
              <a:t>health</a:t>
            </a:r>
            <a:r>
              <a:rPr lang="it-IT" dirty="0" smtClean="0"/>
              <a:t> care in the XX </a:t>
            </a:r>
            <a:r>
              <a:rPr lang="it-IT" dirty="0" err="1" smtClean="0"/>
              <a:t>century</a:t>
            </a:r>
            <a:r>
              <a:rPr lang="it-IT" dirty="0" smtClean="0"/>
              <a:t>) </a:t>
            </a:r>
          </a:p>
          <a:p>
            <a:pPr lvl="1"/>
            <a:r>
              <a:rPr lang="it-IT" dirty="0" smtClean="0"/>
              <a:t>«Out of </a:t>
            </a:r>
            <a:r>
              <a:rPr lang="it-IT" dirty="0" err="1" smtClean="0"/>
              <a:t>sight</a:t>
            </a:r>
            <a:r>
              <a:rPr lang="it-IT" dirty="0" smtClean="0"/>
              <a:t>, out of </a:t>
            </a:r>
            <a:r>
              <a:rPr lang="it-IT" dirty="0" err="1" smtClean="0"/>
              <a:t>mind</a:t>
            </a:r>
            <a:r>
              <a:rPr lang="it-IT" dirty="0" smtClean="0"/>
              <a:t>» </a:t>
            </a:r>
            <a:r>
              <a:rPr lang="it-IT" dirty="0" err="1" smtClean="0"/>
              <a:t>pandemics</a:t>
            </a:r>
            <a:r>
              <a:rPr lang="it-IT" dirty="0" smtClean="0"/>
              <a:t> (</a:t>
            </a:r>
            <a:r>
              <a:rPr lang="it-IT" dirty="0" err="1" smtClean="0"/>
              <a:t>Clearly</a:t>
            </a:r>
            <a:r>
              <a:rPr lang="it-IT" dirty="0" smtClean="0"/>
              <a:t>, </a:t>
            </a:r>
            <a:r>
              <a:rPr lang="it-IT" dirty="0" err="1" smtClean="0"/>
              <a:t>not</a:t>
            </a:r>
            <a:r>
              <a:rPr lang="it-IT" dirty="0" smtClean="0"/>
              <a:t> out of </a:t>
            </a:r>
            <a:r>
              <a:rPr lang="it-IT" dirty="0" err="1" smtClean="0"/>
              <a:t>your</a:t>
            </a:r>
            <a:r>
              <a:rPr lang="it-IT" dirty="0" smtClean="0"/>
              <a:t> </a:t>
            </a:r>
            <a:r>
              <a:rPr lang="it-IT" dirty="0" err="1" smtClean="0"/>
              <a:t>sight</a:t>
            </a:r>
            <a:r>
              <a:rPr lang="it-IT" dirty="0"/>
              <a:t>!</a:t>
            </a:r>
            <a:r>
              <a:rPr lang="it-IT" dirty="0" smtClean="0"/>
              <a:t>) </a:t>
            </a:r>
            <a:endParaRPr lang="it-IT" dirty="0" smtClean="0"/>
          </a:p>
          <a:p>
            <a:pPr lvl="1"/>
            <a:r>
              <a:rPr lang="it-IT" dirty="0" err="1" smtClean="0"/>
              <a:t>Developed</a:t>
            </a:r>
            <a:r>
              <a:rPr lang="it-IT" dirty="0" smtClean="0"/>
              <a:t> </a:t>
            </a:r>
            <a:r>
              <a:rPr lang="it-IT" dirty="0" err="1" smtClean="0"/>
              <a:t>nations</a:t>
            </a:r>
            <a:r>
              <a:rPr lang="it-IT" dirty="0" smtClean="0"/>
              <a:t> are </a:t>
            </a:r>
            <a:r>
              <a:rPr lang="it-IT" dirty="0" err="1" smtClean="0"/>
              <a:t>facing</a:t>
            </a:r>
            <a:r>
              <a:rPr lang="it-IT" dirty="0" smtClean="0"/>
              <a:t> </a:t>
            </a:r>
            <a:r>
              <a:rPr lang="it-IT" dirty="0" err="1" smtClean="0"/>
              <a:t>today</a:t>
            </a:r>
            <a:r>
              <a:rPr lang="it-IT" dirty="0" smtClean="0"/>
              <a:t> </a:t>
            </a:r>
            <a:r>
              <a:rPr lang="it-IT" dirty="0" err="1" smtClean="0"/>
              <a:t>something</a:t>
            </a:r>
            <a:r>
              <a:rPr lang="it-IT" dirty="0"/>
              <a:t> </a:t>
            </a:r>
            <a:r>
              <a:rPr lang="it-IT" dirty="0" err="1" smtClean="0"/>
              <a:t>vaguely</a:t>
            </a:r>
            <a:r>
              <a:rPr lang="it-IT" dirty="0" smtClean="0"/>
              <a:t> </a:t>
            </a:r>
            <a:r>
              <a:rPr lang="it-IT" dirty="0" err="1" smtClean="0"/>
              <a:t>similar</a:t>
            </a:r>
            <a:r>
              <a:rPr lang="it-IT" dirty="0" smtClean="0"/>
              <a:t> to </a:t>
            </a:r>
            <a:r>
              <a:rPr lang="it-IT" dirty="0" err="1" smtClean="0"/>
              <a:t>what</a:t>
            </a:r>
            <a:r>
              <a:rPr lang="it-IT" dirty="0" smtClean="0"/>
              <a:t> </a:t>
            </a:r>
            <a:r>
              <a:rPr lang="it-IT" dirty="0" err="1" smtClean="0"/>
              <a:t>millions</a:t>
            </a:r>
            <a:r>
              <a:rPr lang="it-IT" dirty="0" smtClean="0"/>
              <a:t> of </a:t>
            </a:r>
            <a:r>
              <a:rPr lang="it-IT" dirty="0" err="1" smtClean="0"/>
              <a:t>people</a:t>
            </a:r>
            <a:r>
              <a:rPr lang="it-IT" dirty="0" smtClean="0"/>
              <a:t> in </a:t>
            </a:r>
            <a:r>
              <a:rPr lang="it-IT" dirty="0" err="1" smtClean="0"/>
              <a:t>developing</a:t>
            </a:r>
            <a:r>
              <a:rPr lang="it-IT" dirty="0" smtClean="0"/>
              <a:t> </a:t>
            </a:r>
            <a:r>
              <a:rPr lang="it-IT" dirty="0" err="1" smtClean="0"/>
              <a:t>countries</a:t>
            </a:r>
            <a:r>
              <a:rPr lang="it-IT" dirty="0" smtClean="0"/>
              <a:t> </a:t>
            </a:r>
            <a:r>
              <a:rPr lang="it-IT" dirty="0" err="1" smtClean="0"/>
              <a:t>have</a:t>
            </a:r>
            <a:r>
              <a:rPr lang="it-IT" dirty="0" smtClean="0"/>
              <a:t> </a:t>
            </a:r>
            <a:r>
              <a:rPr lang="it-IT" dirty="0" err="1" smtClean="0"/>
              <a:t>been</a:t>
            </a:r>
            <a:r>
              <a:rPr lang="it-IT" dirty="0" smtClean="0"/>
              <a:t> </a:t>
            </a:r>
            <a:r>
              <a:rPr lang="it-IT" dirty="0" err="1" smtClean="0"/>
              <a:t>experiencing</a:t>
            </a:r>
            <a:r>
              <a:rPr lang="it-IT" dirty="0" smtClean="0"/>
              <a:t> for </a:t>
            </a:r>
            <a:r>
              <a:rPr lang="it-IT" dirty="0" err="1" smtClean="0"/>
              <a:t>decades</a:t>
            </a:r>
            <a:r>
              <a:rPr lang="it-IT" dirty="0" smtClean="0"/>
              <a:t> </a:t>
            </a:r>
            <a:r>
              <a:rPr lang="it-IT" dirty="0" smtClean="0"/>
              <a:t>(</a:t>
            </a:r>
            <a:r>
              <a:rPr lang="it-IT" dirty="0" err="1" smtClean="0"/>
              <a:t>paralizing</a:t>
            </a:r>
            <a:r>
              <a:rPr lang="it-IT" dirty="0" smtClean="0"/>
              <a:t> </a:t>
            </a:r>
            <a:r>
              <a:rPr lang="it-IT" dirty="0" err="1" smtClean="0"/>
              <a:t>insecurity</a:t>
            </a:r>
            <a:r>
              <a:rPr lang="it-IT" dirty="0" smtClean="0"/>
              <a:t> </a:t>
            </a:r>
            <a:r>
              <a:rPr lang="it-IT" dirty="0" smtClean="0"/>
              <a:t>and </a:t>
            </a:r>
            <a:r>
              <a:rPr lang="it-IT" dirty="0" err="1" smtClean="0"/>
              <a:t>fear</a:t>
            </a:r>
            <a:r>
              <a:rPr lang="it-IT" dirty="0" smtClean="0"/>
              <a:t>, </a:t>
            </a:r>
            <a:r>
              <a:rPr lang="it-IT" dirty="0" err="1" smtClean="0"/>
              <a:t>economic</a:t>
            </a:r>
            <a:r>
              <a:rPr lang="it-IT" dirty="0" smtClean="0"/>
              <a:t> and personal, </a:t>
            </a:r>
            <a:r>
              <a:rPr lang="it-IT" dirty="0" err="1" smtClean="0"/>
              <a:t>including</a:t>
            </a:r>
            <a:r>
              <a:rPr lang="it-IT" dirty="0" smtClean="0"/>
              <a:t> </a:t>
            </a:r>
            <a:r>
              <a:rPr lang="it-IT" dirty="0" err="1" smtClean="0"/>
              <a:t>fear</a:t>
            </a:r>
            <a:r>
              <a:rPr lang="it-IT" dirty="0" smtClean="0"/>
              <a:t> </a:t>
            </a:r>
            <a:r>
              <a:rPr lang="it-IT" dirty="0" err="1" smtClean="0"/>
              <a:t>that</a:t>
            </a:r>
            <a:r>
              <a:rPr lang="it-IT" dirty="0" smtClean="0"/>
              <a:t> </a:t>
            </a:r>
            <a:r>
              <a:rPr lang="it-IT" dirty="0" err="1" smtClean="0"/>
              <a:t>if</a:t>
            </a:r>
            <a:r>
              <a:rPr lang="it-IT" dirty="0" smtClean="0"/>
              <a:t> </a:t>
            </a:r>
            <a:r>
              <a:rPr lang="it-IT" dirty="0" err="1" smtClean="0"/>
              <a:t>you</a:t>
            </a:r>
            <a:r>
              <a:rPr lang="it-IT" dirty="0" smtClean="0"/>
              <a:t> are </a:t>
            </a:r>
            <a:r>
              <a:rPr lang="it-IT" dirty="0" err="1" smtClean="0"/>
              <a:t>seriously</a:t>
            </a:r>
            <a:r>
              <a:rPr lang="it-IT" dirty="0" smtClean="0"/>
              <a:t> </a:t>
            </a:r>
            <a:r>
              <a:rPr lang="it-IT" dirty="0" err="1" smtClean="0"/>
              <a:t>ill</a:t>
            </a:r>
            <a:r>
              <a:rPr lang="it-IT" dirty="0" smtClean="0"/>
              <a:t> </a:t>
            </a:r>
            <a:r>
              <a:rPr lang="it-IT" dirty="0" err="1" smtClean="0"/>
              <a:t>there</a:t>
            </a:r>
            <a:r>
              <a:rPr lang="it-IT" dirty="0" smtClean="0"/>
              <a:t> </a:t>
            </a:r>
            <a:r>
              <a:rPr lang="it-IT" dirty="0" err="1" smtClean="0"/>
              <a:t>is</a:t>
            </a:r>
            <a:r>
              <a:rPr lang="it-IT" dirty="0" smtClean="0"/>
              <a:t> no public hospital </a:t>
            </a:r>
            <a:r>
              <a:rPr lang="it-IT" dirty="0" err="1" smtClean="0"/>
              <a:t>that</a:t>
            </a:r>
            <a:r>
              <a:rPr lang="it-IT" dirty="0" smtClean="0"/>
              <a:t> </a:t>
            </a:r>
            <a:r>
              <a:rPr lang="it-IT" dirty="0" err="1" smtClean="0"/>
              <a:t>will</a:t>
            </a:r>
            <a:r>
              <a:rPr lang="it-IT" dirty="0" smtClean="0"/>
              <a:t> take care of </a:t>
            </a:r>
            <a:r>
              <a:rPr lang="it-IT" dirty="0" err="1" smtClean="0"/>
              <a:t>you</a:t>
            </a:r>
            <a:r>
              <a:rPr lang="it-IT" dirty="0" smtClean="0"/>
              <a:t>). </a:t>
            </a:r>
            <a:endParaRPr lang="it-IT" dirty="0" smtClean="0"/>
          </a:p>
          <a:p>
            <a:endParaRPr lang="it-IT" dirty="0"/>
          </a:p>
          <a:p>
            <a:r>
              <a:rPr lang="it-IT" dirty="0" smtClean="0"/>
              <a:t>The </a:t>
            </a:r>
            <a:r>
              <a:rPr lang="it-IT" dirty="0" err="1" smtClean="0">
                <a:solidFill>
                  <a:srgbClr val="FF0000"/>
                </a:solidFill>
              </a:rPr>
              <a:t>real</a:t>
            </a:r>
            <a:r>
              <a:rPr lang="it-IT" dirty="0" smtClean="0">
                <a:solidFill>
                  <a:srgbClr val="FF0000"/>
                </a:solidFill>
              </a:rPr>
              <a:t> </a:t>
            </a:r>
            <a:r>
              <a:rPr lang="it-IT" dirty="0" err="1" smtClean="0">
                <a:solidFill>
                  <a:srgbClr val="FF0000"/>
                </a:solidFill>
              </a:rPr>
              <a:t>difference</a:t>
            </a:r>
            <a:r>
              <a:rPr lang="it-IT" dirty="0" smtClean="0">
                <a:solidFill>
                  <a:srgbClr val="FF0000"/>
                </a:solidFill>
              </a:rPr>
              <a:t> </a:t>
            </a:r>
            <a:r>
              <a:rPr lang="it-IT" dirty="0" err="1" smtClean="0">
                <a:solidFill>
                  <a:srgbClr val="FF0000"/>
                </a:solidFill>
              </a:rPr>
              <a:t>between</a:t>
            </a:r>
            <a:r>
              <a:rPr lang="it-IT" dirty="0" smtClean="0"/>
              <a:t> COVID-19 and the </a:t>
            </a:r>
            <a:r>
              <a:rPr lang="it-IT" dirty="0" err="1" smtClean="0"/>
              <a:t>past</a:t>
            </a:r>
            <a:r>
              <a:rPr lang="it-IT" dirty="0" smtClean="0"/>
              <a:t> </a:t>
            </a:r>
            <a:r>
              <a:rPr lang="it-IT" dirty="0" err="1" smtClean="0"/>
              <a:t>is</a:t>
            </a:r>
            <a:r>
              <a:rPr lang="it-IT" dirty="0" smtClean="0"/>
              <a:t> </a:t>
            </a:r>
            <a:r>
              <a:rPr lang="it-IT" dirty="0" smtClean="0"/>
              <a:t>the «</a:t>
            </a:r>
            <a:r>
              <a:rPr lang="it-IT" dirty="0" err="1" smtClean="0"/>
              <a:t>Globalization</a:t>
            </a:r>
            <a:r>
              <a:rPr lang="it-IT" dirty="0" smtClean="0"/>
              <a:t> of </a:t>
            </a:r>
            <a:r>
              <a:rPr lang="it-IT" dirty="0" err="1" smtClean="0"/>
              <a:t>fear</a:t>
            </a:r>
            <a:r>
              <a:rPr lang="it-IT" dirty="0" smtClean="0"/>
              <a:t>». </a:t>
            </a:r>
            <a:r>
              <a:rPr lang="it-IT" dirty="0" smtClean="0"/>
              <a:t> </a:t>
            </a:r>
          </a:p>
          <a:p>
            <a:endParaRPr lang="it-IT" dirty="0"/>
          </a:p>
          <a:p>
            <a:r>
              <a:rPr lang="it-IT" dirty="0" err="1" smtClean="0"/>
              <a:t>What</a:t>
            </a:r>
            <a:r>
              <a:rPr lang="it-IT" dirty="0" smtClean="0"/>
              <a:t> </a:t>
            </a:r>
            <a:r>
              <a:rPr lang="it-IT" dirty="0" err="1" smtClean="0"/>
              <a:t>lessons</a:t>
            </a:r>
            <a:r>
              <a:rPr lang="it-IT" dirty="0" smtClean="0"/>
              <a:t> can </a:t>
            </a:r>
            <a:r>
              <a:rPr lang="it-IT" dirty="0" err="1" smtClean="0"/>
              <a:t>we</a:t>
            </a:r>
            <a:r>
              <a:rPr lang="it-IT" dirty="0" smtClean="0"/>
              <a:t> </a:t>
            </a:r>
            <a:r>
              <a:rPr lang="it-IT" dirty="0" err="1" smtClean="0"/>
              <a:t>learn</a:t>
            </a:r>
            <a:r>
              <a:rPr lang="it-IT" dirty="0" smtClean="0"/>
              <a:t> from </a:t>
            </a:r>
            <a:r>
              <a:rPr lang="it-IT" dirty="0" err="1" smtClean="0"/>
              <a:t>this</a:t>
            </a:r>
            <a:r>
              <a:rPr lang="it-IT" dirty="0" smtClean="0"/>
              <a:t>?</a:t>
            </a:r>
            <a:endParaRPr lang="it-IT" dirty="0" smtClean="0"/>
          </a:p>
          <a:p>
            <a:endParaRPr lang="it-IT" dirty="0" smtClean="0"/>
          </a:p>
        </p:txBody>
      </p:sp>
    </p:spTree>
    <p:extLst>
      <p:ext uri="{BB962C8B-B14F-4D97-AF65-F5344CB8AC3E}">
        <p14:creationId xmlns:p14="http://schemas.microsoft.com/office/powerpoint/2010/main" val="2283205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Reflecting</a:t>
            </a:r>
            <a:r>
              <a:rPr lang="it-IT" dirty="0" smtClean="0"/>
              <a:t> on </a:t>
            </a:r>
            <a:r>
              <a:rPr lang="it-IT" dirty="0" err="1" smtClean="0"/>
              <a:t>message</a:t>
            </a:r>
            <a:r>
              <a:rPr lang="it-IT" dirty="0" smtClean="0"/>
              <a:t> 2</a:t>
            </a:r>
            <a:endParaRPr lang="it-IT" dirty="0"/>
          </a:p>
        </p:txBody>
      </p:sp>
      <p:sp>
        <p:nvSpPr>
          <p:cNvPr id="3" name="Segnaposto contenuto 2"/>
          <p:cNvSpPr>
            <a:spLocks noGrp="1"/>
          </p:cNvSpPr>
          <p:nvPr>
            <p:ph idx="1"/>
          </p:nvPr>
        </p:nvSpPr>
        <p:spPr/>
        <p:txBody>
          <a:bodyPr>
            <a:normAutofit/>
          </a:bodyPr>
          <a:lstStyle/>
          <a:p>
            <a:r>
              <a:rPr lang="en-US" dirty="0" smtClean="0">
                <a:solidFill>
                  <a:srgbClr val="FF0000"/>
                </a:solidFill>
              </a:rPr>
              <a:t>Lessons to be learnt in times of Global fear </a:t>
            </a:r>
          </a:p>
          <a:p>
            <a:pPr lvl="1"/>
            <a:r>
              <a:rPr lang="en-US" dirty="0" smtClean="0">
                <a:solidFill>
                  <a:srgbClr val="FF0000"/>
                </a:solidFill>
              </a:rPr>
              <a:t>Public health care is essential </a:t>
            </a:r>
            <a:r>
              <a:rPr lang="en-US" dirty="0" smtClean="0"/>
              <a:t>and should be preserved from government budget cuts (More generally the «State» matters and can save your life). </a:t>
            </a:r>
          </a:p>
          <a:p>
            <a:pPr lvl="1"/>
            <a:r>
              <a:rPr lang="en-US" dirty="0" smtClean="0">
                <a:solidFill>
                  <a:srgbClr val="FF0000"/>
                </a:solidFill>
              </a:rPr>
              <a:t>Border controls do not stop viruses </a:t>
            </a:r>
            <a:r>
              <a:rPr lang="en-US" dirty="0" smtClean="0"/>
              <a:t>(unlike goods and people)</a:t>
            </a:r>
          </a:p>
          <a:p>
            <a:pPr lvl="1"/>
            <a:r>
              <a:rPr lang="en-US" dirty="0" smtClean="0">
                <a:solidFill>
                  <a:srgbClr val="FF0000"/>
                </a:solidFill>
              </a:rPr>
              <a:t>Global problems require Global governance</a:t>
            </a:r>
            <a:r>
              <a:rPr lang="en-US" dirty="0" smtClean="0"/>
              <a:t>. This means global institutions designed to act in the interest of all parties concerned, National willingness to cooperate with global institutions, share knowledge and solutions, help out each other, COMPLEXITY and the need for guiding principles (Guzman 2020).</a:t>
            </a:r>
          </a:p>
          <a:p>
            <a:r>
              <a:rPr lang="en-US" dirty="0" smtClean="0">
                <a:solidFill>
                  <a:srgbClr val="FF0000"/>
                </a:solidFill>
              </a:rPr>
              <a:t>Will these lessons be learnt? </a:t>
            </a:r>
            <a:r>
              <a:rPr lang="en-US" dirty="0" smtClean="0"/>
              <a:t>Hard to say at the moment.</a:t>
            </a:r>
          </a:p>
          <a:p>
            <a:pPr lvl="1"/>
            <a:r>
              <a:rPr lang="en-US" dirty="0" smtClean="0"/>
              <a:t>It will depend on the extent and severity of the current crisis. The longer COVID-19 lasts, the worse its effects are   </a:t>
            </a:r>
          </a:p>
          <a:p>
            <a:endParaRPr lang="it-IT" dirty="0" smtClean="0"/>
          </a:p>
        </p:txBody>
      </p:sp>
    </p:spTree>
    <p:extLst>
      <p:ext uri="{BB962C8B-B14F-4D97-AF65-F5344CB8AC3E}">
        <p14:creationId xmlns:p14="http://schemas.microsoft.com/office/powerpoint/2010/main" val="3934126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Coming</a:t>
            </a:r>
            <a:r>
              <a:rPr lang="it-IT" dirty="0" smtClean="0"/>
              <a:t> out of the box ….</a:t>
            </a:r>
            <a:endParaRPr lang="it-IT" dirty="0"/>
          </a:p>
        </p:txBody>
      </p:sp>
      <p:sp>
        <p:nvSpPr>
          <p:cNvPr id="3" name="Segnaposto contenuto 2"/>
          <p:cNvSpPr>
            <a:spLocks noGrp="1"/>
          </p:cNvSpPr>
          <p:nvPr>
            <p:ph idx="1"/>
          </p:nvPr>
        </p:nvSpPr>
        <p:spPr/>
        <p:txBody>
          <a:bodyPr>
            <a:normAutofit/>
          </a:bodyPr>
          <a:lstStyle/>
          <a:p>
            <a:r>
              <a:rPr lang="it-IT" dirty="0" err="1" smtClean="0"/>
              <a:t>As</a:t>
            </a:r>
            <a:r>
              <a:rPr lang="it-IT" dirty="0" smtClean="0"/>
              <a:t> COVID-19 </a:t>
            </a:r>
            <a:r>
              <a:rPr lang="it-IT" dirty="0" err="1" smtClean="0"/>
              <a:t>makes</a:t>
            </a:r>
            <a:r>
              <a:rPr lang="it-IT" dirty="0" smtClean="0"/>
              <a:t> </a:t>
            </a:r>
            <a:r>
              <a:rPr lang="it-IT" dirty="0" err="1" smtClean="0"/>
              <a:t>eveything</a:t>
            </a:r>
            <a:r>
              <a:rPr lang="it-IT" dirty="0" smtClean="0"/>
              <a:t> </a:t>
            </a:r>
            <a:r>
              <a:rPr lang="it-IT" dirty="0" err="1" smtClean="0"/>
              <a:t>worse</a:t>
            </a:r>
            <a:r>
              <a:rPr lang="it-IT" dirty="0" smtClean="0"/>
              <a:t> (</a:t>
            </a:r>
            <a:r>
              <a:rPr lang="it-IT" dirty="0" err="1" smtClean="0"/>
              <a:t>including</a:t>
            </a:r>
            <a:r>
              <a:rPr lang="it-IT" dirty="0" smtClean="0"/>
              <a:t> «out of </a:t>
            </a:r>
            <a:r>
              <a:rPr lang="it-IT" dirty="0" err="1" smtClean="0"/>
              <a:t>sight</a:t>
            </a:r>
            <a:r>
              <a:rPr lang="it-IT" dirty="0" smtClean="0"/>
              <a:t>» </a:t>
            </a:r>
            <a:r>
              <a:rPr lang="it-IT" dirty="0" err="1" smtClean="0"/>
              <a:t>pandemics</a:t>
            </a:r>
            <a:r>
              <a:rPr lang="it-IT" dirty="0" smtClean="0"/>
              <a:t>), </a:t>
            </a:r>
            <a:r>
              <a:rPr lang="it-IT" dirty="0" err="1" smtClean="0"/>
              <a:t>this</a:t>
            </a:r>
            <a:r>
              <a:rPr lang="it-IT" dirty="0" smtClean="0"/>
              <a:t> </a:t>
            </a:r>
            <a:r>
              <a:rPr lang="it-IT" dirty="0" err="1" smtClean="0"/>
              <a:t>makes</a:t>
            </a:r>
            <a:r>
              <a:rPr lang="it-IT" dirty="0" smtClean="0"/>
              <a:t> </a:t>
            </a:r>
            <a:r>
              <a:rPr lang="it-IT" dirty="0" err="1" smtClean="0"/>
              <a:t>it</a:t>
            </a:r>
            <a:r>
              <a:rPr lang="it-IT" dirty="0" smtClean="0"/>
              <a:t> </a:t>
            </a:r>
            <a:r>
              <a:rPr lang="it-IT" dirty="0" err="1" smtClean="0"/>
              <a:t>even</a:t>
            </a:r>
            <a:r>
              <a:rPr lang="it-IT" dirty="0" smtClean="0"/>
              <a:t> more </a:t>
            </a:r>
            <a:r>
              <a:rPr lang="it-IT" dirty="0" err="1" smtClean="0"/>
              <a:t>urgent</a:t>
            </a:r>
            <a:r>
              <a:rPr lang="it-IT" dirty="0" smtClean="0"/>
              <a:t> to bridge the gap </a:t>
            </a:r>
            <a:r>
              <a:rPr lang="it-IT" dirty="0" err="1" smtClean="0"/>
              <a:t>between</a:t>
            </a:r>
            <a:r>
              <a:rPr lang="it-IT" dirty="0" smtClean="0"/>
              <a:t> </a:t>
            </a:r>
            <a:r>
              <a:rPr lang="it-IT" dirty="0" err="1" smtClean="0"/>
              <a:t>mainstream</a:t>
            </a:r>
            <a:r>
              <a:rPr lang="it-IT" dirty="0" smtClean="0"/>
              <a:t> </a:t>
            </a:r>
            <a:r>
              <a:rPr lang="it-IT" dirty="0" err="1" smtClean="0"/>
              <a:t>economics</a:t>
            </a:r>
            <a:r>
              <a:rPr lang="it-IT" dirty="0" smtClean="0"/>
              <a:t> for </a:t>
            </a:r>
            <a:r>
              <a:rPr lang="it-IT" dirty="0" err="1" smtClean="0"/>
              <a:t>advanced</a:t>
            </a:r>
            <a:r>
              <a:rPr lang="it-IT" dirty="0" smtClean="0"/>
              <a:t> </a:t>
            </a:r>
            <a:r>
              <a:rPr lang="it-IT" dirty="0" err="1" smtClean="0"/>
              <a:t>countries</a:t>
            </a:r>
            <a:r>
              <a:rPr lang="it-IT" dirty="0" smtClean="0"/>
              <a:t> and </a:t>
            </a:r>
            <a:r>
              <a:rPr lang="it-IT" dirty="0" err="1" smtClean="0"/>
              <a:t>developing</a:t>
            </a:r>
            <a:r>
              <a:rPr lang="it-IT" dirty="0" smtClean="0"/>
              <a:t> </a:t>
            </a:r>
            <a:r>
              <a:rPr lang="it-IT" dirty="0" err="1" smtClean="0"/>
              <a:t>economics</a:t>
            </a:r>
            <a:r>
              <a:rPr lang="it-IT" dirty="0" smtClean="0"/>
              <a:t>  and to </a:t>
            </a:r>
            <a:r>
              <a:rPr lang="it-IT" dirty="0" err="1" smtClean="0"/>
              <a:t>intervene</a:t>
            </a:r>
            <a:r>
              <a:rPr lang="it-IT" dirty="0" smtClean="0"/>
              <a:t> with </a:t>
            </a:r>
            <a:r>
              <a:rPr lang="en-US" i="1" dirty="0" smtClean="0">
                <a:solidFill>
                  <a:srgbClr val="FF0000"/>
                </a:solidFill>
              </a:rPr>
              <a:t>large-scale, outside-the-box fiscal and monetary policies. </a:t>
            </a:r>
          </a:p>
          <a:p>
            <a:endParaRPr lang="en-US" i="1" dirty="0" smtClean="0">
              <a:solidFill>
                <a:srgbClr val="FF0000"/>
              </a:solidFill>
            </a:endParaRPr>
          </a:p>
          <a:p>
            <a:r>
              <a:rPr lang="en-US" i="1" dirty="0" smtClean="0">
                <a:solidFill>
                  <a:srgbClr val="FF0000"/>
                </a:solidFill>
              </a:rPr>
              <a:t>Outside-the-box? What box exactly? How to do it?</a:t>
            </a:r>
            <a:endParaRPr lang="it-IT" dirty="0" smtClean="0"/>
          </a:p>
          <a:p>
            <a:pPr marL="457200" lvl="1" indent="0">
              <a:buNone/>
            </a:pPr>
            <a:endParaRPr lang="it-IT" dirty="0" smtClean="0"/>
          </a:p>
        </p:txBody>
      </p:sp>
    </p:spTree>
    <p:extLst>
      <p:ext uri="{BB962C8B-B14F-4D97-AF65-F5344CB8AC3E}">
        <p14:creationId xmlns:p14="http://schemas.microsoft.com/office/powerpoint/2010/main" val="3244272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Message 3</a:t>
            </a:r>
            <a:endParaRPr lang="it-IT" dirty="0"/>
          </a:p>
        </p:txBody>
      </p:sp>
      <p:sp>
        <p:nvSpPr>
          <p:cNvPr id="3" name="Segnaposto contenuto 2"/>
          <p:cNvSpPr>
            <a:spLocks noGrp="1"/>
          </p:cNvSpPr>
          <p:nvPr>
            <p:ph idx="1"/>
          </p:nvPr>
        </p:nvSpPr>
        <p:spPr/>
        <p:txBody>
          <a:bodyPr/>
          <a:lstStyle/>
          <a:p>
            <a:r>
              <a:rPr lang="it-IT" dirty="0" err="1" smtClean="0"/>
              <a:t>Looking</a:t>
            </a:r>
            <a:r>
              <a:rPr lang="it-IT" dirty="0" smtClean="0"/>
              <a:t> for </a:t>
            </a:r>
            <a:r>
              <a:rPr lang="it-IT" dirty="0" err="1" smtClean="0"/>
              <a:t>specialists</a:t>
            </a:r>
            <a:r>
              <a:rPr lang="it-IT" dirty="0" smtClean="0"/>
              <a:t> in out-of-the box </a:t>
            </a:r>
            <a:r>
              <a:rPr lang="it-IT" dirty="0" err="1" smtClean="0"/>
              <a:t>remedies</a:t>
            </a:r>
            <a:r>
              <a:rPr lang="it-IT" dirty="0" smtClean="0"/>
              <a:t>? </a:t>
            </a:r>
          </a:p>
          <a:p>
            <a:r>
              <a:rPr lang="it-IT" dirty="0" err="1" smtClean="0"/>
              <a:t>Doctor</a:t>
            </a:r>
            <a:r>
              <a:rPr lang="it-IT" dirty="0" smtClean="0"/>
              <a:t> Keynes </a:t>
            </a:r>
            <a:r>
              <a:rPr lang="it-IT" dirty="0" err="1" smtClean="0"/>
              <a:t>is</a:t>
            </a:r>
            <a:r>
              <a:rPr lang="it-IT" dirty="0" smtClean="0"/>
              <a:t> the man!</a:t>
            </a:r>
          </a:p>
          <a:p>
            <a:r>
              <a:rPr lang="it-IT" dirty="0" smtClean="0">
                <a:solidFill>
                  <a:srgbClr val="FF0000"/>
                </a:solidFill>
              </a:rPr>
              <a:t>J.M. Keynes (1883 – 1946)</a:t>
            </a:r>
          </a:p>
          <a:p>
            <a:r>
              <a:rPr lang="it-IT" dirty="0" err="1" smtClean="0"/>
              <a:t>Why</a:t>
            </a:r>
            <a:r>
              <a:rPr lang="it-IT" dirty="0" smtClean="0"/>
              <a:t> Keynes? </a:t>
            </a:r>
            <a:r>
              <a:rPr lang="it-IT" dirty="0" err="1" smtClean="0"/>
              <a:t>Why</a:t>
            </a:r>
            <a:r>
              <a:rPr lang="it-IT" dirty="0" smtClean="0"/>
              <a:t> </a:t>
            </a:r>
            <a:r>
              <a:rPr lang="it-IT" dirty="0" err="1" smtClean="0"/>
              <a:t>now</a:t>
            </a:r>
            <a:r>
              <a:rPr lang="it-IT" dirty="0" smtClean="0"/>
              <a:t>?</a:t>
            </a:r>
          </a:p>
          <a:p>
            <a:pPr lvl="1"/>
            <a:r>
              <a:rPr lang="it-IT" dirty="0" err="1" smtClean="0"/>
              <a:t>Keynes’s</a:t>
            </a:r>
            <a:r>
              <a:rPr lang="it-IT" dirty="0" smtClean="0"/>
              <a:t> </a:t>
            </a:r>
            <a:r>
              <a:rPr lang="it-IT" dirty="0" err="1" smtClean="0"/>
              <a:t>economics</a:t>
            </a:r>
            <a:r>
              <a:rPr lang="it-IT" dirty="0" smtClean="0"/>
              <a:t> (</a:t>
            </a:r>
            <a:r>
              <a:rPr lang="it-IT" dirty="0" err="1" smtClean="0"/>
              <a:t>diagnosis</a:t>
            </a:r>
            <a:r>
              <a:rPr lang="it-IT" dirty="0" smtClean="0"/>
              <a:t>) </a:t>
            </a:r>
            <a:r>
              <a:rPr lang="it-IT" dirty="0" err="1" smtClean="0"/>
              <a:t>as</a:t>
            </a:r>
            <a:r>
              <a:rPr lang="it-IT" dirty="0" smtClean="0"/>
              <a:t> a </a:t>
            </a:r>
            <a:r>
              <a:rPr lang="it-IT" dirty="0" err="1" smtClean="0"/>
              <a:t>basis</a:t>
            </a:r>
            <a:r>
              <a:rPr lang="it-IT" dirty="0" smtClean="0"/>
              <a:t> for policy (cure) in a world </a:t>
            </a:r>
            <a:r>
              <a:rPr lang="it-IT" dirty="0" err="1" smtClean="0"/>
              <a:t>plagued</a:t>
            </a:r>
            <a:r>
              <a:rPr lang="it-IT" dirty="0" smtClean="0"/>
              <a:t> by </a:t>
            </a:r>
            <a:r>
              <a:rPr lang="it-IT" dirty="0" err="1" smtClean="0"/>
              <a:t>uncertainty</a:t>
            </a:r>
            <a:r>
              <a:rPr lang="it-IT" dirty="0" smtClean="0"/>
              <a:t> (Hoover 2006)</a:t>
            </a:r>
          </a:p>
          <a:p>
            <a:pPr lvl="1"/>
            <a:r>
              <a:rPr lang="it-IT" dirty="0" err="1" smtClean="0"/>
              <a:t>Purpose</a:t>
            </a:r>
            <a:r>
              <a:rPr lang="it-IT" dirty="0" smtClean="0"/>
              <a:t> of </a:t>
            </a:r>
            <a:r>
              <a:rPr lang="it-IT" dirty="0" err="1" smtClean="0"/>
              <a:t>Keynesian</a:t>
            </a:r>
            <a:r>
              <a:rPr lang="it-IT" dirty="0" smtClean="0"/>
              <a:t> </a:t>
            </a:r>
            <a:r>
              <a:rPr lang="it-IT" dirty="0" err="1" smtClean="0"/>
              <a:t>policies</a:t>
            </a:r>
            <a:r>
              <a:rPr lang="it-IT" dirty="0" smtClean="0"/>
              <a:t>: </a:t>
            </a:r>
            <a:r>
              <a:rPr lang="it-IT" dirty="0" err="1" smtClean="0"/>
              <a:t>Find</a:t>
            </a:r>
            <a:r>
              <a:rPr lang="it-IT" dirty="0" smtClean="0"/>
              <a:t> </a:t>
            </a:r>
            <a:r>
              <a:rPr lang="it-IT" dirty="0" err="1" smtClean="0"/>
              <a:t>solutions</a:t>
            </a:r>
            <a:r>
              <a:rPr lang="it-IT" dirty="0" smtClean="0"/>
              <a:t> to </a:t>
            </a:r>
            <a:r>
              <a:rPr lang="it-IT" dirty="0" err="1" smtClean="0"/>
              <a:t>current-day</a:t>
            </a:r>
            <a:r>
              <a:rPr lang="it-IT" dirty="0" smtClean="0"/>
              <a:t> </a:t>
            </a:r>
            <a:r>
              <a:rPr lang="it-IT" dirty="0" err="1" smtClean="0"/>
              <a:t>problems</a:t>
            </a:r>
            <a:r>
              <a:rPr lang="it-IT" dirty="0" smtClean="0"/>
              <a:t> and </a:t>
            </a:r>
            <a:r>
              <a:rPr lang="it-IT" dirty="0" err="1" smtClean="0"/>
              <a:t>carry</a:t>
            </a:r>
            <a:r>
              <a:rPr lang="it-IT" dirty="0" smtClean="0"/>
              <a:t> </a:t>
            </a:r>
            <a:r>
              <a:rPr lang="it-IT" dirty="0" err="1" smtClean="0"/>
              <a:t>forward</a:t>
            </a:r>
            <a:r>
              <a:rPr lang="it-IT" dirty="0" smtClean="0"/>
              <a:t> the progress of </a:t>
            </a:r>
            <a:r>
              <a:rPr lang="it-IT" dirty="0" err="1" smtClean="0"/>
              <a:t>mankind</a:t>
            </a:r>
            <a:r>
              <a:rPr lang="it-IT" dirty="0" smtClean="0"/>
              <a:t>.</a:t>
            </a:r>
          </a:p>
          <a:p>
            <a:pPr lvl="1"/>
            <a:r>
              <a:rPr lang="it-IT" dirty="0" err="1" smtClean="0"/>
              <a:t>Humanism</a:t>
            </a:r>
            <a:r>
              <a:rPr lang="it-IT" dirty="0" smtClean="0"/>
              <a:t> and love of </a:t>
            </a:r>
            <a:r>
              <a:rPr lang="it-IT" dirty="0" err="1" smtClean="0"/>
              <a:t>variety</a:t>
            </a:r>
            <a:r>
              <a:rPr lang="it-IT" dirty="0" smtClean="0"/>
              <a:t> </a:t>
            </a:r>
          </a:p>
          <a:p>
            <a:pPr lvl="1"/>
            <a:r>
              <a:rPr lang="it-IT" dirty="0" smtClean="0"/>
              <a:t>Global scope and </a:t>
            </a:r>
            <a:r>
              <a:rPr lang="it-IT" dirty="0" err="1" smtClean="0"/>
              <a:t>mutual</a:t>
            </a:r>
            <a:r>
              <a:rPr lang="it-IT" dirty="0" smtClean="0"/>
              <a:t> </a:t>
            </a:r>
            <a:r>
              <a:rPr lang="it-IT" dirty="0" err="1" smtClean="0"/>
              <a:t>interest</a:t>
            </a:r>
            <a:endParaRPr lang="it-IT" dirty="0"/>
          </a:p>
        </p:txBody>
      </p:sp>
    </p:spTree>
    <p:extLst>
      <p:ext uri="{BB962C8B-B14F-4D97-AF65-F5344CB8AC3E}">
        <p14:creationId xmlns:p14="http://schemas.microsoft.com/office/powerpoint/2010/main" val="3994529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Reflecting</a:t>
            </a:r>
            <a:r>
              <a:rPr lang="it-IT" dirty="0" smtClean="0"/>
              <a:t> on </a:t>
            </a:r>
            <a:r>
              <a:rPr lang="it-IT" dirty="0" err="1" smtClean="0"/>
              <a:t>message</a:t>
            </a:r>
            <a:r>
              <a:rPr lang="it-IT" dirty="0" smtClean="0"/>
              <a:t> 3</a:t>
            </a:r>
            <a:endParaRPr lang="it-IT" dirty="0"/>
          </a:p>
        </p:txBody>
      </p:sp>
      <p:sp>
        <p:nvSpPr>
          <p:cNvPr id="3" name="Segnaposto contenuto 2"/>
          <p:cNvSpPr>
            <a:spLocks noGrp="1"/>
          </p:cNvSpPr>
          <p:nvPr>
            <p:ph idx="1"/>
          </p:nvPr>
        </p:nvSpPr>
        <p:spPr>
          <a:xfrm>
            <a:off x="838200" y="1825624"/>
            <a:ext cx="10515600" cy="4781237"/>
          </a:xfrm>
        </p:spPr>
        <p:txBody>
          <a:bodyPr>
            <a:normAutofit fontScale="77500" lnSpcReduction="20000"/>
          </a:bodyPr>
          <a:lstStyle/>
          <a:p>
            <a:r>
              <a:rPr lang="it-IT" dirty="0" smtClean="0"/>
              <a:t>In 1923 Keynes </a:t>
            </a:r>
            <a:r>
              <a:rPr lang="it-IT" dirty="0" err="1" smtClean="0"/>
              <a:t>wrote</a:t>
            </a:r>
            <a:r>
              <a:rPr lang="it-IT" dirty="0" smtClean="0"/>
              <a:t>: «</a:t>
            </a:r>
            <a:r>
              <a:rPr lang="en-US" i="1" dirty="0"/>
              <a:t>Economists set themselves too easy, too useless a task if in tempestuous seasons they can only tell us that when the storm is long past the ocean is flat </a:t>
            </a:r>
            <a:r>
              <a:rPr lang="en-US" i="1" dirty="0" smtClean="0"/>
              <a:t>again</a:t>
            </a:r>
            <a:r>
              <a:rPr lang="en-US" dirty="0" smtClean="0"/>
              <a:t>».</a:t>
            </a:r>
          </a:p>
          <a:p>
            <a:endParaRPr lang="en-US" dirty="0" smtClean="0"/>
          </a:p>
          <a:p>
            <a:r>
              <a:rPr lang="en-US" dirty="0" smtClean="0"/>
              <a:t>This spirit never left </a:t>
            </a:r>
            <a:r>
              <a:rPr lang="en-US" dirty="0" smtClean="0"/>
              <a:t>him. </a:t>
            </a:r>
          </a:p>
          <a:p>
            <a:endParaRPr lang="en-US" dirty="0"/>
          </a:p>
          <a:p>
            <a:r>
              <a:rPr lang="en-US" dirty="0" smtClean="0"/>
              <a:t>Economists </a:t>
            </a:r>
            <a:r>
              <a:rPr lang="en-US" dirty="0" smtClean="0"/>
              <a:t>must come up with viable solutions to current problems, </a:t>
            </a:r>
            <a:r>
              <a:rPr lang="en-US" dirty="0" err="1" smtClean="0"/>
              <a:t>interveninig</a:t>
            </a:r>
            <a:r>
              <a:rPr lang="en-US" dirty="0" smtClean="0"/>
              <a:t> whenever the “market” left to itself offers no quick and social sustainable solution.</a:t>
            </a:r>
          </a:p>
          <a:p>
            <a:endParaRPr lang="it-IT" dirty="0" smtClean="0"/>
          </a:p>
          <a:p>
            <a:r>
              <a:rPr lang="it-IT" dirty="0" smtClean="0"/>
              <a:t>Three </a:t>
            </a:r>
            <a:r>
              <a:rPr lang="it-IT" dirty="0" err="1" smtClean="0"/>
              <a:t>examples</a:t>
            </a:r>
            <a:r>
              <a:rPr lang="it-IT" dirty="0" smtClean="0"/>
              <a:t> of </a:t>
            </a:r>
            <a:r>
              <a:rPr lang="it-IT" dirty="0" err="1" smtClean="0"/>
              <a:t>Keynes’s</a:t>
            </a:r>
            <a:r>
              <a:rPr lang="it-IT" dirty="0" smtClean="0"/>
              <a:t> </a:t>
            </a:r>
            <a:r>
              <a:rPr lang="it-IT" dirty="0" err="1" smtClean="0"/>
              <a:t>approach</a:t>
            </a:r>
            <a:r>
              <a:rPr lang="it-IT" dirty="0" smtClean="0"/>
              <a:t> to </a:t>
            </a:r>
            <a:r>
              <a:rPr lang="it-IT" dirty="0" smtClean="0"/>
              <a:t>pressing </a:t>
            </a:r>
            <a:r>
              <a:rPr lang="it-IT" dirty="0" err="1" smtClean="0"/>
              <a:t>economic</a:t>
            </a:r>
            <a:r>
              <a:rPr lang="it-IT" dirty="0" smtClean="0"/>
              <a:t> </a:t>
            </a:r>
            <a:r>
              <a:rPr lang="it-IT" dirty="0" err="1" smtClean="0"/>
              <a:t>problems</a:t>
            </a:r>
            <a:r>
              <a:rPr lang="it-IT" dirty="0" smtClean="0"/>
              <a:t>:</a:t>
            </a:r>
          </a:p>
          <a:p>
            <a:pPr lvl="1"/>
            <a:r>
              <a:rPr lang="it-IT" i="1" dirty="0" smtClean="0"/>
              <a:t>The General </a:t>
            </a:r>
            <a:r>
              <a:rPr lang="it-IT" i="1" dirty="0" err="1" smtClean="0"/>
              <a:t>Theory</a:t>
            </a:r>
            <a:r>
              <a:rPr lang="it-IT" dirty="0" smtClean="0"/>
              <a:t> (1936) and the </a:t>
            </a:r>
            <a:r>
              <a:rPr lang="it-IT" dirty="0" err="1" smtClean="0"/>
              <a:t>problem</a:t>
            </a:r>
            <a:r>
              <a:rPr lang="it-IT" dirty="0" smtClean="0"/>
              <a:t> of mass </a:t>
            </a:r>
            <a:r>
              <a:rPr lang="it-IT" dirty="0" err="1" smtClean="0"/>
              <a:t>unemployment</a:t>
            </a:r>
            <a:r>
              <a:rPr lang="it-IT" dirty="0" smtClean="0"/>
              <a:t> in the </a:t>
            </a:r>
            <a:r>
              <a:rPr lang="it-IT" dirty="0" err="1" smtClean="0"/>
              <a:t>wake</a:t>
            </a:r>
            <a:r>
              <a:rPr lang="it-IT" dirty="0" smtClean="0"/>
              <a:t> of the Great </a:t>
            </a:r>
            <a:r>
              <a:rPr lang="it-IT" dirty="0" err="1" smtClean="0"/>
              <a:t>Depressions</a:t>
            </a:r>
            <a:r>
              <a:rPr lang="it-IT" dirty="0" smtClean="0"/>
              <a:t>. </a:t>
            </a:r>
          </a:p>
          <a:p>
            <a:pPr lvl="1"/>
            <a:r>
              <a:rPr lang="it-IT" i="1" dirty="0" smtClean="0"/>
              <a:t>How to </a:t>
            </a:r>
            <a:r>
              <a:rPr lang="it-IT" i="1" dirty="0" err="1" smtClean="0"/>
              <a:t>pay</a:t>
            </a:r>
            <a:r>
              <a:rPr lang="it-IT" i="1" dirty="0" smtClean="0"/>
              <a:t> for the war</a:t>
            </a:r>
            <a:r>
              <a:rPr lang="it-IT" dirty="0" smtClean="0"/>
              <a:t> (1940) and the </a:t>
            </a:r>
            <a:r>
              <a:rPr lang="it-IT" dirty="0" err="1" smtClean="0"/>
              <a:t>problem</a:t>
            </a:r>
            <a:r>
              <a:rPr lang="it-IT" dirty="0" smtClean="0"/>
              <a:t> of </a:t>
            </a:r>
            <a:r>
              <a:rPr lang="it-IT" dirty="0" err="1" smtClean="0"/>
              <a:t>financing</a:t>
            </a:r>
            <a:r>
              <a:rPr lang="it-IT" dirty="0" smtClean="0"/>
              <a:t> </a:t>
            </a:r>
            <a:r>
              <a:rPr lang="it-IT" dirty="0" err="1" smtClean="0"/>
              <a:t>Britain’s</a:t>
            </a:r>
            <a:r>
              <a:rPr lang="it-IT" dirty="0" smtClean="0"/>
              <a:t> war </a:t>
            </a:r>
            <a:r>
              <a:rPr lang="it-IT" dirty="0" err="1" smtClean="0"/>
              <a:t>effort</a:t>
            </a:r>
            <a:r>
              <a:rPr lang="it-IT" dirty="0" smtClean="0"/>
              <a:t> </a:t>
            </a:r>
            <a:r>
              <a:rPr lang="it-IT" dirty="0" err="1" smtClean="0"/>
              <a:t>avoiding</a:t>
            </a:r>
            <a:r>
              <a:rPr lang="it-IT" dirty="0" smtClean="0"/>
              <a:t> </a:t>
            </a:r>
            <a:r>
              <a:rPr lang="it-IT" dirty="0" err="1" smtClean="0"/>
              <a:t>inflation</a:t>
            </a:r>
            <a:r>
              <a:rPr lang="it-IT" dirty="0" smtClean="0"/>
              <a:t> and a fiscal/</a:t>
            </a:r>
            <a:r>
              <a:rPr lang="it-IT" dirty="0" err="1" smtClean="0"/>
              <a:t>financial</a:t>
            </a:r>
            <a:r>
              <a:rPr lang="it-IT" dirty="0" smtClean="0"/>
              <a:t> </a:t>
            </a:r>
            <a:r>
              <a:rPr lang="it-IT" dirty="0" err="1" smtClean="0"/>
              <a:t>crisis</a:t>
            </a:r>
            <a:r>
              <a:rPr lang="it-IT" dirty="0" smtClean="0"/>
              <a:t>.</a:t>
            </a:r>
          </a:p>
          <a:p>
            <a:pPr lvl="1"/>
            <a:r>
              <a:rPr lang="it-IT" dirty="0" smtClean="0"/>
              <a:t>The International Clearing Union (1944) and the </a:t>
            </a:r>
            <a:r>
              <a:rPr lang="it-IT" dirty="0" err="1" smtClean="0"/>
              <a:t>problem</a:t>
            </a:r>
            <a:r>
              <a:rPr lang="it-IT" dirty="0" smtClean="0"/>
              <a:t> of </a:t>
            </a:r>
            <a:r>
              <a:rPr lang="it-IT" dirty="0" err="1" smtClean="0"/>
              <a:t>reorganizing</a:t>
            </a:r>
            <a:r>
              <a:rPr lang="it-IT" dirty="0" smtClean="0"/>
              <a:t> the </a:t>
            </a:r>
            <a:r>
              <a:rPr lang="it-IT" dirty="0" err="1" smtClean="0"/>
              <a:t>international</a:t>
            </a:r>
            <a:r>
              <a:rPr lang="it-IT" dirty="0" smtClean="0"/>
              <a:t> </a:t>
            </a:r>
            <a:r>
              <a:rPr lang="it-IT" dirty="0" err="1" smtClean="0"/>
              <a:t>monetary</a:t>
            </a:r>
            <a:r>
              <a:rPr lang="it-IT" dirty="0" smtClean="0"/>
              <a:t> </a:t>
            </a:r>
            <a:r>
              <a:rPr lang="it-IT" dirty="0" err="1" smtClean="0"/>
              <a:t>system</a:t>
            </a:r>
            <a:r>
              <a:rPr lang="it-IT" dirty="0" smtClean="0"/>
              <a:t> </a:t>
            </a:r>
            <a:r>
              <a:rPr lang="it-IT" dirty="0" err="1" smtClean="0"/>
              <a:t>after</a:t>
            </a:r>
            <a:r>
              <a:rPr lang="it-IT" dirty="0" smtClean="0"/>
              <a:t> WWII.  </a:t>
            </a:r>
          </a:p>
          <a:p>
            <a:endParaRPr lang="it-IT" dirty="0"/>
          </a:p>
        </p:txBody>
      </p:sp>
    </p:spTree>
    <p:extLst>
      <p:ext uri="{BB962C8B-B14F-4D97-AF65-F5344CB8AC3E}">
        <p14:creationId xmlns:p14="http://schemas.microsoft.com/office/powerpoint/2010/main" val="3741420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Reflecting</a:t>
            </a:r>
            <a:r>
              <a:rPr lang="it-IT" dirty="0" smtClean="0"/>
              <a:t> on </a:t>
            </a:r>
            <a:r>
              <a:rPr lang="it-IT" dirty="0" err="1" smtClean="0"/>
              <a:t>message</a:t>
            </a:r>
            <a:r>
              <a:rPr lang="it-IT" dirty="0" smtClean="0"/>
              <a:t> 3</a:t>
            </a:r>
            <a:endParaRPr lang="it-IT" dirty="0"/>
          </a:p>
        </p:txBody>
      </p:sp>
      <p:sp>
        <p:nvSpPr>
          <p:cNvPr id="3" name="Segnaposto contenuto 2"/>
          <p:cNvSpPr>
            <a:spLocks noGrp="1"/>
          </p:cNvSpPr>
          <p:nvPr>
            <p:ph idx="1"/>
          </p:nvPr>
        </p:nvSpPr>
        <p:spPr/>
        <p:txBody>
          <a:bodyPr>
            <a:normAutofit fontScale="70000" lnSpcReduction="20000"/>
          </a:bodyPr>
          <a:lstStyle/>
          <a:p>
            <a:r>
              <a:rPr lang="it-IT" dirty="0" smtClean="0"/>
              <a:t>In </a:t>
            </a:r>
            <a:r>
              <a:rPr lang="it-IT" dirty="0" err="1" smtClean="0"/>
              <a:t>November</a:t>
            </a:r>
            <a:r>
              <a:rPr lang="it-IT" dirty="0" smtClean="0"/>
              <a:t> 2008, </a:t>
            </a:r>
            <a:r>
              <a:rPr lang="it-IT" dirty="0" smtClean="0"/>
              <a:t>in the </a:t>
            </a:r>
            <a:r>
              <a:rPr lang="it-IT" dirty="0" err="1" smtClean="0"/>
              <a:t>midst</a:t>
            </a:r>
            <a:r>
              <a:rPr lang="it-IT" dirty="0" smtClean="0"/>
              <a:t> of the global </a:t>
            </a:r>
            <a:r>
              <a:rPr lang="it-IT" dirty="0" err="1" smtClean="0"/>
              <a:t>financial</a:t>
            </a:r>
            <a:r>
              <a:rPr lang="it-IT" dirty="0" smtClean="0"/>
              <a:t> </a:t>
            </a:r>
            <a:r>
              <a:rPr lang="it-IT" dirty="0" err="1" smtClean="0"/>
              <a:t>crisis</a:t>
            </a:r>
            <a:r>
              <a:rPr lang="it-IT" dirty="0" smtClean="0"/>
              <a:t>, Robert </a:t>
            </a:r>
            <a:r>
              <a:rPr lang="it-IT" dirty="0" smtClean="0"/>
              <a:t>Lucas, </a:t>
            </a:r>
            <a:r>
              <a:rPr lang="it-IT" dirty="0" err="1" smtClean="0"/>
              <a:t>one</a:t>
            </a:r>
            <a:r>
              <a:rPr lang="it-IT" dirty="0" smtClean="0"/>
              <a:t> of the «high </a:t>
            </a:r>
            <a:r>
              <a:rPr lang="it-IT" dirty="0" err="1" smtClean="0"/>
              <a:t>priests</a:t>
            </a:r>
            <a:r>
              <a:rPr lang="it-IT" dirty="0" smtClean="0"/>
              <a:t>» of </a:t>
            </a:r>
            <a:r>
              <a:rPr lang="it-IT" dirty="0" err="1" smtClean="0"/>
              <a:t>mainstream</a:t>
            </a:r>
            <a:r>
              <a:rPr lang="it-IT" dirty="0" smtClean="0"/>
              <a:t> </a:t>
            </a:r>
            <a:r>
              <a:rPr lang="it-IT" dirty="0" err="1" smtClean="0"/>
              <a:t>economics</a:t>
            </a:r>
            <a:r>
              <a:rPr lang="it-IT" dirty="0" smtClean="0"/>
              <a:t> </a:t>
            </a:r>
            <a:r>
              <a:rPr lang="it-IT" dirty="0" err="1" smtClean="0"/>
              <a:t>against</a:t>
            </a:r>
            <a:r>
              <a:rPr lang="it-IT" dirty="0" smtClean="0"/>
              <a:t> Keynes (</a:t>
            </a:r>
            <a:r>
              <a:rPr lang="it-IT" dirty="0" err="1" smtClean="0"/>
              <a:t>rational</a:t>
            </a:r>
            <a:r>
              <a:rPr lang="it-IT" dirty="0" smtClean="0"/>
              <a:t> </a:t>
            </a:r>
            <a:r>
              <a:rPr lang="it-IT" dirty="0" err="1" smtClean="0"/>
              <a:t>expectations</a:t>
            </a:r>
            <a:r>
              <a:rPr lang="it-IT" dirty="0" smtClean="0"/>
              <a:t>, </a:t>
            </a:r>
            <a:r>
              <a:rPr lang="it-IT" dirty="0" err="1" smtClean="0"/>
              <a:t>competition</a:t>
            </a:r>
            <a:r>
              <a:rPr lang="it-IT" dirty="0" smtClean="0"/>
              <a:t> </a:t>
            </a:r>
            <a:r>
              <a:rPr lang="it-IT" dirty="0" err="1" smtClean="0"/>
              <a:t>as</a:t>
            </a:r>
            <a:r>
              <a:rPr lang="it-IT" dirty="0" smtClean="0"/>
              <a:t> a </a:t>
            </a:r>
            <a:r>
              <a:rPr lang="it-IT" dirty="0" err="1" smtClean="0"/>
              <a:t>guarantee</a:t>
            </a:r>
            <a:r>
              <a:rPr lang="it-IT" dirty="0" smtClean="0"/>
              <a:t> of </a:t>
            </a:r>
            <a:r>
              <a:rPr lang="it-IT" dirty="0" err="1" smtClean="0"/>
              <a:t>efficiency</a:t>
            </a:r>
            <a:r>
              <a:rPr lang="it-IT" dirty="0" smtClean="0"/>
              <a:t>, austerity and </a:t>
            </a:r>
            <a:r>
              <a:rPr lang="it-IT" dirty="0" err="1" smtClean="0"/>
              <a:t>price</a:t>
            </a:r>
            <a:r>
              <a:rPr lang="it-IT" dirty="0" smtClean="0"/>
              <a:t> </a:t>
            </a:r>
            <a:r>
              <a:rPr lang="it-IT" dirty="0" err="1" smtClean="0"/>
              <a:t>stability</a:t>
            </a:r>
            <a:r>
              <a:rPr lang="it-IT" dirty="0" smtClean="0"/>
              <a:t>) </a:t>
            </a:r>
            <a:r>
              <a:rPr lang="it-IT" dirty="0" err="1" smtClean="0"/>
              <a:t>claimed</a:t>
            </a:r>
            <a:r>
              <a:rPr lang="it-IT" dirty="0" smtClean="0"/>
              <a:t> «</a:t>
            </a:r>
            <a:r>
              <a:rPr lang="it-IT" dirty="0" smtClean="0">
                <a:solidFill>
                  <a:srgbClr val="FF0000"/>
                </a:solidFill>
              </a:rPr>
              <a:t>We are </a:t>
            </a:r>
            <a:r>
              <a:rPr lang="it-IT" dirty="0" err="1" smtClean="0">
                <a:solidFill>
                  <a:srgbClr val="FF0000"/>
                </a:solidFill>
              </a:rPr>
              <a:t>all</a:t>
            </a:r>
            <a:r>
              <a:rPr lang="it-IT" dirty="0" smtClean="0">
                <a:solidFill>
                  <a:srgbClr val="FF0000"/>
                </a:solidFill>
              </a:rPr>
              <a:t> </a:t>
            </a:r>
            <a:r>
              <a:rPr lang="it-IT" dirty="0" err="1" smtClean="0">
                <a:solidFill>
                  <a:srgbClr val="FF0000"/>
                </a:solidFill>
              </a:rPr>
              <a:t>Keynesians</a:t>
            </a:r>
            <a:r>
              <a:rPr lang="it-IT" dirty="0" smtClean="0">
                <a:solidFill>
                  <a:srgbClr val="FF0000"/>
                </a:solidFill>
              </a:rPr>
              <a:t> in the fox-</a:t>
            </a:r>
            <a:r>
              <a:rPr lang="it-IT" dirty="0" err="1" smtClean="0">
                <a:solidFill>
                  <a:srgbClr val="FF0000"/>
                </a:solidFill>
              </a:rPr>
              <a:t>hole</a:t>
            </a:r>
            <a:r>
              <a:rPr lang="it-IT" dirty="0" smtClean="0"/>
              <a:t>»!</a:t>
            </a:r>
          </a:p>
          <a:p>
            <a:endParaRPr lang="it-IT" dirty="0"/>
          </a:p>
          <a:p>
            <a:r>
              <a:rPr lang="it-IT" dirty="0" err="1" smtClean="0"/>
              <a:t>Even</a:t>
            </a:r>
            <a:r>
              <a:rPr lang="it-IT" dirty="0" smtClean="0"/>
              <a:t> F. von Hayek, the </a:t>
            </a:r>
            <a:r>
              <a:rPr lang="it-IT" dirty="0" err="1" smtClean="0"/>
              <a:t>staunchest</a:t>
            </a:r>
            <a:r>
              <a:rPr lang="it-IT" dirty="0" smtClean="0"/>
              <a:t> support</a:t>
            </a:r>
            <a:r>
              <a:rPr lang="it-IT" dirty="0" smtClean="0"/>
              <a:t>er of free </a:t>
            </a:r>
            <a:r>
              <a:rPr lang="it-IT" dirty="0" err="1" smtClean="0"/>
              <a:t>markets</a:t>
            </a:r>
            <a:r>
              <a:rPr lang="it-IT" dirty="0" smtClean="0"/>
              <a:t> and </a:t>
            </a:r>
            <a:r>
              <a:rPr lang="it-IT" dirty="0" err="1" smtClean="0"/>
              <a:t>individualism</a:t>
            </a:r>
            <a:r>
              <a:rPr lang="it-IT" dirty="0" smtClean="0"/>
              <a:t>, </a:t>
            </a:r>
            <a:r>
              <a:rPr lang="it-IT" dirty="0" err="1" smtClean="0"/>
              <a:t>claimedm</a:t>
            </a:r>
            <a:r>
              <a:rPr lang="it-IT" dirty="0" smtClean="0"/>
              <a:t> in </a:t>
            </a:r>
            <a:r>
              <a:rPr lang="it-IT" dirty="0"/>
              <a:t>the </a:t>
            </a:r>
            <a:r>
              <a:rPr lang="it-IT" dirty="0" err="1"/>
              <a:t>itroduction</a:t>
            </a:r>
            <a:r>
              <a:rPr lang="it-IT" dirty="0"/>
              <a:t> of </a:t>
            </a:r>
            <a:r>
              <a:rPr lang="it-IT" dirty="0" err="1"/>
              <a:t>his</a:t>
            </a:r>
            <a:r>
              <a:rPr lang="it-IT" dirty="0"/>
              <a:t> </a:t>
            </a:r>
            <a:r>
              <a:rPr lang="it-IT" i="1" dirty="0"/>
              <a:t>Road to </a:t>
            </a:r>
            <a:r>
              <a:rPr lang="it-IT" i="1" dirty="0" err="1" smtClean="0"/>
              <a:t>Serfdom</a:t>
            </a:r>
            <a:endParaRPr lang="it-IT" i="1" dirty="0" smtClean="0"/>
          </a:p>
          <a:p>
            <a:endParaRPr lang="it-IT" dirty="0" smtClean="0"/>
          </a:p>
          <a:p>
            <a:pPr marL="0" indent="0" algn="just">
              <a:buNone/>
            </a:pPr>
            <a:r>
              <a:rPr lang="it-IT" sz="2900" dirty="0"/>
              <a:t>«</a:t>
            </a:r>
            <a:r>
              <a:rPr lang="en-US" sz="2900" i="1" dirty="0">
                <a:solidFill>
                  <a:srgbClr val="FF0000"/>
                </a:solidFill>
              </a:rPr>
              <a:t>Individual  freedom  cannot  be  reconciled  with  the  supremacy  of one single purpose to which the whole of society is </a:t>
            </a:r>
            <a:r>
              <a:rPr lang="en-US" sz="2900" i="1" dirty="0">
                <a:solidFill>
                  <a:srgbClr val="FF0000"/>
                </a:solidFill>
              </a:rPr>
              <a:t>permanently subordinated</a:t>
            </a:r>
            <a:r>
              <a:rPr lang="en-US" sz="2900" i="1" dirty="0"/>
              <a:t>. </a:t>
            </a:r>
            <a:r>
              <a:rPr lang="en-US" sz="2900" i="1" dirty="0"/>
              <a:t> </a:t>
            </a:r>
            <a:r>
              <a:rPr lang="en-US" sz="2900" i="1" dirty="0" smtClean="0"/>
              <a:t> </a:t>
            </a:r>
          </a:p>
          <a:p>
            <a:pPr marL="0" indent="0" algn="just">
              <a:buNone/>
            </a:pPr>
            <a:r>
              <a:rPr lang="en-US" sz="2900" i="1" dirty="0" smtClean="0"/>
              <a:t>To</a:t>
            </a:r>
            <a:r>
              <a:rPr lang="en-US" sz="2900" i="1" dirty="0"/>
              <a:t>  a  limited  extent  we  ourselves  experience  this  fact  in  </a:t>
            </a:r>
            <a:r>
              <a:rPr lang="en-US" sz="2900" i="1" dirty="0">
                <a:solidFill>
                  <a:srgbClr val="FF0000"/>
                </a:solidFill>
              </a:rPr>
              <a:t>wartime</a:t>
            </a:r>
            <a:r>
              <a:rPr lang="en-US" sz="2900" i="1" dirty="0"/>
              <a:t>,  when  subordination  of  </a:t>
            </a:r>
            <a:r>
              <a:rPr lang="en-US" sz="2900" i="1" dirty="0" smtClean="0"/>
              <a:t>almost</a:t>
            </a:r>
            <a:r>
              <a:rPr lang="en-US" sz="2900" i="1" dirty="0"/>
              <a:t>  everything  to  the  immediate and pressing need is the price at which we preserve our freedom in the long run. </a:t>
            </a:r>
            <a:r>
              <a:rPr lang="en-US" sz="2900" i="1" dirty="0" smtClean="0"/>
              <a:t>The </a:t>
            </a:r>
            <a:r>
              <a:rPr lang="en-US" sz="2900" i="1" dirty="0"/>
              <a:t>fashionable phrases about doing for the purposes of peace what we have learned to do for the purposes of war are completely misleading, for it is sensible temporarily to sacrifice  freedom  in  order  to  make  it  more  secure  in  the  future,  but it is quite a different thing to sacrifice liberty permanently</a:t>
            </a:r>
            <a:r>
              <a:rPr lang="it-IT" sz="2900" dirty="0" smtClean="0"/>
              <a:t>».</a:t>
            </a:r>
            <a:endParaRPr lang="it-IT" sz="2900" dirty="0"/>
          </a:p>
          <a:p>
            <a:endParaRPr lang="it-IT" dirty="0"/>
          </a:p>
        </p:txBody>
      </p:sp>
    </p:spTree>
    <p:extLst>
      <p:ext uri="{BB962C8B-B14F-4D97-AF65-F5344CB8AC3E}">
        <p14:creationId xmlns:p14="http://schemas.microsoft.com/office/powerpoint/2010/main" val="69642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Reflecting</a:t>
            </a:r>
            <a:r>
              <a:rPr lang="it-IT" dirty="0" smtClean="0"/>
              <a:t> on </a:t>
            </a:r>
            <a:r>
              <a:rPr lang="it-IT" dirty="0" err="1" smtClean="0"/>
              <a:t>message</a:t>
            </a:r>
            <a:r>
              <a:rPr lang="it-IT" dirty="0" smtClean="0"/>
              <a:t> 3</a:t>
            </a:r>
            <a:endParaRPr lang="it-IT" dirty="0"/>
          </a:p>
        </p:txBody>
      </p:sp>
      <p:sp>
        <p:nvSpPr>
          <p:cNvPr id="3" name="Segnaposto contenuto 2"/>
          <p:cNvSpPr>
            <a:spLocks noGrp="1"/>
          </p:cNvSpPr>
          <p:nvPr>
            <p:ph idx="1"/>
          </p:nvPr>
        </p:nvSpPr>
        <p:spPr/>
        <p:txBody>
          <a:bodyPr>
            <a:normAutofit fontScale="92500"/>
          </a:bodyPr>
          <a:lstStyle/>
          <a:p>
            <a:r>
              <a:rPr lang="it-IT" dirty="0" smtClean="0"/>
              <a:t>In </a:t>
            </a:r>
            <a:r>
              <a:rPr lang="it-IT" dirty="0" err="1" smtClean="0"/>
              <a:t>times</a:t>
            </a:r>
            <a:r>
              <a:rPr lang="it-IT" dirty="0" smtClean="0"/>
              <a:t> of </a:t>
            </a:r>
            <a:r>
              <a:rPr lang="it-IT" dirty="0" err="1" smtClean="0"/>
              <a:t>crisis</a:t>
            </a:r>
            <a:r>
              <a:rPr lang="it-IT" dirty="0" smtClean="0"/>
              <a:t> (the COVID-19 fox-</a:t>
            </a:r>
            <a:r>
              <a:rPr lang="it-IT" dirty="0" err="1" smtClean="0"/>
              <a:t>hole</a:t>
            </a:r>
            <a:r>
              <a:rPr lang="it-IT" dirty="0" smtClean="0"/>
              <a:t>), </a:t>
            </a:r>
            <a:r>
              <a:rPr lang="it-IT" dirty="0" smtClean="0"/>
              <a:t>Keynes </a:t>
            </a:r>
            <a:r>
              <a:rPr lang="it-IT" dirty="0" err="1" smtClean="0"/>
              <a:t>ideas</a:t>
            </a:r>
            <a:r>
              <a:rPr lang="it-IT" dirty="0" smtClean="0"/>
              <a:t> and </a:t>
            </a:r>
            <a:r>
              <a:rPr lang="it-IT" dirty="0" err="1" smtClean="0"/>
              <a:t>spirit</a:t>
            </a:r>
            <a:r>
              <a:rPr lang="it-IT" dirty="0" smtClean="0"/>
              <a:t> come back </a:t>
            </a:r>
            <a:r>
              <a:rPr lang="it-IT" dirty="0" err="1" smtClean="0"/>
              <a:t>into</a:t>
            </a:r>
            <a:r>
              <a:rPr lang="it-IT" dirty="0" smtClean="0"/>
              <a:t> fashion, </a:t>
            </a:r>
            <a:r>
              <a:rPr lang="it-IT" dirty="0" err="1" smtClean="0"/>
              <a:t>only</a:t>
            </a:r>
            <a:r>
              <a:rPr lang="it-IT" dirty="0" smtClean="0"/>
              <a:t> to be </a:t>
            </a:r>
            <a:r>
              <a:rPr lang="it-IT" dirty="0" err="1" smtClean="0"/>
              <a:t>forgotten</a:t>
            </a:r>
            <a:r>
              <a:rPr lang="it-IT" dirty="0" smtClean="0"/>
              <a:t> </a:t>
            </a:r>
            <a:r>
              <a:rPr lang="it-IT" dirty="0" err="1" smtClean="0"/>
              <a:t>again</a:t>
            </a:r>
            <a:r>
              <a:rPr lang="it-IT" dirty="0" smtClean="0"/>
              <a:t> </a:t>
            </a:r>
            <a:r>
              <a:rPr lang="it-IT" dirty="0" err="1" smtClean="0"/>
              <a:t>when</a:t>
            </a:r>
            <a:r>
              <a:rPr lang="it-IT" dirty="0" smtClean="0"/>
              <a:t> the </a:t>
            </a:r>
            <a:r>
              <a:rPr lang="it-IT" dirty="0" err="1" smtClean="0"/>
              <a:t>crisis</a:t>
            </a:r>
            <a:r>
              <a:rPr lang="it-IT" dirty="0" smtClean="0"/>
              <a:t> </a:t>
            </a:r>
            <a:r>
              <a:rPr lang="it-IT" dirty="0" err="1" smtClean="0"/>
              <a:t>is</a:t>
            </a:r>
            <a:r>
              <a:rPr lang="it-IT" dirty="0" smtClean="0"/>
              <a:t> over.</a:t>
            </a:r>
            <a:r>
              <a:rPr lang="it-IT" dirty="0"/>
              <a:t> </a:t>
            </a:r>
            <a:endParaRPr lang="it-IT" dirty="0" smtClean="0"/>
          </a:p>
          <a:p>
            <a:endParaRPr lang="it-IT" dirty="0"/>
          </a:p>
          <a:p>
            <a:r>
              <a:rPr lang="it-IT" dirty="0" smtClean="0"/>
              <a:t>Keynes </a:t>
            </a:r>
            <a:r>
              <a:rPr lang="it-IT" dirty="0" smtClean="0"/>
              <a:t>and the «Return of the Master»</a:t>
            </a:r>
            <a:r>
              <a:rPr lang="it-IT" dirty="0"/>
              <a:t> (</a:t>
            </a:r>
            <a:r>
              <a:rPr lang="it-IT" dirty="0">
                <a:hlinkClick r:id="rId2"/>
              </a:rPr>
              <a:t>https://www.youtube.com/watch?v=8R1lEVY5T_c</a:t>
            </a:r>
            <a:r>
              <a:rPr lang="it-IT" dirty="0" smtClean="0"/>
              <a:t>)</a:t>
            </a:r>
          </a:p>
          <a:p>
            <a:endParaRPr lang="it-IT" dirty="0" smtClean="0"/>
          </a:p>
          <a:p>
            <a:r>
              <a:rPr lang="it-IT" dirty="0" smtClean="0"/>
              <a:t>A </a:t>
            </a:r>
            <a:r>
              <a:rPr lang="it-IT" dirty="0" err="1" smtClean="0"/>
              <a:t>good</a:t>
            </a:r>
            <a:r>
              <a:rPr lang="it-IT" dirty="0" smtClean="0"/>
              <a:t> </a:t>
            </a:r>
            <a:r>
              <a:rPr lang="it-IT" dirty="0" err="1" smtClean="0"/>
              <a:t>example</a:t>
            </a:r>
            <a:r>
              <a:rPr lang="it-IT" dirty="0" smtClean="0"/>
              <a:t> of </a:t>
            </a:r>
            <a:r>
              <a:rPr lang="it-IT" dirty="0" err="1" smtClean="0"/>
              <a:t>how</a:t>
            </a:r>
            <a:r>
              <a:rPr lang="it-IT" dirty="0" smtClean="0"/>
              <a:t> the «Return of Keynes» </a:t>
            </a:r>
            <a:r>
              <a:rPr lang="it-IT" dirty="0" err="1" smtClean="0"/>
              <a:t>looks</a:t>
            </a:r>
            <a:r>
              <a:rPr lang="it-IT" dirty="0" smtClean="0"/>
              <a:t> </a:t>
            </a:r>
            <a:r>
              <a:rPr lang="it-IT" dirty="0" err="1" smtClean="0"/>
              <a:t>like</a:t>
            </a:r>
            <a:r>
              <a:rPr lang="it-IT" dirty="0" smtClean="0"/>
              <a:t> </a:t>
            </a:r>
            <a:r>
              <a:rPr lang="it-IT" dirty="0" err="1" smtClean="0"/>
              <a:t>today</a:t>
            </a:r>
            <a:r>
              <a:rPr lang="it-IT" dirty="0" smtClean="0"/>
              <a:t> </a:t>
            </a:r>
            <a:r>
              <a:rPr lang="it-IT" dirty="0" err="1" smtClean="0"/>
              <a:t>among</a:t>
            </a:r>
            <a:r>
              <a:rPr lang="it-IT" dirty="0" smtClean="0"/>
              <a:t> </a:t>
            </a:r>
            <a:r>
              <a:rPr lang="it-IT" dirty="0" err="1" smtClean="0"/>
              <a:t>mainstream</a:t>
            </a:r>
            <a:r>
              <a:rPr lang="it-IT" dirty="0" smtClean="0"/>
              <a:t> </a:t>
            </a:r>
            <a:r>
              <a:rPr lang="it-IT" dirty="0" err="1" smtClean="0"/>
              <a:t>economists</a:t>
            </a:r>
            <a:r>
              <a:rPr lang="it-IT" dirty="0" smtClean="0"/>
              <a:t> can be </a:t>
            </a:r>
            <a:r>
              <a:rPr lang="it-IT" dirty="0" err="1" smtClean="0"/>
              <a:t>found</a:t>
            </a:r>
            <a:r>
              <a:rPr lang="it-IT" dirty="0" smtClean="0"/>
              <a:t> </a:t>
            </a:r>
            <a:r>
              <a:rPr lang="it-IT" dirty="0" err="1" smtClean="0"/>
              <a:t>here</a:t>
            </a:r>
            <a:r>
              <a:rPr lang="it-IT" dirty="0" smtClean="0"/>
              <a:t> </a:t>
            </a:r>
            <a:r>
              <a:rPr lang="it-IT" dirty="0" smtClean="0">
                <a:hlinkClick r:id="rId3"/>
              </a:rPr>
              <a:t>https</a:t>
            </a:r>
            <a:r>
              <a:rPr lang="it-IT" dirty="0">
                <a:hlinkClick r:id="rId3"/>
              </a:rPr>
              <a:t>://voxeu.org/content/mitigating-covid-economic-crisis-act-fast-and-do-whatever-it-takes</a:t>
            </a:r>
            <a:endParaRPr lang="it-IT" dirty="0" smtClean="0"/>
          </a:p>
          <a:p>
            <a:endParaRPr lang="it-IT" dirty="0"/>
          </a:p>
        </p:txBody>
      </p:sp>
    </p:spTree>
    <p:extLst>
      <p:ext uri="{BB962C8B-B14F-4D97-AF65-F5344CB8AC3E}">
        <p14:creationId xmlns:p14="http://schemas.microsoft.com/office/powerpoint/2010/main" val="1540844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Conclusions</a:t>
            </a:r>
            <a:endParaRPr lang="it-IT" dirty="0"/>
          </a:p>
        </p:txBody>
      </p:sp>
      <p:sp>
        <p:nvSpPr>
          <p:cNvPr id="3" name="Segnaposto contenuto 2"/>
          <p:cNvSpPr>
            <a:spLocks noGrp="1"/>
          </p:cNvSpPr>
          <p:nvPr>
            <p:ph idx="1"/>
          </p:nvPr>
        </p:nvSpPr>
        <p:spPr/>
        <p:txBody>
          <a:bodyPr>
            <a:normAutofit/>
          </a:bodyPr>
          <a:lstStyle/>
          <a:p>
            <a:r>
              <a:rPr lang="it-IT" dirty="0" smtClean="0"/>
              <a:t>Global </a:t>
            </a:r>
            <a:r>
              <a:rPr lang="it-IT" dirty="0" err="1" smtClean="0"/>
              <a:t>problems</a:t>
            </a:r>
            <a:r>
              <a:rPr lang="it-IT" dirty="0" smtClean="0"/>
              <a:t>, global </a:t>
            </a:r>
            <a:r>
              <a:rPr lang="it-IT" dirty="0" err="1" smtClean="0"/>
              <a:t>solutions</a:t>
            </a:r>
            <a:endParaRPr lang="it-IT" dirty="0" smtClean="0"/>
          </a:p>
          <a:p>
            <a:pPr lvl="1"/>
            <a:r>
              <a:rPr lang="it-IT" dirty="0" err="1" smtClean="0"/>
              <a:t>Requires</a:t>
            </a:r>
            <a:r>
              <a:rPr lang="it-IT" dirty="0" smtClean="0"/>
              <a:t> </a:t>
            </a:r>
            <a:r>
              <a:rPr lang="it-IT" dirty="0" err="1" smtClean="0"/>
              <a:t>courage</a:t>
            </a:r>
            <a:r>
              <a:rPr lang="it-IT" dirty="0" smtClean="0"/>
              <a:t>, </a:t>
            </a:r>
            <a:r>
              <a:rPr lang="it-IT" dirty="0" smtClean="0"/>
              <a:t>far-</a:t>
            </a:r>
            <a:r>
              <a:rPr lang="it-IT" dirty="0" err="1" smtClean="0"/>
              <a:t>sightedness</a:t>
            </a:r>
            <a:r>
              <a:rPr lang="it-IT" dirty="0" smtClean="0"/>
              <a:t>, </a:t>
            </a:r>
            <a:r>
              <a:rPr lang="it-IT" dirty="0" smtClean="0"/>
              <a:t>a </a:t>
            </a:r>
            <a:r>
              <a:rPr lang="it-IT" dirty="0" smtClean="0"/>
              <a:t>global </a:t>
            </a:r>
            <a:r>
              <a:rPr lang="it-IT" dirty="0" err="1" smtClean="0"/>
              <a:t>vision</a:t>
            </a:r>
            <a:r>
              <a:rPr lang="it-IT" dirty="0" smtClean="0"/>
              <a:t> </a:t>
            </a:r>
            <a:r>
              <a:rPr lang="it-IT" dirty="0" smtClean="0"/>
              <a:t>and </a:t>
            </a:r>
            <a:r>
              <a:rPr lang="it-IT" dirty="0" smtClean="0">
                <a:solidFill>
                  <a:srgbClr val="FF0000"/>
                </a:solidFill>
              </a:rPr>
              <a:t>appeal to self-</a:t>
            </a:r>
            <a:r>
              <a:rPr lang="it-IT" dirty="0" err="1" smtClean="0">
                <a:solidFill>
                  <a:srgbClr val="FF0000"/>
                </a:solidFill>
              </a:rPr>
              <a:t>interest</a:t>
            </a:r>
            <a:r>
              <a:rPr lang="it-IT" dirty="0" smtClean="0"/>
              <a:t> (</a:t>
            </a:r>
            <a:r>
              <a:rPr lang="it-IT" dirty="0" err="1" smtClean="0"/>
              <a:t>if</a:t>
            </a:r>
            <a:r>
              <a:rPr lang="it-IT" dirty="0" smtClean="0"/>
              <a:t> </a:t>
            </a:r>
            <a:r>
              <a:rPr lang="it-IT" dirty="0" err="1" smtClean="0"/>
              <a:t>not</a:t>
            </a:r>
            <a:r>
              <a:rPr lang="it-IT" dirty="0" smtClean="0"/>
              <a:t> </a:t>
            </a:r>
            <a:r>
              <a:rPr lang="it-IT" dirty="0" err="1" smtClean="0"/>
              <a:t>generosity</a:t>
            </a:r>
            <a:r>
              <a:rPr lang="it-IT" dirty="0" smtClean="0"/>
              <a:t>)</a:t>
            </a:r>
          </a:p>
          <a:p>
            <a:pPr lvl="1"/>
            <a:r>
              <a:rPr lang="it-IT" dirty="0"/>
              <a:t>The </a:t>
            </a:r>
            <a:r>
              <a:rPr lang="it-IT" dirty="0" err="1"/>
              <a:t>spirit</a:t>
            </a:r>
            <a:r>
              <a:rPr lang="it-IT" dirty="0"/>
              <a:t> of Keynes (and some of </a:t>
            </a:r>
            <a:r>
              <a:rPr lang="it-IT" dirty="0" err="1"/>
              <a:t>his</a:t>
            </a:r>
            <a:r>
              <a:rPr lang="it-IT" dirty="0"/>
              <a:t> </a:t>
            </a:r>
            <a:r>
              <a:rPr lang="it-IT" dirty="0" err="1"/>
              <a:t>tips</a:t>
            </a:r>
            <a:r>
              <a:rPr lang="it-IT" dirty="0" smtClean="0"/>
              <a:t>) can help to </a:t>
            </a:r>
            <a:r>
              <a:rPr lang="it-IT" dirty="0" err="1" smtClean="0"/>
              <a:t>find</a:t>
            </a:r>
            <a:r>
              <a:rPr lang="it-IT" dirty="0" smtClean="0"/>
              <a:t> </a:t>
            </a:r>
            <a:r>
              <a:rPr lang="it-IT" dirty="0" err="1" smtClean="0"/>
              <a:t>solutions</a:t>
            </a:r>
            <a:endParaRPr lang="it-IT" dirty="0" smtClean="0"/>
          </a:p>
          <a:p>
            <a:pPr lvl="1"/>
            <a:r>
              <a:rPr lang="it-IT" dirty="0" smtClean="0"/>
              <a:t>Are </a:t>
            </a:r>
            <a:r>
              <a:rPr lang="it-IT" dirty="0" err="1" smtClean="0"/>
              <a:t>we</a:t>
            </a:r>
            <a:r>
              <a:rPr lang="it-IT" dirty="0" smtClean="0"/>
              <a:t> </a:t>
            </a:r>
            <a:r>
              <a:rPr lang="it-IT" dirty="0" err="1" smtClean="0"/>
              <a:t>there</a:t>
            </a:r>
            <a:r>
              <a:rPr lang="it-IT" dirty="0" smtClean="0"/>
              <a:t> </a:t>
            </a:r>
            <a:r>
              <a:rPr lang="it-IT" dirty="0" err="1" smtClean="0"/>
              <a:t>yet</a:t>
            </a:r>
            <a:r>
              <a:rPr lang="it-IT" dirty="0" smtClean="0"/>
              <a:t>? </a:t>
            </a:r>
            <a:r>
              <a:rPr lang="it-IT" dirty="0" err="1" smtClean="0"/>
              <a:t>Probably</a:t>
            </a:r>
            <a:r>
              <a:rPr lang="it-IT" dirty="0" smtClean="0"/>
              <a:t> </a:t>
            </a:r>
            <a:r>
              <a:rPr lang="it-IT" dirty="0" err="1" smtClean="0"/>
              <a:t>not</a:t>
            </a:r>
            <a:r>
              <a:rPr lang="it-IT" dirty="0" smtClean="0"/>
              <a:t>! </a:t>
            </a:r>
          </a:p>
          <a:p>
            <a:pPr lvl="2"/>
            <a:r>
              <a:rPr lang="it-IT" dirty="0" err="1" smtClean="0"/>
              <a:t>Keynesian</a:t>
            </a:r>
            <a:r>
              <a:rPr lang="it-IT" dirty="0" smtClean="0"/>
              <a:t> </a:t>
            </a:r>
            <a:r>
              <a:rPr lang="it-IT" dirty="0" err="1" smtClean="0"/>
              <a:t>instruments</a:t>
            </a:r>
            <a:r>
              <a:rPr lang="it-IT" dirty="0" smtClean="0"/>
              <a:t> are </a:t>
            </a:r>
            <a:r>
              <a:rPr lang="it-IT" dirty="0" err="1" smtClean="0"/>
              <a:t>being</a:t>
            </a:r>
            <a:r>
              <a:rPr lang="it-IT" dirty="0" smtClean="0"/>
              <a:t> put in </a:t>
            </a:r>
            <a:r>
              <a:rPr lang="it-IT" dirty="0" err="1" smtClean="0"/>
              <a:t>place</a:t>
            </a:r>
            <a:r>
              <a:rPr lang="it-IT" dirty="0" smtClean="0"/>
              <a:t> </a:t>
            </a:r>
            <a:r>
              <a:rPr lang="it-IT" dirty="0" err="1" smtClean="0"/>
              <a:t>but</a:t>
            </a:r>
            <a:r>
              <a:rPr lang="it-IT" dirty="0" smtClean="0"/>
              <a:t> the </a:t>
            </a:r>
            <a:r>
              <a:rPr lang="it-IT" dirty="0" err="1" smtClean="0"/>
              <a:t>spirit</a:t>
            </a:r>
            <a:r>
              <a:rPr lang="it-IT" dirty="0" smtClean="0"/>
              <a:t> </a:t>
            </a:r>
            <a:r>
              <a:rPr lang="it-IT" dirty="0" err="1" smtClean="0"/>
              <a:t>is</a:t>
            </a:r>
            <a:r>
              <a:rPr lang="it-IT" dirty="0" smtClean="0"/>
              <a:t> </a:t>
            </a:r>
            <a:r>
              <a:rPr lang="it-IT" dirty="0" err="1" smtClean="0"/>
              <a:t>not</a:t>
            </a:r>
            <a:r>
              <a:rPr lang="it-IT" dirty="0" smtClean="0"/>
              <a:t> </a:t>
            </a:r>
            <a:r>
              <a:rPr lang="it-IT" dirty="0" err="1" smtClean="0"/>
              <a:t>there</a:t>
            </a:r>
            <a:r>
              <a:rPr lang="it-IT" dirty="0" smtClean="0"/>
              <a:t> </a:t>
            </a:r>
            <a:r>
              <a:rPr lang="it-IT" dirty="0" err="1" smtClean="0"/>
              <a:t>yet</a:t>
            </a:r>
            <a:endParaRPr lang="it-IT" dirty="0" smtClean="0"/>
          </a:p>
          <a:p>
            <a:pPr lvl="2"/>
            <a:r>
              <a:rPr lang="it-IT" dirty="0" err="1" smtClean="0"/>
              <a:t>Threats</a:t>
            </a:r>
            <a:r>
              <a:rPr lang="it-IT" dirty="0" smtClean="0"/>
              <a:t>: The </a:t>
            </a:r>
            <a:r>
              <a:rPr lang="it-IT" dirty="0" err="1" smtClean="0"/>
              <a:t>scourge</a:t>
            </a:r>
            <a:r>
              <a:rPr lang="it-IT" dirty="0" smtClean="0"/>
              <a:t> of </a:t>
            </a:r>
            <a:r>
              <a:rPr lang="it-IT" dirty="0" err="1" smtClean="0"/>
              <a:t>nationalism</a:t>
            </a:r>
            <a:r>
              <a:rPr lang="it-IT" dirty="0" smtClean="0"/>
              <a:t>.</a:t>
            </a:r>
          </a:p>
          <a:p>
            <a:pPr lvl="1"/>
            <a:r>
              <a:rPr lang="it-IT" dirty="0" smtClean="0"/>
              <a:t>Will </a:t>
            </a:r>
            <a:r>
              <a:rPr lang="it-IT" dirty="0" err="1" smtClean="0"/>
              <a:t>we</a:t>
            </a:r>
            <a:r>
              <a:rPr lang="it-IT" dirty="0" smtClean="0"/>
              <a:t> </a:t>
            </a:r>
            <a:r>
              <a:rPr lang="it-IT" dirty="0" err="1" smtClean="0"/>
              <a:t>get</a:t>
            </a:r>
            <a:r>
              <a:rPr lang="it-IT" dirty="0" smtClean="0"/>
              <a:t> </a:t>
            </a:r>
            <a:r>
              <a:rPr lang="it-IT" dirty="0" err="1" smtClean="0"/>
              <a:t>there</a:t>
            </a:r>
            <a:r>
              <a:rPr lang="it-IT" dirty="0" smtClean="0"/>
              <a:t>? </a:t>
            </a:r>
          </a:p>
          <a:p>
            <a:pPr lvl="2"/>
            <a:r>
              <a:rPr lang="it-IT" dirty="0" smtClean="0"/>
              <a:t> </a:t>
            </a:r>
            <a:r>
              <a:rPr lang="it-IT" dirty="0" err="1" smtClean="0"/>
              <a:t>History</a:t>
            </a:r>
            <a:r>
              <a:rPr lang="it-IT" dirty="0" smtClean="0"/>
              <a:t> </a:t>
            </a:r>
            <a:r>
              <a:rPr lang="it-IT" dirty="0" err="1" smtClean="0"/>
              <a:t>suggests</a:t>
            </a:r>
            <a:r>
              <a:rPr lang="it-IT" dirty="0" smtClean="0"/>
              <a:t> </a:t>
            </a:r>
            <a:r>
              <a:rPr lang="it-IT" dirty="0" err="1" smtClean="0"/>
              <a:t>that</a:t>
            </a:r>
            <a:r>
              <a:rPr lang="it-IT" dirty="0" smtClean="0"/>
              <a:t> </a:t>
            </a:r>
            <a:r>
              <a:rPr lang="it-IT" dirty="0" err="1" smtClean="0"/>
              <a:t>we</a:t>
            </a:r>
            <a:r>
              <a:rPr lang="it-IT" dirty="0" smtClean="0"/>
              <a:t> </a:t>
            </a:r>
            <a:r>
              <a:rPr lang="it-IT" dirty="0" err="1" smtClean="0"/>
              <a:t>will</a:t>
            </a:r>
            <a:r>
              <a:rPr lang="it-IT" dirty="0" smtClean="0"/>
              <a:t> (in the end) </a:t>
            </a:r>
            <a:r>
              <a:rPr lang="it-IT" dirty="0" smtClean="0"/>
              <a:t>…</a:t>
            </a:r>
          </a:p>
          <a:p>
            <a:pPr lvl="2"/>
            <a:r>
              <a:rPr lang="it-IT" dirty="0" smtClean="0">
                <a:solidFill>
                  <a:srgbClr val="FF0000"/>
                </a:solidFill>
              </a:rPr>
              <a:t>SCIENCE </a:t>
            </a:r>
            <a:r>
              <a:rPr lang="it-IT" dirty="0" err="1" smtClean="0"/>
              <a:t>without</a:t>
            </a:r>
            <a:r>
              <a:rPr lang="it-IT" dirty="0" smtClean="0"/>
              <a:t> </a:t>
            </a:r>
            <a:r>
              <a:rPr lang="it-IT" dirty="0" err="1" smtClean="0"/>
              <a:t>borders</a:t>
            </a:r>
            <a:r>
              <a:rPr lang="it-IT" dirty="0" smtClean="0"/>
              <a:t> </a:t>
            </a:r>
            <a:r>
              <a:rPr lang="it-IT" dirty="0" smtClean="0">
                <a:solidFill>
                  <a:srgbClr val="FF0000"/>
                </a:solidFill>
              </a:rPr>
              <a:t>AND THE INTERNET</a:t>
            </a:r>
            <a:r>
              <a:rPr lang="it-IT" dirty="0" smtClean="0"/>
              <a:t> </a:t>
            </a:r>
            <a:r>
              <a:rPr lang="it-IT" dirty="0" err="1" smtClean="0"/>
              <a:t>will</a:t>
            </a:r>
            <a:r>
              <a:rPr lang="it-IT" dirty="0" smtClean="0"/>
              <a:t> </a:t>
            </a:r>
            <a:r>
              <a:rPr lang="it-IT" dirty="0" err="1" smtClean="0"/>
              <a:t>get</a:t>
            </a:r>
            <a:r>
              <a:rPr lang="it-IT" dirty="0" smtClean="0"/>
              <a:t> </a:t>
            </a:r>
            <a:r>
              <a:rPr lang="it-IT" dirty="0" err="1" smtClean="0"/>
              <a:t>us</a:t>
            </a:r>
            <a:r>
              <a:rPr lang="it-IT" dirty="0" smtClean="0"/>
              <a:t> </a:t>
            </a:r>
            <a:r>
              <a:rPr lang="it-IT" dirty="0" err="1" smtClean="0"/>
              <a:t>there</a:t>
            </a:r>
            <a:r>
              <a:rPr lang="it-IT" dirty="0" smtClean="0"/>
              <a:t> (</a:t>
            </a:r>
            <a:r>
              <a:rPr lang="it-IT" dirty="0" err="1" smtClean="0"/>
              <a:t>hopefully</a:t>
            </a:r>
            <a:r>
              <a:rPr lang="it-IT" dirty="0" smtClean="0"/>
              <a:t>)</a:t>
            </a:r>
            <a:r>
              <a:rPr lang="it-IT" dirty="0" smtClean="0"/>
              <a:t> </a:t>
            </a:r>
            <a:endParaRPr lang="it-IT" dirty="0" smtClean="0"/>
          </a:p>
          <a:p>
            <a:endParaRPr lang="it-IT" dirty="0" smtClean="0">
              <a:solidFill>
                <a:srgbClr val="FF0000"/>
              </a:solidFill>
            </a:endParaRPr>
          </a:p>
          <a:p>
            <a:pPr lvl="2"/>
            <a:endParaRPr lang="it-IT" dirty="0" smtClean="0"/>
          </a:p>
        </p:txBody>
      </p:sp>
    </p:spTree>
    <p:extLst>
      <p:ext uri="{BB962C8B-B14F-4D97-AF65-F5344CB8AC3E}">
        <p14:creationId xmlns:p14="http://schemas.microsoft.com/office/powerpoint/2010/main" val="179023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743200" y="2343955"/>
            <a:ext cx="7186412" cy="800219"/>
          </a:xfrm>
          <a:prstGeom prst="rect">
            <a:avLst/>
          </a:prstGeom>
        </p:spPr>
        <p:txBody>
          <a:bodyPr wrap="square">
            <a:spAutoFit/>
          </a:bodyPr>
          <a:lstStyle/>
          <a:p>
            <a:pPr algn="ctr"/>
            <a:r>
              <a:rPr lang="it-IT" sz="4600" dirty="0" err="1">
                <a:solidFill>
                  <a:srgbClr val="FF0000"/>
                </a:solidFill>
              </a:rPr>
              <a:t>Keep</a:t>
            </a:r>
            <a:r>
              <a:rPr lang="it-IT" sz="4600" dirty="0">
                <a:solidFill>
                  <a:srgbClr val="FF0000"/>
                </a:solidFill>
              </a:rPr>
              <a:t> </a:t>
            </a:r>
            <a:r>
              <a:rPr lang="it-IT" sz="4600" dirty="0" err="1">
                <a:solidFill>
                  <a:srgbClr val="FF0000"/>
                </a:solidFill>
              </a:rPr>
              <a:t>going</a:t>
            </a:r>
            <a:r>
              <a:rPr lang="it-IT" sz="4600" dirty="0">
                <a:solidFill>
                  <a:srgbClr val="FF0000"/>
                </a:solidFill>
              </a:rPr>
              <a:t> and stay </a:t>
            </a:r>
            <a:r>
              <a:rPr lang="it-IT" sz="4600" dirty="0" err="1">
                <a:solidFill>
                  <a:srgbClr val="FF0000"/>
                </a:solidFill>
              </a:rPr>
              <a:t>safe</a:t>
            </a:r>
            <a:r>
              <a:rPr lang="it-IT" sz="4600" dirty="0">
                <a:solidFill>
                  <a:srgbClr val="FF0000"/>
                </a:solidFill>
              </a:rPr>
              <a:t>!</a:t>
            </a:r>
            <a:endParaRPr lang="it-IT" sz="4600" dirty="0"/>
          </a:p>
        </p:txBody>
      </p:sp>
    </p:spTree>
    <p:extLst>
      <p:ext uri="{BB962C8B-B14F-4D97-AF65-F5344CB8AC3E}">
        <p14:creationId xmlns:p14="http://schemas.microsoft.com/office/powerpoint/2010/main" val="1396229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Reference</a:t>
            </a:r>
            <a:endParaRPr lang="it-IT" dirty="0"/>
          </a:p>
        </p:txBody>
      </p:sp>
      <p:sp>
        <p:nvSpPr>
          <p:cNvPr id="3" name="Segnaposto contenuto 2"/>
          <p:cNvSpPr>
            <a:spLocks noGrp="1"/>
          </p:cNvSpPr>
          <p:nvPr>
            <p:ph idx="1"/>
          </p:nvPr>
        </p:nvSpPr>
        <p:spPr/>
        <p:txBody>
          <a:bodyPr>
            <a:normAutofit fontScale="70000" lnSpcReduction="20000"/>
          </a:bodyPr>
          <a:lstStyle/>
          <a:p>
            <a:r>
              <a:rPr lang="it-IT" dirty="0" err="1" smtClean="0"/>
              <a:t>El</a:t>
            </a:r>
            <a:r>
              <a:rPr lang="it-IT" dirty="0" smtClean="0"/>
              <a:t>-Arian M.A. (2020), «</a:t>
            </a:r>
            <a:r>
              <a:rPr lang="en-US" dirty="0"/>
              <a:t>The Race Between Economics and </a:t>
            </a:r>
            <a:r>
              <a:rPr lang="en-US" dirty="0" smtClean="0"/>
              <a:t>COVID-19</a:t>
            </a:r>
            <a:r>
              <a:rPr lang="it-IT" dirty="0" smtClean="0"/>
              <a:t>», 23 March 2020  </a:t>
            </a:r>
            <a:r>
              <a:rPr lang="it-IT" dirty="0" smtClean="0">
                <a:hlinkClick r:id="rId2"/>
              </a:rPr>
              <a:t>https://www.project-syndicate.org/commentary/covid19-will-change-economics-three-ways-by-mohamed-a-el-erian-2020-03</a:t>
            </a:r>
            <a:endParaRPr lang="it-IT" dirty="0" smtClean="0"/>
          </a:p>
          <a:p>
            <a:endParaRPr lang="it-IT" dirty="0" smtClean="0"/>
          </a:p>
          <a:p>
            <a:r>
              <a:rPr lang="it-IT" dirty="0" err="1" smtClean="0"/>
              <a:t>Guzman</a:t>
            </a:r>
            <a:r>
              <a:rPr lang="it-IT" dirty="0" smtClean="0"/>
              <a:t> M (2020), «</a:t>
            </a:r>
            <a:r>
              <a:rPr lang="it-IT" dirty="0" err="1" smtClean="0"/>
              <a:t>Five</a:t>
            </a:r>
            <a:r>
              <a:rPr lang="it-IT" dirty="0" smtClean="0"/>
              <a:t> </a:t>
            </a:r>
            <a:r>
              <a:rPr lang="it-IT" dirty="0" err="1" smtClean="0"/>
              <a:t>principles</a:t>
            </a:r>
            <a:r>
              <a:rPr lang="it-IT" dirty="0" smtClean="0"/>
              <a:t> for the </a:t>
            </a:r>
            <a:r>
              <a:rPr lang="it-IT" dirty="0" err="1" smtClean="0"/>
              <a:t>pandemic</a:t>
            </a:r>
            <a:r>
              <a:rPr lang="it-IT" dirty="0" smtClean="0"/>
              <a:t>», 27 March 2020 </a:t>
            </a:r>
            <a:r>
              <a:rPr lang="it-IT" dirty="0">
                <a:hlinkClick r:id="rId3"/>
              </a:rPr>
              <a:t>https://</a:t>
            </a:r>
            <a:r>
              <a:rPr lang="it-IT" dirty="0" smtClean="0">
                <a:hlinkClick r:id="rId3"/>
              </a:rPr>
              <a:t>www.project-syndicate.org/commentary/covid19-principles-for-responding-by-martin-guzman-2020-03</a:t>
            </a:r>
            <a:endParaRPr lang="it-IT" dirty="0" smtClean="0"/>
          </a:p>
          <a:p>
            <a:endParaRPr lang="it-IT" dirty="0" smtClean="0"/>
          </a:p>
          <a:p>
            <a:r>
              <a:rPr lang="it-IT" dirty="0" smtClean="0"/>
              <a:t>Hoover K. (2006), «</a:t>
            </a:r>
            <a:r>
              <a:rPr lang="it-IT" dirty="0" err="1" smtClean="0"/>
              <a:t>Doctor</a:t>
            </a:r>
            <a:r>
              <a:rPr lang="it-IT" dirty="0" smtClean="0"/>
              <a:t> Keynes: </a:t>
            </a:r>
            <a:r>
              <a:rPr lang="it-IT" dirty="0" err="1" smtClean="0"/>
              <a:t>economic</a:t>
            </a:r>
            <a:r>
              <a:rPr lang="it-IT" dirty="0" smtClean="0"/>
              <a:t> </a:t>
            </a:r>
            <a:r>
              <a:rPr lang="it-IT" dirty="0" err="1" smtClean="0"/>
              <a:t>theory</a:t>
            </a:r>
            <a:r>
              <a:rPr lang="it-IT" dirty="0" smtClean="0"/>
              <a:t> in a </a:t>
            </a:r>
            <a:r>
              <a:rPr lang="it-IT" dirty="0" err="1" smtClean="0"/>
              <a:t>diagnostic</a:t>
            </a:r>
            <a:r>
              <a:rPr lang="it-IT" dirty="0" smtClean="0"/>
              <a:t> science», in </a:t>
            </a:r>
            <a:r>
              <a:rPr lang="it-IT" dirty="0" err="1" smtClean="0"/>
              <a:t>Backhouse</a:t>
            </a:r>
            <a:r>
              <a:rPr lang="it-IT" dirty="0" smtClean="0"/>
              <a:t> R.E. and </a:t>
            </a:r>
            <a:r>
              <a:rPr lang="it-IT" dirty="0" err="1" smtClean="0"/>
              <a:t>Bateman</a:t>
            </a:r>
            <a:r>
              <a:rPr lang="it-IT" dirty="0" smtClean="0"/>
              <a:t> B.R. (</a:t>
            </a:r>
            <a:r>
              <a:rPr lang="it-IT" dirty="0" err="1" smtClean="0"/>
              <a:t>eds</a:t>
            </a:r>
            <a:r>
              <a:rPr lang="it-IT" dirty="0" smtClean="0"/>
              <a:t>), </a:t>
            </a:r>
            <a:r>
              <a:rPr lang="it-IT" i="1" dirty="0" smtClean="0"/>
              <a:t>The Cambridge Companion to Keynes</a:t>
            </a:r>
            <a:r>
              <a:rPr lang="it-IT" dirty="0" smtClean="0"/>
              <a:t>, Cambridge </a:t>
            </a:r>
            <a:r>
              <a:rPr lang="it-IT" dirty="0" err="1" smtClean="0"/>
              <a:t>University</a:t>
            </a:r>
            <a:r>
              <a:rPr lang="it-IT" dirty="0" smtClean="0"/>
              <a:t> Press, Cambridge</a:t>
            </a:r>
          </a:p>
          <a:p>
            <a:endParaRPr lang="it-IT" dirty="0" smtClean="0"/>
          </a:p>
          <a:p>
            <a:r>
              <a:rPr lang="it-IT" dirty="0" err="1" smtClean="0"/>
              <a:t>Reinhart</a:t>
            </a:r>
            <a:r>
              <a:rPr lang="it-IT" dirty="0" smtClean="0"/>
              <a:t> C.M. (2020), «</a:t>
            </a:r>
            <a:r>
              <a:rPr lang="it-IT" dirty="0" err="1" smtClean="0"/>
              <a:t>This</a:t>
            </a:r>
            <a:r>
              <a:rPr lang="it-IT" dirty="0" smtClean="0"/>
              <a:t> time </a:t>
            </a:r>
            <a:r>
              <a:rPr lang="it-IT" dirty="0" err="1" smtClean="0"/>
              <a:t>is</a:t>
            </a:r>
            <a:r>
              <a:rPr lang="it-IT" dirty="0" smtClean="0"/>
              <a:t> </a:t>
            </a:r>
            <a:r>
              <a:rPr lang="it-IT" dirty="0" err="1" smtClean="0"/>
              <a:t>truly</a:t>
            </a:r>
            <a:r>
              <a:rPr lang="it-IT" dirty="0" smtClean="0"/>
              <a:t> </a:t>
            </a:r>
            <a:r>
              <a:rPr lang="it-IT" dirty="0" err="1" smtClean="0"/>
              <a:t>different</a:t>
            </a:r>
            <a:r>
              <a:rPr lang="it-IT" dirty="0" smtClean="0"/>
              <a:t>», 23 March 2020, </a:t>
            </a:r>
            <a:r>
              <a:rPr lang="it-IT" dirty="0" smtClean="0">
                <a:hlinkClick r:id="rId4"/>
              </a:rPr>
              <a:t>https://www.project-syndicate.org/commentary/covid19-crisis-has-no-economic-precedent-by-carmen-reinhart-2020-03</a:t>
            </a:r>
            <a:endParaRPr lang="it-IT" dirty="0" smtClean="0"/>
          </a:p>
          <a:p>
            <a:endParaRPr lang="en-US" dirty="0"/>
          </a:p>
        </p:txBody>
      </p:sp>
    </p:spTree>
    <p:extLst>
      <p:ext uri="{BB962C8B-B14F-4D97-AF65-F5344CB8AC3E}">
        <p14:creationId xmlns:p14="http://schemas.microsoft.com/office/powerpoint/2010/main" val="143371219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TotalTime>
  <Words>1403</Words>
  <Application>Microsoft Office PowerPoint</Application>
  <PresentationFormat>Widescreen</PresentationFormat>
  <Paragraphs>110</Paragraphs>
  <Slides>18</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18</vt:i4>
      </vt:variant>
    </vt:vector>
  </HeadingPairs>
  <TitlesOfParts>
    <vt:vector size="22" baseType="lpstr">
      <vt:lpstr>Arial</vt:lpstr>
      <vt:lpstr>Calibri</vt:lpstr>
      <vt:lpstr>Calibri Light</vt:lpstr>
      <vt:lpstr>Tema di Office</vt:lpstr>
      <vt:lpstr>Economics of COVID-19  Thinking ahead with history (and geography) in mind </vt:lpstr>
      <vt:lpstr>Introduction</vt:lpstr>
      <vt:lpstr>Message 1</vt:lpstr>
      <vt:lpstr>Reflecting on message 1</vt:lpstr>
      <vt:lpstr>Message 2</vt:lpstr>
      <vt:lpstr>Reflecting on message 2</vt:lpstr>
      <vt:lpstr>Presentazione standard di PowerPoint</vt:lpstr>
      <vt:lpstr>Presentazione standard di PowerPoint</vt:lpstr>
      <vt:lpstr>Reflecting on message 2</vt:lpstr>
      <vt:lpstr>Reflecting on message 2</vt:lpstr>
      <vt:lpstr>Coming out of the box ….</vt:lpstr>
      <vt:lpstr>Message 3</vt:lpstr>
      <vt:lpstr>Reflecting on message 3</vt:lpstr>
      <vt:lpstr>Reflecting on message 3</vt:lpstr>
      <vt:lpstr>Reflecting on message 3</vt:lpstr>
      <vt:lpstr>Conclusions</vt:lpstr>
      <vt:lpstr>Presentazione standard di PowerPoint</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Economics of COVID-19 What next?</dc:title>
  <dc:creator>Paolo</dc:creator>
  <cp:lastModifiedBy>Paolo</cp:lastModifiedBy>
  <cp:revision>38</cp:revision>
  <dcterms:created xsi:type="dcterms:W3CDTF">2020-03-29T18:42:03Z</dcterms:created>
  <dcterms:modified xsi:type="dcterms:W3CDTF">2020-03-30T11:28:05Z</dcterms:modified>
</cp:coreProperties>
</file>