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8" r:id="rId3"/>
    <p:sldId id="259" r:id="rId4"/>
    <p:sldId id="260" r:id="rId5"/>
    <p:sldId id="261" r:id="rId6"/>
    <p:sldId id="284" r:id="rId7"/>
    <p:sldId id="263" r:id="rId8"/>
    <p:sldId id="264" r:id="rId9"/>
    <p:sldId id="267" r:id="rId10"/>
    <p:sldId id="268" r:id="rId11"/>
    <p:sldId id="269" r:id="rId12"/>
    <p:sldId id="271" r:id="rId13"/>
    <p:sldId id="272" r:id="rId14"/>
    <p:sldId id="286" r:id="rId15"/>
    <p:sldId id="270" r:id="rId16"/>
    <p:sldId id="28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24" autoAdjust="0"/>
  </p:normalViewPr>
  <p:slideViewPr>
    <p:cSldViewPr snapToGrid="0">
      <p:cViewPr varScale="1">
        <p:scale>
          <a:sx n="100" d="100"/>
          <a:sy n="100" d="100"/>
        </p:scale>
        <p:origin x="216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it-IT" dirty="0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49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1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647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92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462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4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8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46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51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86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29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0806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293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36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81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68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7004436-CA73-4D53-89B4-2A5C7347BF2F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7645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267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Instructions on how to write a thesis</a:t>
            </a:r>
            <a:endParaRPr lang="en-US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z="3600" dirty="0" smtClean="0"/>
              <a:t>MESCI / MUNDUS URBANO</a:t>
            </a:r>
          </a:p>
          <a:p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18465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The </a:t>
            </a:r>
            <a:r>
              <a:rPr lang="en-US" b="1" dirty="0"/>
              <a:t>thesis as </a:t>
            </a:r>
            <a:r>
              <a:rPr lang="en-US" b="1" dirty="0" smtClean="0"/>
              <a:t>scientific work</a:t>
            </a:r>
            <a:r>
              <a:rPr lang="en-US" b="1" dirty="0"/>
              <a:t/>
            </a:r>
            <a:br>
              <a:rPr lang="en-US" b="1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65331" y="2336873"/>
            <a:ext cx="9613861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effectLst/>
              </a:rPr>
              <a:t>The thesis is a SCIENTIFIC WORK, which examines a </a:t>
            </a:r>
            <a:r>
              <a:rPr lang="en-US" sz="2800" dirty="0">
                <a:effectLst/>
              </a:rPr>
              <a:t>specific topic related to </a:t>
            </a:r>
            <a:r>
              <a:rPr lang="en-US" sz="2800" dirty="0" smtClean="0">
                <a:effectLst/>
              </a:rPr>
              <a:t>the </a:t>
            </a:r>
            <a:r>
              <a:rPr lang="en-US" sz="2800" dirty="0">
                <a:effectLst/>
              </a:rPr>
              <a:t>graduating course of studies</a:t>
            </a:r>
            <a:r>
              <a:rPr lang="en-US" sz="2800" dirty="0" smtClean="0">
                <a:effectLst/>
              </a:rPr>
              <a:t>.</a:t>
            </a:r>
          </a:p>
          <a:p>
            <a:pPr marL="0" indent="0">
              <a:buNone/>
            </a:pPr>
            <a:endParaRPr lang="it-IT" sz="2800" dirty="0">
              <a:effectLst/>
            </a:endParaRPr>
          </a:p>
          <a:p>
            <a:pPr marL="0" indent="0">
              <a:buNone/>
            </a:pPr>
            <a:r>
              <a:rPr lang="en-US" sz="2800" dirty="0" smtClean="0">
                <a:effectLst/>
              </a:rPr>
              <a:t>Scientific works expand existing knowledge about a given subject.</a:t>
            </a:r>
            <a:endParaRPr lang="it-IT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267166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1" y="95003"/>
            <a:ext cx="9613861" cy="1739163"/>
          </a:xfrm>
        </p:spPr>
        <p:txBody>
          <a:bodyPr/>
          <a:lstStyle/>
          <a:p>
            <a:pPr lvl="0"/>
            <a:r>
              <a:rPr lang="en-US" b="1" dirty="0" smtClean="0"/>
              <a:t>Key steps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70326" y="2289372"/>
            <a:ext cx="9613861" cy="359931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200" dirty="0" smtClean="0">
                <a:effectLst/>
              </a:rPr>
              <a:t>Writing a </a:t>
            </a:r>
            <a:r>
              <a:rPr lang="en-US" sz="3200" dirty="0">
                <a:effectLst/>
              </a:rPr>
              <a:t>thesis </a:t>
            </a:r>
            <a:r>
              <a:rPr lang="en-US" sz="3200" dirty="0" smtClean="0">
                <a:effectLst/>
              </a:rPr>
              <a:t>requires taking </a:t>
            </a:r>
            <a:r>
              <a:rPr lang="en-US" sz="3200" dirty="0">
                <a:effectLst/>
              </a:rPr>
              <a:t>a series of steps</a:t>
            </a:r>
            <a:r>
              <a:rPr lang="en-US" sz="3200" dirty="0" smtClean="0">
                <a:effectLst/>
              </a:rPr>
              <a:t>:</a:t>
            </a:r>
            <a:endParaRPr lang="it-IT" dirty="0">
              <a:effectLst/>
            </a:endParaRPr>
          </a:p>
          <a:p>
            <a:pPr lvl="0"/>
            <a:r>
              <a:rPr lang="en-US" b="1" dirty="0" smtClean="0">
                <a:effectLst/>
              </a:rPr>
              <a:t>Choose</a:t>
            </a:r>
            <a:r>
              <a:rPr lang="en-US" dirty="0">
                <a:effectLst/>
              </a:rPr>
              <a:t> </a:t>
            </a:r>
            <a:r>
              <a:rPr lang="en-US" dirty="0" smtClean="0">
                <a:effectLst/>
              </a:rPr>
              <a:t>topic</a:t>
            </a:r>
            <a:r>
              <a:rPr lang="en-US" dirty="0">
                <a:effectLst/>
              </a:rPr>
              <a:t> and </a:t>
            </a:r>
            <a:r>
              <a:rPr lang="en-US" dirty="0" smtClean="0">
                <a:effectLst/>
              </a:rPr>
              <a:t>research question connected to the topics of the Master;</a:t>
            </a:r>
            <a:endParaRPr lang="it-IT" dirty="0">
              <a:effectLst/>
            </a:endParaRPr>
          </a:p>
          <a:p>
            <a:pPr lvl="0"/>
            <a:r>
              <a:rPr lang="en-US" b="1" dirty="0" smtClean="0">
                <a:effectLst/>
              </a:rPr>
              <a:t>Collect</a:t>
            </a:r>
            <a:r>
              <a:rPr lang="en-US" dirty="0" smtClean="0">
                <a:effectLst/>
              </a:rPr>
              <a:t> and study the </a:t>
            </a:r>
            <a:r>
              <a:rPr lang="en-US" dirty="0">
                <a:effectLst/>
              </a:rPr>
              <a:t>relevant </a:t>
            </a:r>
            <a:r>
              <a:rPr lang="en-US" dirty="0" smtClean="0">
                <a:effectLst/>
              </a:rPr>
              <a:t>material</a:t>
            </a:r>
            <a:r>
              <a:rPr lang="it-IT" dirty="0" smtClean="0">
                <a:effectLst/>
              </a:rPr>
              <a:t>; </a:t>
            </a:r>
            <a:endParaRPr lang="it-IT" dirty="0">
              <a:effectLst/>
            </a:endParaRPr>
          </a:p>
          <a:p>
            <a:pPr lvl="0"/>
            <a:r>
              <a:rPr lang="en-US" b="1" dirty="0" smtClean="0">
                <a:effectLst/>
              </a:rPr>
              <a:t>Synthesize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and </a:t>
            </a:r>
            <a:r>
              <a:rPr lang="en-US" dirty="0" smtClean="0">
                <a:effectLst/>
              </a:rPr>
              <a:t>elaborate on </a:t>
            </a:r>
            <a:r>
              <a:rPr lang="en-US" dirty="0">
                <a:effectLst/>
              </a:rPr>
              <a:t>the acquired </a:t>
            </a:r>
            <a:r>
              <a:rPr lang="en-US" dirty="0" smtClean="0">
                <a:effectLst/>
              </a:rPr>
              <a:t>content; </a:t>
            </a:r>
          </a:p>
          <a:p>
            <a:pPr lvl="0"/>
            <a:r>
              <a:rPr lang="en-US" b="1" dirty="0" smtClean="0">
                <a:effectLst/>
              </a:rPr>
              <a:t>Formulate</a:t>
            </a:r>
            <a:r>
              <a:rPr lang="en-US" dirty="0" smtClean="0">
                <a:effectLst/>
              </a:rPr>
              <a:t> a </a:t>
            </a:r>
            <a:r>
              <a:rPr lang="en-US" dirty="0">
                <a:effectLst/>
              </a:rPr>
              <a:t>methodology </a:t>
            </a:r>
            <a:r>
              <a:rPr lang="en-US" dirty="0" smtClean="0">
                <a:effectLst/>
              </a:rPr>
              <a:t>to </a:t>
            </a:r>
            <a:r>
              <a:rPr lang="en-US" dirty="0">
                <a:effectLst/>
              </a:rPr>
              <a:t>answer the research </a:t>
            </a:r>
            <a:r>
              <a:rPr lang="en-US" dirty="0" smtClean="0">
                <a:effectLst/>
              </a:rPr>
              <a:t>question,</a:t>
            </a:r>
            <a:r>
              <a:rPr lang="en-US" dirty="0">
                <a:effectLst/>
              </a:rPr>
              <a:t> taking </a:t>
            </a:r>
            <a:r>
              <a:rPr lang="en-US" dirty="0" smtClean="0">
                <a:effectLst/>
              </a:rPr>
              <a:t>previous </a:t>
            </a:r>
            <a:r>
              <a:rPr lang="en-US" dirty="0">
                <a:effectLst/>
              </a:rPr>
              <a:t>studies on the chosen topic into  </a:t>
            </a:r>
            <a:r>
              <a:rPr lang="en-US" dirty="0" smtClean="0">
                <a:effectLst/>
              </a:rPr>
              <a:t>account;</a:t>
            </a:r>
            <a:r>
              <a:rPr lang="en-US" dirty="0">
                <a:effectLst/>
              </a:rPr>
              <a:t> </a:t>
            </a:r>
            <a:endParaRPr lang="it-IT" dirty="0">
              <a:effectLst/>
            </a:endParaRPr>
          </a:p>
          <a:p>
            <a:pPr lvl="0"/>
            <a:r>
              <a:rPr lang="en-US" b="1" dirty="0" smtClean="0">
                <a:effectLst/>
              </a:rPr>
              <a:t>Present</a:t>
            </a:r>
            <a:r>
              <a:rPr lang="en-US" dirty="0" smtClean="0">
                <a:effectLst/>
              </a:rPr>
              <a:t> your</a:t>
            </a:r>
            <a:r>
              <a:rPr lang="en-US" dirty="0">
                <a:effectLst/>
              </a:rPr>
              <a:t> </a:t>
            </a:r>
            <a:r>
              <a:rPr lang="en-US" dirty="0" smtClean="0">
                <a:effectLst/>
              </a:rPr>
              <a:t>results as clearly as possible </a:t>
            </a:r>
          </a:p>
          <a:p>
            <a:pPr lvl="0"/>
            <a:r>
              <a:rPr lang="en-US" b="1" dirty="0" smtClean="0">
                <a:effectLst/>
              </a:rPr>
              <a:t>Compare</a:t>
            </a:r>
            <a:r>
              <a:rPr lang="en-US" dirty="0" smtClean="0">
                <a:effectLst/>
              </a:rPr>
              <a:t> your results with results </a:t>
            </a:r>
            <a:r>
              <a:rPr lang="en-US" dirty="0">
                <a:effectLst/>
              </a:rPr>
              <a:t>obtained by others on the same topic (if any</a:t>
            </a:r>
            <a:r>
              <a:rPr lang="en-US" dirty="0" smtClean="0">
                <a:effectLst/>
              </a:rPr>
              <a:t>)</a:t>
            </a:r>
          </a:p>
          <a:p>
            <a:r>
              <a:rPr lang="en-US" b="1" dirty="0" smtClean="0">
                <a:effectLst/>
              </a:rPr>
              <a:t>Conclude</a:t>
            </a:r>
            <a:endParaRPr lang="it-IT" b="1" dirty="0">
              <a:effectLst/>
            </a:endParaRPr>
          </a:p>
          <a:p>
            <a:pPr lvl="0"/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59363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smtClean="0"/>
              <a:t>Topic and thesis supervisor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2"/>
            <a:ext cx="11059395" cy="3990186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effectLst/>
              </a:rPr>
              <a:t>Choose a topic that is </a:t>
            </a:r>
            <a:r>
              <a:rPr lang="en-US" dirty="0" smtClean="0">
                <a:effectLst/>
              </a:rPr>
              <a:t>DEFINITE,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INTERESTING, and consistent with your CAPACITY to develop </a:t>
            </a:r>
            <a:r>
              <a:rPr lang="en-US" dirty="0" smtClean="0">
                <a:effectLst/>
              </a:rPr>
              <a:t>it (relevant to the Master’s subjects).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Constraints to </a:t>
            </a:r>
            <a:r>
              <a:rPr lang="en-US" dirty="0" smtClean="0">
                <a:effectLst/>
              </a:rPr>
              <a:t>be considered when choosing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the topic: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(1)</a:t>
            </a:r>
            <a:r>
              <a:rPr lang="en-US" sz="1200" dirty="0">
                <a:effectLst/>
              </a:rPr>
              <a:t> </a:t>
            </a:r>
            <a:r>
              <a:rPr lang="en-US" dirty="0" smtClean="0">
                <a:effectLst/>
              </a:rPr>
              <a:t>time availability,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(2</a:t>
            </a:r>
            <a:r>
              <a:rPr lang="en-US" dirty="0" smtClean="0">
                <a:effectLst/>
              </a:rPr>
              <a:t>) </a:t>
            </a:r>
            <a:r>
              <a:rPr lang="en-US" dirty="0">
                <a:effectLst/>
              </a:rPr>
              <a:t>level of commitment</a:t>
            </a:r>
            <a:r>
              <a:rPr lang="en-US" sz="1200" dirty="0">
                <a:effectLst/>
              </a:rPr>
              <a:t>,</a:t>
            </a:r>
            <a:r>
              <a:rPr lang="en-US" dirty="0">
                <a:effectLst/>
              </a:rPr>
              <a:t> (3) other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personal factors</a:t>
            </a:r>
            <a:r>
              <a:rPr lang="en-US" sz="1200" dirty="0">
                <a:effectLst/>
              </a:rPr>
              <a:t> </a:t>
            </a:r>
            <a:r>
              <a:rPr lang="en-US" dirty="0" smtClean="0">
                <a:effectLst/>
              </a:rPr>
              <a:t>(</a:t>
            </a:r>
            <a:r>
              <a:rPr lang="en-US" noProof="1" smtClean="0">
                <a:effectLst/>
              </a:rPr>
              <a:t>e.g</a:t>
            </a:r>
            <a:r>
              <a:rPr lang="en-US" dirty="0" smtClean="0">
                <a:effectLst/>
              </a:rPr>
              <a:t>. </a:t>
            </a:r>
            <a:r>
              <a:rPr lang="en-US" dirty="0">
                <a:effectLst/>
              </a:rPr>
              <a:t>knowledge of foreign languages).</a:t>
            </a:r>
            <a:endParaRPr lang="it-IT" sz="1200" dirty="0">
              <a:effectLst/>
            </a:endParaRPr>
          </a:p>
          <a:p>
            <a:pPr lvl="1"/>
            <a:r>
              <a:rPr lang="en-US" dirty="0" smtClean="0">
                <a:effectLst/>
              </a:rPr>
              <a:t>Choice </a:t>
            </a:r>
            <a:r>
              <a:rPr lang="en-US" dirty="0">
                <a:effectLst/>
              </a:rPr>
              <a:t>of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 the topic and choice of the thesis supervisor: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the student can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make proposals but the choice of the topic must be shared by the supervisor who always has the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last </a:t>
            </a:r>
            <a:r>
              <a:rPr lang="en-US" dirty="0" smtClean="0">
                <a:effectLst/>
              </a:rPr>
              <a:t>word. The </a:t>
            </a:r>
            <a:r>
              <a:rPr lang="en-US" dirty="0">
                <a:effectLst/>
              </a:rPr>
              <a:t>supervisor can be a teacher of the Master or somebody from other universities.</a:t>
            </a:r>
            <a:endParaRPr lang="it-IT" dirty="0">
              <a:effectLst/>
            </a:endParaRPr>
          </a:p>
          <a:p>
            <a:pPr lvl="1"/>
            <a:r>
              <a:rPr lang="en-US" dirty="0">
                <a:effectLst/>
              </a:rPr>
              <a:t>Relationship with the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supervisor: Mutual Respect, punctuality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and </a:t>
            </a:r>
            <a:r>
              <a:rPr lang="en-US" dirty="0" smtClean="0">
                <a:effectLst/>
              </a:rPr>
              <a:t>honesty.</a:t>
            </a:r>
            <a:endParaRPr lang="it-IT" sz="12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965298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it-IT" b="1" dirty="0" smtClean="0"/>
              <a:t>Preliminary </a:t>
            </a:r>
            <a:r>
              <a:rPr lang="it-IT" b="1" dirty="0" err="1" smtClean="0"/>
              <a:t>steps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2"/>
            <a:ext cx="11341790" cy="4521127"/>
          </a:xfrm>
        </p:spPr>
        <p:txBody>
          <a:bodyPr>
            <a:normAutofit fontScale="77500" lnSpcReduction="20000"/>
          </a:bodyPr>
          <a:lstStyle/>
          <a:p>
            <a:r>
              <a:rPr lang="en-US" sz="3300" dirty="0">
                <a:effectLst/>
              </a:rPr>
              <a:t>Once you have </a:t>
            </a:r>
            <a:r>
              <a:rPr lang="en-US" sz="3300" dirty="0" smtClean="0">
                <a:effectLst/>
              </a:rPr>
              <a:t>selected topic and research question, elaborate </a:t>
            </a:r>
            <a:r>
              <a:rPr lang="en-US" sz="3300" dirty="0">
                <a:effectLst/>
              </a:rPr>
              <a:t>a preliminary index to use as a guide in the organization of bibliographical </a:t>
            </a:r>
            <a:r>
              <a:rPr lang="en-US" sz="3300" dirty="0" smtClean="0">
                <a:effectLst/>
              </a:rPr>
              <a:t>sources.</a:t>
            </a:r>
          </a:p>
          <a:p>
            <a:endParaRPr lang="it-IT" sz="3300" dirty="0">
              <a:effectLst/>
            </a:endParaRPr>
          </a:p>
          <a:p>
            <a:r>
              <a:rPr lang="en-US" sz="3300" dirty="0" smtClean="0">
                <a:effectLst/>
              </a:rPr>
              <a:t>This initial </a:t>
            </a:r>
            <a:r>
              <a:rPr lang="en-US" sz="3300" dirty="0">
                <a:effectLst/>
              </a:rPr>
              <a:t>index does not necessarily coincide with the final index but it serves to clarify ideas and keep you in the right direction.</a:t>
            </a:r>
            <a:endParaRPr lang="it-IT" sz="3300" dirty="0">
              <a:effectLst/>
            </a:endParaRPr>
          </a:p>
          <a:p>
            <a:endParaRPr lang="en-US" sz="3300" dirty="0" smtClean="0">
              <a:effectLst/>
            </a:endParaRPr>
          </a:p>
          <a:p>
            <a:r>
              <a:rPr lang="en-US" sz="3300" dirty="0" smtClean="0">
                <a:effectLst/>
              </a:rPr>
              <a:t>For </a:t>
            </a:r>
            <a:r>
              <a:rPr lang="en-US" sz="3300" dirty="0">
                <a:effectLst/>
              </a:rPr>
              <a:t>the same reason it may be useful to first write a short introduction to clarify your research objectives and how you plan to achieve them.</a:t>
            </a:r>
            <a:endParaRPr lang="it-IT" sz="3300" dirty="0">
              <a:effectLst/>
            </a:endParaRPr>
          </a:p>
          <a:p>
            <a:endParaRPr lang="en-US" sz="3300" dirty="0" smtClean="0">
              <a:effectLst/>
            </a:endParaRPr>
          </a:p>
          <a:p>
            <a:r>
              <a:rPr lang="en-US" sz="3300" dirty="0" smtClean="0">
                <a:effectLst/>
              </a:rPr>
              <a:t>You will write the real introduction at the end (see below)</a:t>
            </a:r>
            <a:endParaRPr lang="it-IT" sz="3300" dirty="0"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 </a:t>
            </a: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45971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100" b="1" dirty="0" err="1" smtClean="0"/>
              <a:t>Bibliography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>
                <a:effectLst/>
              </a:rPr>
              <a:t>What is a bibliography</a:t>
            </a:r>
            <a:r>
              <a:rPr lang="en-US" sz="2800" b="1" dirty="0" smtClean="0">
                <a:effectLst/>
              </a:rPr>
              <a:t>?</a:t>
            </a:r>
          </a:p>
          <a:p>
            <a:pPr marL="0" indent="0">
              <a:buNone/>
            </a:pPr>
            <a:endParaRPr lang="it-IT" dirty="0">
              <a:effectLst/>
            </a:endParaRPr>
          </a:p>
          <a:p>
            <a:pPr lvl="0"/>
            <a:r>
              <a:rPr lang="en-US" dirty="0">
                <a:effectLst/>
              </a:rPr>
              <a:t>It is a list at the end of any scientific work (dissertation, thesis or article) where the author indicates the texts used for research and citations. </a:t>
            </a:r>
            <a:endParaRPr lang="en-US" dirty="0" smtClean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lvl="0"/>
            <a:r>
              <a:rPr lang="en-US" dirty="0">
                <a:effectLst/>
              </a:rPr>
              <a:t>The purpose of the bibliography is to enable the reader to trace the sources </a:t>
            </a:r>
            <a:r>
              <a:rPr lang="en-US" dirty="0" smtClean="0">
                <a:effectLst/>
              </a:rPr>
              <a:t>the author(s) used.</a:t>
            </a:r>
            <a:r>
              <a:rPr lang="en-US" dirty="0">
                <a:effectLst/>
              </a:rPr>
              <a:t> </a:t>
            </a:r>
            <a:endParaRPr lang="it-IT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9834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100" b="1" dirty="0" smtClean="0"/>
              <a:t>Writing style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4000" dirty="0" smtClean="0"/>
              <a:t>KEEP IT SIMPLE</a:t>
            </a:r>
            <a:endParaRPr lang="en-US" sz="4000" dirty="0" smtClean="0">
              <a:effectLst/>
            </a:endParaRPr>
          </a:p>
          <a:p>
            <a:pPr lvl="1"/>
            <a:r>
              <a:rPr lang="en-US" sz="2400" dirty="0" smtClean="0">
                <a:effectLst/>
              </a:rPr>
              <a:t>Adopt </a:t>
            </a:r>
            <a:r>
              <a:rPr lang="en-US" sz="2400" dirty="0">
                <a:effectLst/>
              </a:rPr>
              <a:t>a plan that is direct and simple.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The thesis is neither a news article,  nor a novel, nor a confidential letter, nor a </a:t>
            </a:r>
            <a:r>
              <a:rPr lang="en-US" sz="2400" dirty="0" smtClean="0">
                <a:effectLst/>
              </a:rPr>
              <a:t>blog</a:t>
            </a:r>
            <a:r>
              <a:rPr lang="en-US" sz="2400" dirty="0">
                <a:effectLst/>
              </a:rPr>
              <a:t>, and it should not </a:t>
            </a:r>
            <a:r>
              <a:rPr lang="en-US" sz="2400" dirty="0" smtClean="0">
                <a:effectLst/>
              </a:rPr>
              <a:t>surprise/shock/amuse </a:t>
            </a:r>
            <a:r>
              <a:rPr lang="en-US" sz="2400" dirty="0">
                <a:effectLst/>
              </a:rPr>
              <a:t>the reader.</a:t>
            </a:r>
            <a:endParaRPr lang="it-IT" sz="2400" dirty="0">
              <a:effectLst/>
            </a:endParaRPr>
          </a:p>
          <a:p>
            <a:pPr lvl="1"/>
            <a:r>
              <a:rPr lang="en-US" sz="2400" dirty="0" smtClean="0">
                <a:effectLst/>
              </a:rPr>
              <a:t>Make your sentences</a:t>
            </a:r>
            <a:r>
              <a:rPr lang="en-US" sz="2400" dirty="0">
                <a:effectLst/>
              </a:rPr>
              <a:t> </a:t>
            </a:r>
            <a:r>
              <a:rPr lang="en-US" sz="2400" dirty="0" smtClean="0">
                <a:effectLst/>
              </a:rPr>
              <a:t>as short and </a:t>
            </a:r>
            <a:r>
              <a:rPr lang="en-US" sz="2400" dirty="0">
                <a:effectLst/>
              </a:rPr>
              <a:t>concise </a:t>
            </a:r>
            <a:r>
              <a:rPr lang="en-US" sz="2400" dirty="0" smtClean="0">
                <a:effectLst/>
              </a:rPr>
              <a:t>as possible.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Avoid </a:t>
            </a:r>
            <a:r>
              <a:rPr lang="en-US" sz="2400" dirty="0" smtClean="0">
                <a:effectLst/>
              </a:rPr>
              <a:t>jargon</a:t>
            </a:r>
            <a:r>
              <a:rPr lang="en-US" sz="2400" dirty="0">
                <a:effectLst/>
              </a:rPr>
              <a:t>, colloquialisms and inadequate expressions.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Avoid expressions such as "the country of the Rising Sun" </a:t>
            </a:r>
            <a:r>
              <a:rPr lang="en-US" sz="2400" dirty="0" smtClean="0">
                <a:effectLst/>
              </a:rPr>
              <a:t>if you mean Japan</a:t>
            </a:r>
            <a:r>
              <a:rPr lang="en-US" sz="2400" dirty="0">
                <a:effectLst/>
              </a:rPr>
              <a:t>.</a:t>
            </a:r>
            <a:endParaRPr lang="it-IT" sz="2400" dirty="0"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27202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Text </a:t>
            </a:r>
            <a:r>
              <a:rPr lang="en-US" dirty="0"/>
              <a:t>structure and length 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en-US" sz="2800" dirty="0" smtClean="0">
                <a:effectLst/>
              </a:rPr>
              <a:t>Structure </a:t>
            </a:r>
          </a:p>
          <a:p>
            <a:pPr marL="457200" lvl="1" indent="0">
              <a:buNone/>
            </a:pPr>
            <a:r>
              <a:rPr lang="en-US" sz="2400" dirty="0" smtClean="0">
                <a:effectLst/>
              </a:rPr>
              <a:t>1</a:t>
            </a:r>
            <a:r>
              <a:rPr lang="en-US" sz="2400" dirty="0">
                <a:effectLst/>
              </a:rPr>
              <a:t>. </a:t>
            </a:r>
            <a:r>
              <a:rPr lang="en-US" sz="2400" dirty="0" smtClean="0">
                <a:effectLst/>
              </a:rPr>
              <a:t>Introduction</a:t>
            </a:r>
          </a:p>
          <a:p>
            <a:pPr marL="457200" lvl="1" indent="0">
              <a:buNone/>
            </a:pPr>
            <a:r>
              <a:rPr lang="en-US" sz="2400" dirty="0" smtClean="0">
                <a:effectLst/>
              </a:rPr>
              <a:t>2</a:t>
            </a:r>
            <a:r>
              <a:rPr lang="en-US" sz="2400" dirty="0">
                <a:effectLst/>
              </a:rPr>
              <a:t>. Reference </a:t>
            </a:r>
            <a:r>
              <a:rPr lang="en-US" sz="2400" dirty="0" smtClean="0">
                <a:effectLst/>
              </a:rPr>
              <a:t>Literature</a:t>
            </a:r>
          </a:p>
          <a:p>
            <a:pPr marL="457200" lvl="1" indent="0">
              <a:buNone/>
            </a:pPr>
            <a:r>
              <a:rPr lang="en-US" sz="2400" dirty="0" smtClean="0">
                <a:effectLst/>
              </a:rPr>
              <a:t>3</a:t>
            </a:r>
            <a:r>
              <a:rPr lang="en-US" sz="2400" dirty="0">
                <a:effectLst/>
              </a:rPr>
              <a:t>. </a:t>
            </a:r>
            <a:r>
              <a:rPr lang="en-US" sz="2400" dirty="0" smtClean="0">
                <a:effectLst/>
              </a:rPr>
              <a:t>Methodology</a:t>
            </a:r>
          </a:p>
          <a:p>
            <a:pPr marL="457200" lvl="1" indent="0">
              <a:buNone/>
            </a:pPr>
            <a:r>
              <a:rPr lang="en-US" sz="2400" dirty="0" smtClean="0">
                <a:effectLst/>
              </a:rPr>
              <a:t>4</a:t>
            </a:r>
            <a:r>
              <a:rPr lang="en-US" sz="2400" dirty="0">
                <a:effectLst/>
              </a:rPr>
              <a:t>. Research results </a:t>
            </a:r>
          </a:p>
          <a:p>
            <a:pPr marL="457200" lvl="1" indent="0">
              <a:buNone/>
            </a:pPr>
            <a:r>
              <a:rPr lang="en-US" sz="2400" dirty="0" smtClean="0">
                <a:effectLst/>
              </a:rPr>
              <a:t>5</a:t>
            </a:r>
            <a:r>
              <a:rPr lang="en-US" sz="2400" dirty="0">
                <a:effectLst/>
              </a:rPr>
              <a:t>. Conclusions and next </a:t>
            </a:r>
            <a:r>
              <a:rPr lang="en-US" sz="2400" dirty="0" smtClean="0">
                <a:effectLst/>
              </a:rPr>
              <a:t>research</a:t>
            </a:r>
          </a:p>
          <a:p>
            <a:pPr marL="457200" lvl="1" indent="0">
              <a:buNone/>
            </a:pPr>
            <a:endParaRPr lang="it-IT" sz="1200" dirty="0">
              <a:effectLst/>
            </a:endParaRPr>
          </a:p>
          <a:p>
            <a:pPr marL="457200" lvl="1" indent="0">
              <a:buNone/>
            </a:pPr>
            <a:r>
              <a:rPr lang="en-US" sz="2400" dirty="0" smtClean="0">
                <a:effectLst/>
              </a:rPr>
              <a:t>Average length 10 pages  for MU students </a:t>
            </a:r>
            <a:r>
              <a:rPr lang="en-US" sz="2400" dirty="0">
                <a:effectLst/>
              </a:rPr>
              <a:t>to </a:t>
            </a:r>
            <a:r>
              <a:rPr lang="en-US" sz="2400" dirty="0" smtClean="0">
                <a:effectLst/>
              </a:rPr>
              <a:t>30 pages for MESCI students – If you apply for a PhD thesis can be longer</a:t>
            </a:r>
          </a:p>
          <a:p>
            <a:pPr marL="457200" lvl="1" indent="0">
              <a:buNone/>
            </a:pPr>
            <a:r>
              <a:rPr lang="en-US" dirty="0">
                <a:effectLst/>
              </a:rPr>
              <a:t>(</a:t>
            </a:r>
            <a:r>
              <a:rPr lang="en-US" dirty="0" smtClean="0">
                <a:effectLst/>
              </a:rPr>
              <a:t>1 </a:t>
            </a:r>
            <a:r>
              <a:rPr lang="en-US" dirty="0">
                <a:effectLst/>
              </a:rPr>
              <a:t>page = 2000 characters including spaces and </a:t>
            </a:r>
            <a:r>
              <a:rPr lang="en-US" dirty="0" smtClean="0">
                <a:effectLst/>
              </a:rPr>
              <a:t>notes)</a:t>
            </a:r>
            <a:endParaRPr lang="it-IT" sz="12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21198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Citations and quotations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83560" y="2395865"/>
            <a:ext cx="10336724" cy="3709967"/>
          </a:xfrm>
        </p:spPr>
        <p:txBody>
          <a:bodyPr>
            <a:normAutofit/>
          </a:bodyPr>
          <a:lstStyle/>
          <a:p>
            <a:pPr marL="0" lvl="2" indent="0">
              <a:spcBef>
                <a:spcPts val="1000"/>
              </a:spcBef>
              <a:buNone/>
            </a:pPr>
            <a:r>
              <a:rPr lang="en-US" sz="3000" b="1" dirty="0" smtClean="0"/>
              <a:t>Knowing </a:t>
            </a:r>
            <a:r>
              <a:rPr lang="en-US" sz="3000" b="1" dirty="0"/>
              <a:t>how to cite correctly is fundamental to avoid the risk of </a:t>
            </a:r>
            <a:r>
              <a:rPr lang="en-US" sz="3000" b="1" dirty="0" smtClean="0"/>
              <a:t>PLAGIARISM</a:t>
            </a:r>
          </a:p>
          <a:p>
            <a:pPr marL="0" lvl="2" indent="0">
              <a:spcBef>
                <a:spcPts val="1000"/>
              </a:spcBef>
              <a:buNone/>
            </a:pPr>
            <a:endParaRPr lang="it-IT" sz="3000" b="1" dirty="0"/>
          </a:p>
          <a:p>
            <a:pPr marL="0" lvl="2" indent="0">
              <a:spcBef>
                <a:spcPts val="1000"/>
              </a:spcBef>
              <a:buNone/>
            </a:pPr>
            <a:r>
              <a:rPr lang="en-US" sz="3000" b="1" dirty="0">
                <a:solidFill>
                  <a:srgbClr val="FF0000"/>
                </a:solidFill>
              </a:rPr>
              <a:t>PLAGIARISM</a:t>
            </a:r>
            <a:r>
              <a:rPr lang="en-US" sz="3000" b="1" dirty="0"/>
              <a:t> - presenting others’ ideas and words as your own – is a very serious transgression for a researcher in addition to being a crime.</a:t>
            </a:r>
          </a:p>
          <a:p>
            <a:pPr lvl="2"/>
            <a:endParaRPr lang="it-IT" sz="20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11885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1" y="617517"/>
            <a:ext cx="9613861" cy="121664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Tables</a:t>
            </a:r>
            <a:r>
              <a:rPr lang="en-US" dirty="0"/>
              <a:t>, charts, figures and </a:t>
            </a:r>
            <a:r>
              <a:rPr lang="en-US" dirty="0" smtClean="0"/>
              <a:t>data</a:t>
            </a:r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dirty="0">
                <a:effectLst/>
              </a:rPr>
              <a:t>Each table, graph, and figure must include </a:t>
            </a:r>
            <a:r>
              <a:rPr lang="en-US" sz="2400" dirty="0" smtClean="0">
                <a:effectLst/>
              </a:rPr>
              <a:t>order number</a:t>
            </a:r>
            <a:r>
              <a:rPr lang="en-US" sz="2400" dirty="0">
                <a:effectLst/>
              </a:rPr>
              <a:t>, </a:t>
            </a:r>
            <a:r>
              <a:rPr lang="en-US" sz="2400" dirty="0" smtClean="0">
                <a:effectLst/>
              </a:rPr>
              <a:t>title</a:t>
            </a:r>
            <a:r>
              <a:rPr lang="en-US" sz="2400" dirty="0">
                <a:effectLst/>
              </a:rPr>
              <a:t>, </a:t>
            </a:r>
            <a:r>
              <a:rPr lang="en-US" sz="2400" dirty="0" smtClean="0">
                <a:effectLst/>
              </a:rPr>
              <a:t>source</a:t>
            </a:r>
            <a:r>
              <a:rPr lang="en-US" sz="2400" dirty="0">
                <a:effectLst/>
              </a:rPr>
              <a:t>, </a:t>
            </a:r>
            <a:r>
              <a:rPr lang="en-US" sz="2400" dirty="0" smtClean="0">
                <a:effectLst/>
              </a:rPr>
              <a:t>explanation/description in the main text.</a:t>
            </a:r>
          </a:p>
          <a:p>
            <a:pPr marL="457200" lvl="1" indent="0">
              <a:buNone/>
            </a:pPr>
            <a:endParaRPr lang="it-IT" sz="2400" dirty="0">
              <a:effectLst/>
            </a:endParaRPr>
          </a:p>
          <a:p>
            <a:pPr lvl="1"/>
            <a:r>
              <a:rPr lang="en-US" sz="2400" dirty="0" smtClean="0">
                <a:effectLst/>
              </a:rPr>
              <a:t>Whenever you cite data,</a:t>
            </a:r>
            <a:r>
              <a:rPr lang="en-US" sz="2400" dirty="0">
                <a:effectLst/>
              </a:rPr>
              <a:t> </a:t>
            </a:r>
            <a:r>
              <a:rPr lang="en-US" sz="2400" dirty="0" smtClean="0">
                <a:effectLst/>
              </a:rPr>
              <a:t>you must </a:t>
            </a:r>
            <a:r>
              <a:rPr lang="en-US" sz="2400" dirty="0">
                <a:effectLst/>
              </a:rPr>
              <a:t>include the source (confirming the verifiability of your results</a:t>
            </a:r>
            <a:r>
              <a:rPr lang="en-US" sz="2400" dirty="0" smtClean="0">
                <a:effectLst/>
              </a:rPr>
              <a:t>).</a:t>
            </a:r>
          </a:p>
          <a:p>
            <a:pPr marL="457200" lvl="1" indent="0">
              <a:buNone/>
            </a:pP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In </a:t>
            </a:r>
            <a:r>
              <a:rPr lang="en-US" sz="2400" dirty="0" smtClean="0">
                <a:effectLst/>
              </a:rPr>
              <a:t>case </a:t>
            </a:r>
            <a:r>
              <a:rPr lang="en-US" sz="2400" dirty="0">
                <a:effectLst/>
              </a:rPr>
              <a:t>of empirical work, CLARIFY the model used and COMPARE your results with those obtained from previous work on the topic.</a:t>
            </a:r>
            <a:endParaRPr lang="it-IT" sz="2400" dirty="0"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111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Footnotes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0455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>
                <a:effectLst/>
              </a:rPr>
              <a:t>Footnotes contain the information or observations that would make reading the text too laborious and would interrupt the main narrative of the </a:t>
            </a:r>
            <a:r>
              <a:rPr lang="en-US" dirty="0" smtClean="0">
                <a:effectLst/>
              </a:rPr>
              <a:t>sentence.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Do not exceed with footnotes</a:t>
            </a:r>
            <a:r>
              <a:rPr lang="en-US" dirty="0" smtClean="0">
                <a:effectLst/>
              </a:rPr>
              <a:t>.</a:t>
            </a:r>
          </a:p>
          <a:p>
            <a:pPr lvl="1"/>
            <a:r>
              <a:rPr lang="en-US" dirty="0" smtClean="0">
                <a:effectLst/>
              </a:rPr>
              <a:t>Numbered lists in uniform style</a:t>
            </a:r>
            <a:endParaRPr lang="it-IT" dirty="0">
              <a:effectLst/>
            </a:endParaRPr>
          </a:p>
          <a:p>
            <a:pPr lvl="1"/>
            <a:r>
              <a:rPr lang="en-US" dirty="0">
                <a:effectLst/>
              </a:rPr>
              <a:t>When the content of the footnote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is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too long, use the appendix</a:t>
            </a:r>
            <a:r>
              <a:rPr lang="en-US" dirty="0" smtClean="0">
                <a:effectLst/>
              </a:rPr>
              <a:t>.</a:t>
            </a:r>
          </a:p>
          <a:p>
            <a:pPr marL="457200" lvl="1" indent="0">
              <a:buNone/>
            </a:pPr>
            <a:endParaRPr lang="it-IT" sz="1200" dirty="0">
              <a:effectLst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EXAMPLE:</a:t>
            </a:r>
            <a:endParaRPr lang="it-IT" sz="1400" dirty="0">
              <a:solidFill>
                <a:schemeClr val="accent1">
                  <a:lumMod val="60000"/>
                  <a:lumOff val="40000"/>
                </a:schemeClr>
              </a:solidFill>
              <a:effectLst/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The agreements of Bretton Woods * have marked the beginning of a reorganization of the international monetary system * Bretton Woods is a place of .......</a:t>
            </a:r>
            <a:endParaRPr lang="it-IT" sz="18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457200" lvl="1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XY 1987 states that precautionary and transaction purposes for holding the coin cannot be distinguished *</a:t>
            </a:r>
            <a:endParaRPr lang="it-IT" sz="16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457200" lvl="1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* Actually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effectLst/>
              </a:rPr>
              <a:t> 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this hypothesis seems to have been retracted in XY 1989 but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effectLst/>
              </a:rPr>
              <a:t> 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......</a:t>
            </a:r>
            <a:endParaRPr lang="it-IT" sz="16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826911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smtClean="0"/>
              <a:t>Introduction (to be written at the end)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>
                <a:effectLst/>
              </a:rPr>
              <a:t>Thesis topic and potential research </a:t>
            </a:r>
            <a:r>
              <a:rPr lang="en-US" sz="2800" dirty="0" smtClean="0">
                <a:effectLst/>
              </a:rPr>
              <a:t>questions</a:t>
            </a:r>
            <a:endParaRPr lang="it-IT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Motivation of the research (why the research is important, what it adds</a:t>
            </a:r>
            <a:r>
              <a:rPr lang="en-US" sz="2800" dirty="0" smtClean="0">
                <a:effectLst/>
              </a:rPr>
              <a:t>)</a:t>
            </a:r>
            <a:endParaRPr lang="it-IT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Brief description of the structure of the work (how you plan to deal with the chosen topic</a:t>
            </a:r>
            <a:r>
              <a:rPr lang="en-US" sz="2800" dirty="0" smtClean="0">
                <a:effectLst/>
              </a:rPr>
              <a:t>)</a:t>
            </a:r>
            <a:endParaRPr lang="it-IT" sz="2800" dirty="0">
              <a:effectLst/>
            </a:endParaRPr>
          </a:p>
          <a:p>
            <a:pPr lvl="0"/>
            <a:r>
              <a:rPr lang="it-IT" sz="2800" noProof="1" smtClean="0">
                <a:effectLst/>
              </a:rPr>
              <a:t>Summary of key findings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6254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 smtClean="0"/>
              <a:t>Credits and Grading system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it-IT" sz="3600" dirty="0" err="1" smtClean="0">
                <a:effectLst/>
              </a:rPr>
              <a:t>Thesis</a:t>
            </a:r>
            <a:r>
              <a:rPr lang="it-IT" sz="3600" dirty="0" smtClean="0">
                <a:effectLst/>
              </a:rPr>
              <a:t> </a:t>
            </a:r>
            <a:r>
              <a:rPr lang="it-IT" sz="3600" dirty="0" err="1" smtClean="0">
                <a:effectLst/>
              </a:rPr>
              <a:t>counts</a:t>
            </a:r>
            <a:r>
              <a:rPr lang="it-IT" sz="3600" dirty="0" smtClean="0">
                <a:effectLst/>
              </a:rPr>
              <a:t> 3 </a:t>
            </a:r>
            <a:r>
              <a:rPr lang="it-IT" sz="3600" dirty="0" err="1" smtClean="0">
                <a:effectLst/>
              </a:rPr>
              <a:t>Credits</a:t>
            </a:r>
            <a:endParaRPr lang="it-IT" sz="3600" dirty="0" smtClean="0">
              <a:effectLst/>
            </a:endParaRPr>
          </a:p>
          <a:p>
            <a:pPr lvl="1"/>
            <a:endParaRPr lang="it-IT" sz="3600" dirty="0">
              <a:effectLst/>
            </a:endParaRPr>
          </a:p>
          <a:p>
            <a:pPr lvl="1"/>
            <a:r>
              <a:rPr lang="en-US" sz="3600" dirty="0" smtClean="0">
                <a:effectLst/>
              </a:rPr>
              <a:t>Thesis will be evaluated by your supervisor with grades from 0 (minimum) to 5 (maximum). See attached grading scheme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29534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 smtClean="0"/>
              <a:t>Conclusions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sz="3600" dirty="0" smtClean="0">
                <a:effectLst/>
              </a:rPr>
              <a:t>Briefly, recall topic, research question and structure of the thesis.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Answer </a:t>
            </a:r>
            <a:r>
              <a:rPr lang="en-US" sz="3600" dirty="0" smtClean="0">
                <a:effectLst/>
              </a:rPr>
              <a:t>you </a:t>
            </a:r>
            <a:r>
              <a:rPr lang="en-US" sz="3600" dirty="0">
                <a:effectLst/>
              </a:rPr>
              <a:t>research question </a:t>
            </a:r>
            <a:r>
              <a:rPr lang="en-US" sz="3600" dirty="0" smtClean="0">
                <a:effectLst/>
              </a:rPr>
              <a:t>in detail, </a:t>
            </a:r>
            <a:r>
              <a:rPr lang="en-US" sz="3600" dirty="0">
                <a:effectLst/>
              </a:rPr>
              <a:t>highlighting the novelty of your </a:t>
            </a:r>
            <a:r>
              <a:rPr lang="en-US" sz="3600" dirty="0" smtClean="0">
                <a:effectLst/>
              </a:rPr>
              <a:t>findings with respect to the existing literature.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pPr lvl="1"/>
            <a:r>
              <a:rPr lang="en-US" sz="3600" dirty="0" smtClean="0">
                <a:effectLst/>
              </a:rPr>
              <a:t>Do not include new references in your</a:t>
            </a:r>
            <a:r>
              <a:rPr lang="en-US" sz="3600" dirty="0">
                <a:effectLst/>
              </a:rPr>
              <a:t> </a:t>
            </a:r>
            <a:r>
              <a:rPr lang="en-US" sz="3600" dirty="0" smtClean="0">
                <a:effectLst/>
              </a:rPr>
              <a:t>conclusions.  </a:t>
            </a:r>
            <a:endParaRPr lang="it-IT" sz="36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008842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 smtClean="0"/>
              <a:t>Mistakes you MUST avoid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effectLst/>
              </a:rPr>
              <a:t>NEVER write things that you did not understand or use terms that you do not know</a:t>
            </a:r>
            <a:r>
              <a:rPr lang="en-US" dirty="0" smtClean="0">
                <a:effectLst/>
              </a:rPr>
              <a:t>.</a:t>
            </a:r>
          </a:p>
          <a:p>
            <a:pPr marL="0" lvl="0" indent="0">
              <a:buNone/>
            </a:pPr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Do </a:t>
            </a:r>
            <a:r>
              <a:rPr lang="en-US" dirty="0">
                <a:effectLst/>
              </a:rPr>
              <a:t>not </a:t>
            </a:r>
            <a:r>
              <a:rPr lang="en-US" dirty="0" smtClean="0">
                <a:effectLst/>
              </a:rPr>
              <a:t>write about </a:t>
            </a:r>
            <a:r>
              <a:rPr lang="en-US" dirty="0">
                <a:effectLst/>
              </a:rPr>
              <a:t>ideas and authors you did not </a:t>
            </a:r>
            <a:r>
              <a:rPr lang="en-US" dirty="0" smtClean="0">
                <a:effectLst/>
              </a:rPr>
              <a:t>research, merely </a:t>
            </a:r>
            <a:r>
              <a:rPr lang="en-US" dirty="0">
                <a:effectLst/>
              </a:rPr>
              <a:t>because you heard about them in </a:t>
            </a:r>
            <a:r>
              <a:rPr lang="en-US" dirty="0" smtClean="0">
                <a:effectLst/>
              </a:rPr>
              <a:t>another </a:t>
            </a:r>
            <a:r>
              <a:rPr lang="en-US" dirty="0">
                <a:effectLst/>
              </a:rPr>
              <a:t>textbook or context</a:t>
            </a:r>
            <a:r>
              <a:rPr lang="en-US" dirty="0" smtClean="0">
                <a:effectLst/>
              </a:rPr>
              <a:t>.</a:t>
            </a:r>
          </a:p>
          <a:p>
            <a:pPr marL="0" lvl="0" indent="0">
              <a:buNone/>
            </a:pPr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Do </a:t>
            </a:r>
            <a:r>
              <a:rPr lang="en-US" dirty="0">
                <a:effectLst/>
              </a:rPr>
              <a:t>not report any data, </a:t>
            </a:r>
            <a:r>
              <a:rPr lang="en-US" dirty="0" smtClean="0">
                <a:effectLst/>
              </a:rPr>
              <a:t>citations </a:t>
            </a:r>
            <a:r>
              <a:rPr lang="en-US" dirty="0">
                <a:effectLst/>
              </a:rPr>
              <a:t>or information without </a:t>
            </a:r>
            <a:r>
              <a:rPr lang="en-US" dirty="0" smtClean="0">
                <a:effectLst/>
              </a:rPr>
              <a:t>specifying </a:t>
            </a:r>
            <a:r>
              <a:rPr lang="en-US" dirty="0">
                <a:effectLst/>
              </a:rPr>
              <a:t>where you found them</a:t>
            </a:r>
            <a:r>
              <a:rPr lang="en-US" dirty="0" smtClean="0">
                <a:effectLst/>
              </a:rPr>
              <a:t>.</a:t>
            </a: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10893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dirty="0" smtClean="0"/>
              <a:t>IMPORTANT!!!!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92502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Do not submit your thesis without prior consent and validation by your supervisor.</a:t>
            </a:r>
          </a:p>
          <a:p>
            <a:pPr lvl="0"/>
            <a:r>
              <a:rPr lang="en-US" dirty="0" smtClean="0">
                <a:effectLst/>
              </a:rPr>
              <a:t>Contact your </a:t>
            </a:r>
            <a:r>
              <a:rPr lang="en-US" dirty="0"/>
              <a:t>supervisor </a:t>
            </a:r>
            <a:r>
              <a:rPr lang="en-US" dirty="0" smtClean="0"/>
              <a:t>constantly and </a:t>
            </a:r>
            <a:r>
              <a:rPr lang="en-US" dirty="0" smtClean="0">
                <a:effectLst/>
              </a:rPr>
              <a:t>submit him/her your thesis chapters (progress reports).</a:t>
            </a:r>
          </a:p>
          <a:p>
            <a:pPr lvl="0"/>
            <a:r>
              <a:rPr lang="en-US" dirty="0" smtClean="0">
                <a:effectLst/>
              </a:rPr>
              <a:t>Do not send your supervisor the final thesis at once just before the final deadline.</a:t>
            </a:r>
          </a:p>
          <a:p>
            <a:pPr lvl="0"/>
            <a:r>
              <a:rPr lang="en-US" dirty="0" smtClean="0"/>
              <a:t>Do NOT copy your thesis. </a:t>
            </a:r>
            <a:r>
              <a:rPr lang="en-US" b="1" u="sng" dirty="0" smtClean="0"/>
              <a:t>Plagiarism</a:t>
            </a:r>
            <a:r>
              <a:rPr lang="en-US" dirty="0" smtClean="0"/>
              <a:t> is easy to track!</a:t>
            </a:r>
            <a:endParaRPr lang="en-US" dirty="0" smtClean="0">
              <a:effectLst/>
            </a:endParaRPr>
          </a:p>
          <a:p>
            <a:pPr lvl="0"/>
            <a:r>
              <a:rPr lang="en-US" dirty="0" smtClean="0"/>
              <a:t>DEADLINE: September 15</a:t>
            </a:r>
            <a:r>
              <a:rPr lang="en-US" baseline="30000" dirty="0" smtClean="0"/>
              <a:t>th</a:t>
            </a:r>
            <a:r>
              <a:rPr lang="en-US" dirty="0" smtClean="0"/>
              <a:t>  for MU – December 31</a:t>
            </a:r>
            <a:r>
              <a:rPr lang="en-US" baseline="30000" dirty="0" smtClean="0"/>
              <a:t>st</a:t>
            </a:r>
            <a:r>
              <a:rPr lang="en-US" dirty="0" smtClean="0"/>
              <a:t> for </a:t>
            </a:r>
            <a:r>
              <a:rPr lang="en-US" dirty="0" smtClean="0"/>
              <a:t>MESCI</a:t>
            </a:r>
          </a:p>
          <a:p>
            <a:pPr lvl="0"/>
            <a:r>
              <a:rPr lang="en-US" dirty="0" smtClean="0"/>
              <a:t>Notify to Carmen and </a:t>
            </a:r>
            <a:r>
              <a:rPr lang="en-US" dirty="0" err="1" smtClean="0"/>
              <a:t>Raffaella</a:t>
            </a:r>
            <a:r>
              <a:rPr lang="en-US" dirty="0" smtClean="0"/>
              <a:t> your </a:t>
            </a:r>
            <a:r>
              <a:rPr lang="en-US" u="sng" dirty="0" smtClean="0"/>
              <a:t>thesis supervisor by end of May</a:t>
            </a:r>
            <a:endParaRPr lang="en-US" u="sng" dirty="0"/>
          </a:p>
          <a:p>
            <a:pPr lvl="0"/>
            <a:endParaRPr lang="en-US" dirty="0" smtClean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673113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o">
  <a:themeElements>
    <a:clrScheme name="Berlino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o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TM04033917[[fn=Berlino]]</Template>
  <TotalTime>653</TotalTime>
  <Words>453</Words>
  <Application>Microsoft Office PowerPoint</Application>
  <PresentationFormat>Widescreen</PresentationFormat>
  <Paragraphs>103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9" baseType="lpstr">
      <vt:lpstr>Arial</vt:lpstr>
      <vt:lpstr>Trebuchet MS</vt:lpstr>
      <vt:lpstr>Berlino</vt:lpstr>
      <vt:lpstr>Instructions on how to write a thesis</vt:lpstr>
      <vt:lpstr>The thesis as scientific work </vt:lpstr>
      <vt:lpstr>Key steps</vt:lpstr>
      <vt:lpstr>Topic and thesis supervisor </vt:lpstr>
      <vt:lpstr>Preliminary steps</vt:lpstr>
      <vt:lpstr>Bibliography</vt:lpstr>
      <vt:lpstr>Writing style </vt:lpstr>
      <vt:lpstr>Text structure and length  </vt:lpstr>
      <vt:lpstr>Citations and quotations </vt:lpstr>
      <vt:lpstr> Tables, charts, figures and data  </vt:lpstr>
      <vt:lpstr>Footnotes </vt:lpstr>
      <vt:lpstr>Introduction (to be written at the end) </vt:lpstr>
      <vt:lpstr>Credits and Grading system </vt:lpstr>
      <vt:lpstr>Conclusions </vt:lpstr>
      <vt:lpstr>Mistakes you MUST avoid </vt:lpstr>
      <vt:lpstr>IMPORTANT!!!!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on how to write a thesis</dc:title>
  <dc:creator>JENNIFER</dc:creator>
  <cp:lastModifiedBy>Carmen Tata</cp:lastModifiedBy>
  <cp:revision>33</cp:revision>
  <dcterms:created xsi:type="dcterms:W3CDTF">2016-03-18T13:16:39Z</dcterms:created>
  <dcterms:modified xsi:type="dcterms:W3CDTF">2018-03-07T13:23:11Z</dcterms:modified>
</cp:coreProperties>
</file>