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87" r:id="rId1"/>
  </p:sldMasterIdLst>
  <p:notesMasterIdLst>
    <p:notesMasterId r:id="rId61"/>
  </p:notesMasterIdLst>
  <p:sldIdLst>
    <p:sldId id="256" r:id="rId2"/>
    <p:sldId id="297" r:id="rId3"/>
    <p:sldId id="338" r:id="rId4"/>
    <p:sldId id="299" r:id="rId5"/>
    <p:sldId id="301" r:id="rId6"/>
    <p:sldId id="336" r:id="rId7"/>
    <p:sldId id="302" r:id="rId8"/>
    <p:sldId id="339" r:id="rId9"/>
    <p:sldId id="285" r:id="rId10"/>
    <p:sldId id="286" r:id="rId11"/>
    <p:sldId id="287" r:id="rId12"/>
    <p:sldId id="340" r:id="rId13"/>
    <p:sldId id="288" r:id="rId14"/>
    <p:sldId id="289" r:id="rId15"/>
    <p:sldId id="344" r:id="rId16"/>
    <p:sldId id="277" r:id="rId17"/>
    <p:sldId id="341" r:id="rId18"/>
    <p:sldId id="342" r:id="rId19"/>
    <p:sldId id="327" r:id="rId20"/>
    <p:sldId id="329" r:id="rId21"/>
    <p:sldId id="331" r:id="rId22"/>
    <p:sldId id="291" r:id="rId23"/>
    <p:sldId id="292" r:id="rId24"/>
    <p:sldId id="325" r:id="rId25"/>
    <p:sldId id="326" r:id="rId26"/>
    <p:sldId id="271" r:id="rId27"/>
    <p:sldId id="293" r:id="rId28"/>
    <p:sldId id="294" r:id="rId29"/>
    <p:sldId id="295" r:id="rId30"/>
    <p:sldId id="296" r:id="rId31"/>
    <p:sldId id="345" r:id="rId32"/>
    <p:sldId id="260" r:id="rId33"/>
    <p:sldId id="26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6" r:id="rId45"/>
    <p:sldId id="317" r:id="rId46"/>
    <p:sldId id="314" r:id="rId47"/>
    <p:sldId id="318" r:id="rId48"/>
    <p:sldId id="319" r:id="rId49"/>
    <p:sldId id="320" r:id="rId50"/>
    <p:sldId id="321" r:id="rId51"/>
    <p:sldId id="322" r:id="rId52"/>
    <p:sldId id="323" r:id="rId53"/>
    <p:sldId id="332" r:id="rId54"/>
    <p:sldId id="333" r:id="rId55"/>
    <p:sldId id="335" r:id="rId56"/>
    <p:sldId id="334" r:id="rId57"/>
    <p:sldId id="290" r:id="rId58"/>
    <p:sldId id="324" r:id="rId59"/>
    <p:sldId id="265" r:id="rId60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755" autoAdjust="0"/>
    <p:restoredTop sz="94629" autoAdjust="0"/>
  </p:normalViewPr>
  <p:slideViewPr>
    <p:cSldViewPr>
      <p:cViewPr varScale="1">
        <p:scale>
          <a:sx n="73" d="100"/>
          <a:sy n="73" d="100"/>
        </p:scale>
        <p:origin x="16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5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881253-2B81-445F-BDB2-3307C7296C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B05F1EA-36E4-4221-B54E-E9F145E1C2FD}">
      <dgm:prSet phldrT="[Text]"/>
      <dgm:spPr/>
      <dgm:t>
        <a:bodyPr/>
        <a:lstStyle/>
        <a:p>
          <a:r>
            <a:rPr lang="en-GB" dirty="0" smtClean="0"/>
            <a:t>Three dimensions of development</a:t>
          </a:r>
          <a:endParaRPr lang="en-GB" dirty="0"/>
        </a:p>
      </dgm:t>
    </dgm:pt>
    <dgm:pt modelId="{EDB3AC21-31EC-476D-8B8D-AF9C6E329643}" type="parTrans" cxnId="{3FD1E025-D37D-4E25-A572-2615A6B87F4B}">
      <dgm:prSet/>
      <dgm:spPr/>
      <dgm:t>
        <a:bodyPr/>
        <a:lstStyle/>
        <a:p>
          <a:endParaRPr lang="en-GB"/>
        </a:p>
      </dgm:t>
    </dgm:pt>
    <dgm:pt modelId="{EEDD0037-1C79-4211-83D1-8CB0D999830A}" type="sibTrans" cxnId="{3FD1E025-D37D-4E25-A572-2615A6B87F4B}">
      <dgm:prSet/>
      <dgm:spPr/>
      <dgm:t>
        <a:bodyPr/>
        <a:lstStyle/>
        <a:p>
          <a:endParaRPr lang="en-GB"/>
        </a:p>
      </dgm:t>
    </dgm:pt>
    <dgm:pt modelId="{91689F16-CF6C-42B2-8F26-B83D688169FB}">
      <dgm:prSet phldrT="[Text]"/>
      <dgm:spPr/>
      <dgm:t>
        <a:bodyPr/>
        <a:lstStyle/>
        <a:p>
          <a:r>
            <a:rPr lang="en-GB" dirty="0" smtClean="0"/>
            <a:t>Economic</a:t>
          </a:r>
          <a:endParaRPr lang="en-GB" dirty="0"/>
        </a:p>
      </dgm:t>
    </dgm:pt>
    <dgm:pt modelId="{F2C6BE50-CDA2-4140-A02E-2FC7017ED851}" type="parTrans" cxnId="{454D9966-2DF2-43DE-8BB3-4A199062E4AF}">
      <dgm:prSet/>
      <dgm:spPr/>
      <dgm:t>
        <a:bodyPr/>
        <a:lstStyle/>
        <a:p>
          <a:endParaRPr lang="en-GB"/>
        </a:p>
      </dgm:t>
    </dgm:pt>
    <dgm:pt modelId="{5F5D111B-7D28-408F-A0BF-DC4625012B44}" type="sibTrans" cxnId="{454D9966-2DF2-43DE-8BB3-4A199062E4AF}">
      <dgm:prSet/>
      <dgm:spPr/>
      <dgm:t>
        <a:bodyPr/>
        <a:lstStyle/>
        <a:p>
          <a:endParaRPr lang="en-GB"/>
        </a:p>
      </dgm:t>
    </dgm:pt>
    <dgm:pt modelId="{0B311052-248A-4CE5-B5EE-5CD5BF7C049D}">
      <dgm:prSet phldrT="[Text]"/>
      <dgm:spPr/>
      <dgm:t>
        <a:bodyPr/>
        <a:lstStyle/>
        <a:p>
          <a:r>
            <a:rPr lang="en-GB" dirty="0" smtClean="0"/>
            <a:t>Environmental</a:t>
          </a:r>
          <a:endParaRPr lang="en-GB" dirty="0"/>
        </a:p>
      </dgm:t>
    </dgm:pt>
    <dgm:pt modelId="{BEC6F047-EC34-4EBC-8BBA-C1531C8BE6CA}" type="parTrans" cxnId="{F500D483-DF1A-4B8B-9BE4-EDDD7490432F}">
      <dgm:prSet/>
      <dgm:spPr/>
      <dgm:t>
        <a:bodyPr/>
        <a:lstStyle/>
        <a:p>
          <a:endParaRPr lang="en-GB"/>
        </a:p>
      </dgm:t>
    </dgm:pt>
    <dgm:pt modelId="{9106372F-934C-406C-9C1E-38A6F53B2245}" type="sibTrans" cxnId="{F500D483-DF1A-4B8B-9BE4-EDDD7490432F}">
      <dgm:prSet/>
      <dgm:spPr/>
      <dgm:t>
        <a:bodyPr/>
        <a:lstStyle/>
        <a:p>
          <a:endParaRPr lang="en-GB"/>
        </a:p>
      </dgm:t>
    </dgm:pt>
    <dgm:pt modelId="{335549BF-0B0A-41A3-A1EB-D62C33510087}">
      <dgm:prSet phldrT="[Text]"/>
      <dgm:spPr/>
      <dgm:t>
        <a:bodyPr/>
        <a:lstStyle/>
        <a:p>
          <a:r>
            <a:rPr lang="en-GB" dirty="0" smtClean="0"/>
            <a:t>Inter-generational equity</a:t>
          </a:r>
          <a:endParaRPr lang="en-GB" dirty="0"/>
        </a:p>
      </dgm:t>
    </dgm:pt>
    <dgm:pt modelId="{9DAF258F-8F33-4016-BA54-62213A6BE7EF}" type="parTrans" cxnId="{D9A5CC47-1D1D-4250-8B07-321A226A6329}">
      <dgm:prSet/>
      <dgm:spPr/>
      <dgm:t>
        <a:bodyPr/>
        <a:lstStyle/>
        <a:p>
          <a:endParaRPr lang="en-GB"/>
        </a:p>
      </dgm:t>
    </dgm:pt>
    <dgm:pt modelId="{5E6B5F1A-2475-4D44-B4BF-E3EFEF206224}" type="sibTrans" cxnId="{D9A5CC47-1D1D-4250-8B07-321A226A6329}">
      <dgm:prSet/>
      <dgm:spPr/>
      <dgm:t>
        <a:bodyPr/>
        <a:lstStyle/>
        <a:p>
          <a:endParaRPr lang="en-GB"/>
        </a:p>
      </dgm:t>
    </dgm:pt>
    <dgm:pt modelId="{1CEFE9CC-5006-49F2-89B1-C04BE9CF240B}">
      <dgm:prSet phldrT="[Text]"/>
      <dgm:spPr/>
      <dgm:t>
        <a:bodyPr/>
        <a:lstStyle/>
        <a:p>
          <a:r>
            <a:rPr lang="en-GB" dirty="0" smtClean="0"/>
            <a:t>Retention of natural capital</a:t>
          </a:r>
          <a:endParaRPr lang="en-GB" dirty="0"/>
        </a:p>
      </dgm:t>
    </dgm:pt>
    <dgm:pt modelId="{0C841B01-D749-4253-90EC-7E2980B55C85}" type="parTrans" cxnId="{BBB120CA-3ECF-4880-B7AD-528FED0719E3}">
      <dgm:prSet/>
      <dgm:spPr/>
      <dgm:t>
        <a:bodyPr/>
        <a:lstStyle/>
        <a:p>
          <a:endParaRPr lang="en-GB"/>
        </a:p>
      </dgm:t>
    </dgm:pt>
    <dgm:pt modelId="{C8A3826B-38E5-4708-B1C5-33CB4EDB5DFC}" type="sibTrans" cxnId="{BBB120CA-3ECF-4880-B7AD-528FED0719E3}">
      <dgm:prSet/>
      <dgm:spPr/>
      <dgm:t>
        <a:bodyPr/>
        <a:lstStyle/>
        <a:p>
          <a:endParaRPr lang="en-GB"/>
        </a:p>
      </dgm:t>
    </dgm:pt>
    <dgm:pt modelId="{358B2896-6595-4C2C-AEA6-F45EA7EA4DC7}">
      <dgm:prSet phldrT="[Text]"/>
      <dgm:spPr/>
      <dgm:t>
        <a:bodyPr/>
        <a:lstStyle/>
        <a:p>
          <a:r>
            <a:rPr lang="en-GB" b="1" dirty="0" smtClean="0"/>
            <a:t>Question</a:t>
          </a:r>
          <a:r>
            <a:rPr lang="en-GB" dirty="0" smtClean="0"/>
            <a:t>: can natural capital be substituted for human capital?</a:t>
          </a:r>
          <a:endParaRPr lang="en-GB" dirty="0"/>
        </a:p>
      </dgm:t>
    </dgm:pt>
    <dgm:pt modelId="{76B9BB83-F9E0-4B98-86D7-40B4EAC68B54}" type="parTrans" cxnId="{66FC2DDB-2F27-48F7-B610-77F38EB6C2AB}">
      <dgm:prSet/>
      <dgm:spPr/>
      <dgm:t>
        <a:bodyPr/>
        <a:lstStyle/>
        <a:p>
          <a:endParaRPr lang="en-GB"/>
        </a:p>
      </dgm:t>
    </dgm:pt>
    <dgm:pt modelId="{D309488C-22D7-4CCC-AE6F-884A71FB9868}" type="sibTrans" cxnId="{66FC2DDB-2F27-48F7-B610-77F38EB6C2AB}">
      <dgm:prSet/>
      <dgm:spPr/>
      <dgm:t>
        <a:bodyPr/>
        <a:lstStyle/>
        <a:p>
          <a:endParaRPr lang="en-GB"/>
        </a:p>
      </dgm:t>
    </dgm:pt>
    <dgm:pt modelId="{3945EF8C-3FD8-439D-AE0F-CB7611D38C1F}">
      <dgm:prSet phldrT="[Text]"/>
      <dgm:spPr/>
      <dgm:t>
        <a:bodyPr/>
        <a:lstStyle/>
        <a:p>
          <a:r>
            <a:rPr lang="en-GB" dirty="0" smtClean="0"/>
            <a:t>Intra-generational equity</a:t>
          </a:r>
          <a:endParaRPr lang="en-GB" dirty="0"/>
        </a:p>
      </dgm:t>
    </dgm:pt>
    <dgm:pt modelId="{0A56709D-A9EF-4074-822C-BE88DF41227E}" type="parTrans" cxnId="{5349D469-89CC-4AEE-894A-E269510CF9C6}">
      <dgm:prSet/>
      <dgm:spPr/>
      <dgm:t>
        <a:bodyPr/>
        <a:lstStyle/>
        <a:p>
          <a:endParaRPr lang="en-GB"/>
        </a:p>
      </dgm:t>
    </dgm:pt>
    <dgm:pt modelId="{E0C322B4-2D0D-4981-9CAA-973A83DD61A3}" type="sibTrans" cxnId="{5349D469-89CC-4AEE-894A-E269510CF9C6}">
      <dgm:prSet/>
      <dgm:spPr/>
      <dgm:t>
        <a:bodyPr/>
        <a:lstStyle/>
        <a:p>
          <a:endParaRPr lang="en-GB"/>
        </a:p>
      </dgm:t>
    </dgm:pt>
    <dgm:pt modelId="{2D49B850-0A24-4B98-BE3A-FB9B6F06F06F}">
      <dgm:prSet phldrT="[Text]"/>
      <dgm:spPr/>
      <dgm:t>
        <a:bodyPr/>
        <a:lstStyle/>
        <a:p>
          <a:r>
            <a:rPr lang="en-GB" dirty="0" smtClean="0"/>
            <a:t>Ensure basic needs of all</a:t>
          </a:r>
          <a:endParaRPr lang="en-GB" dirty="0"/>
        </a:p>
      </dgm:t>
    </dgm:pt>
    <dgm:pt modelId="{F210558F-2A0C-4210-A154-2B913C3BDF50}" type="parTrans" cxnId="{8A259456-0C05-4981-89A5-966541129176}">
      <dgm:prSet/>
      <dgm:spPr/>
      <dgm:t>
        <a:bodyPr/>
        <a:lstStyle/>
        <a:p>
          <a:endParaRPr lang="en-GB"/>
        </a:p>
      </dgm:t>
    </dgm:pt>
    <dgm:pt modelId="{4E32ADDA-4F43-4400-A722-C3788F53E804}" type="sibTrans" cxnId="{8A259456-0C05-4981-89A5-966541129176}">
      <dgm:prSet/>
      <dgm:spPr/>
      <dgm:t>
        <a:bodyPr/>
        <a:lstStyle/>
        <a:p>
          <a:endParaRPr lang="en-GB"/>
        </a:p>
      </dgm:t>
    </dgm:pt>
    <dgm:pt modelId="{26AF3B28-1FBF-4D15-9B01-F0581A4BBC12}">
      <dgm:prSet phldrT="[Text]"/>
      <dgm:spPr/>
      <dgm:t>
        <a:bodyPr/>
        <a:lstStyle/>
        <a:p>
          <a:r>
            <a:rPr lang="en-GB" dirty="0" smtClean="0"/>
            <a:t>Reduce inequality</a:t>
          </a:r>
          <a:endParaRPr lang="en-GB" dirty="0"/>
        </a:p>
      </dgm:t>
    </dgm:pt>
    <dgm:pt modelId="{6DAC9720-0717-4B0B-ACA5-2DB85FD01A03}" type="parTrans" cxnId="{683DABF1-7F55-4D47-B262-ED7D1D09C0C2}">
      <dgm:prSet/>
      <dgm:spPr/>
      <dgm:t>
        <a:bodyPr/>
        <a:lstStyle/>
        <a:p>
          <a:endParaRPr lang="en-GB"/>
        </a:p>
      </dgm:t>
    </dgm:pt>
    <dgm:pt modelId="{26BC5DEF-FD68-4F40-BB19-C82DB9E2EA47}" type="sibTrans" cxnId="{683DABF1-7F55-4D47-B262-ED7D1D09C0C2}">
      <dgm:prSet/>
      <dgm:spPr/>
      <dgm:t>
        <a:bodyPr/>
        <a:lstStyle/>
        <a:p>
          <a:endParaRPr lang="en-GB"/>
        </a:p>
      </dgm:t>
    </dgm:pt>
    <dgm:pt modelId="{D0816F07-32FA-4D47-AB20-792AFFBDE43D}">
      <dgm:prSet phldrT="[Text]"/>
      <dgm:spPr/>
      <dgm:t>
        <a:bodyPr/>
        <a:lstStyle/>
        <a:p>
          <a:r>
            <a:rPr lang="en-GB" dirty="0" smtClean="0"/>
            <a:t>Social</a:t>
          </a:r>
          <a:endParaRPr lang="en-GB" dirty="0"/>
        </a:p>
      </dgm:t>
    </dgm:pt>
    <dgm:pt modelId="{C719CEC9-5354-4970-999B-68EEBD644F59}" type="parTrans" cxnId="{A522476E-303E-4F68-BDF5-ED11CDF1DCFF}">
      <dgm:prSet/>
      <dgm:spPr/>
    </dgm:pt>
    <dgm:pt modelId="{319C7C9C-8F8C-494C-A81B-111BE6CEA4A7}" type="sibTrans" cxnId="{A522476E-303E-4F68-BDF5-ED11CDF1DCFF}">
      <dgm:prSet/>
      <dgm:spPr/>
    </dgm:pt>
    <dgm:pt modelId="{5162A453-E0D7-47D6-A435-20EFEE3A94AB}">
      <dgm:prSet phldrT="[Text]"/>
      <dgm:spPr/>
      <dgm:t>
        <a:bodyPr/>
        <a:lstStyle/>
        <a:p>
          <a:r>
            <a:rPr lang="en-GB" b="1" dirty="0" smtClean="0"/>
            <a:t>Question</a:t>
          </a:r>
          <a:r>
            <a:rPr lang="en-GB" dirty="0" smtClean="0"/>
            <a:t>: are trade-offs acceptable (e.g. economic can compensate for social or environmental losses)?</a:t>
          </a:r>
          <a:endParaRPr lang="en-GB" dirty="0"/>
        </a:p>
      </dgm:t>
    </dgm:pt>
    <dgm:pt modelId="{1AE62807-ED19-4A4E-B048-73E2AB045BE5}" type="parTrans" cxnId="{C690AC4A-B784-42A2-81DB-08647CFE6346}">
      <dgm:prSet/>
      <dgm:spPr/>
    </dgm:pt>
    <dgm:pt modelId="{B40F7EE4-FDAD-4979-9E90-2B06BE5D49A8}" type="sibTrans" cxnId="{C690AC4A-B784-42A2-81DB-08647CFE6346}">
      <dgm:prSet/>
      <dgm:spPr/>
    </dgm:pt>
    <dgm:pt modelId="{FAD338F9-6B92-47ED-9B4A-47748C074D0F}">
      <dgm:prSet phldrT="[Text]"/>
      <dgm:spPr/>
      <dgm:t>
        <a:bodyPr/>
        <a:lstStyle/>
        <a:p>
          <a:r>
            <a:rPr lang="en-GB" b="1" dirty="0" smtClean="0"/>
            <a:t>Question: </a:t>
          </a:r>
          <a:r>
            <a:rPr lang="en-GB" b="0" dirty="0" smtClean="0"/>
            <a:t>must all people benefit at all times? Can losses by some be compensated by the gains of many?</a:t>
          </a:r>
          <a:endParaRPr lang="en-GB" b="0" dirty="0"/>
        </a:p>
      </dgm:t>
    </dgm:pt>
    <dgm:pt modelId="{33FAAD51-3099-45FF-9160-A05030EDD504}" type="parTrans" cxnId="{F4546D4F-9235-448F-9F2C-31D994AB908C}">
      <dgm:prSet/>
      <dgm:spPr/>
    </dgm:pt>
    <dgm:pt modelId="{39DF8499-B538-4C00-A326-34C47E71DBA6}" type="sibTrans" cxnId="{F4546D4F-9235-448F-9F2C-31D994AB908C}">
      <dgm:prSet/>
      <dgm:spPr/>
    </dgm:pt>
    <dgm:pt modelId="{5BE27DB0-DCC6-40B9-96FC-D7B3274BFA91}" type="pres">
      <dgm:prSet presAssocID="{75881253-2B81-445F-BDB2-3307C7296C9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AB63592-16F0-466A-B0E2-D26DB55D3F77}" type="pres">
      <dgm:prSet presAssocID="{0B05F1EA-36E4-4221-B54E-E9F145E1C2FD}" presName="composite" presStyleCnt="0"/>
      <dgm:spPr/>
    </dgm:pt>
    <dgm:pt modelId="{C20E2B8F-D56D-4E9F-9321-FFB09AE0DF2D}" type="pres">
      <dgm:prSet presAssocID="{0B05F1EA-36E4-4221-B54E-E9F145E1C2F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55C295-8CAD-4895-8DDE-A941077429D4}" type="pres">
      <dgm:prSet presAssocID="{0B05F1EA-36E4-4221-B54E-E9F145E1C2F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33DC2E-0046-4753-A068-F66F0DB6AE33}" type="pres">
      <dgm:prSet presAssocID="{EEDD0037-1C79-4211-83D1-8CB0D999830A}" presName="space" presStyleCnt="0"/>
      <dgm:spPr/>
    </dgm:pt>
    <dgm:pt modelId="{21E911C1-10B0-4AE5-8982-19D622AED184}" type="pres">
      <dgm:prSet presAssocID="{335549BF-0B0A-41A3-A1EB-D62C33510087}" presName="composite" presStyleCnt="0"/>
      <dgm:spPr/>
    </dgm:pt>
    <dgm:pt modelId="{6DF51194-677F-4622-BDEA-B076B1A1BE40}" type="pres">
      <dgm:prSet presAssocID="{335549BF-0B0A-41A3-A1EB-D62C3351008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428376-F235-4751-A019-0CE11B6C6B97}" type="pres">
      <dgm:prSet presAssocID="{335549BF-0B0A-41A3-A1EB-D62C3351008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A48ECFC-7BBC-4E3A-B1A5-9B4680A55C71}" type="pres">
      <dgm:prSet presAssocID="{5E6B5F1A-2475-4D44-B4BF-E3EFEF206224}" presName="space" presStyleCnt="0"/>
      <dgm:spPr/>
    </dgm:pt>
    <dgm:pt modelId="{E8354FA9-8F5F-452E-9C10-A278016B2C51}" type="pres">
      <dgm:prSet presAssocID="{3945EF8C-3FD8-439D-AE0F-CB7611D38C1F}" presName="composite" presStyleCnt="0"/>
      <dgm:spPr/>
    </dgm:pt>
    <dgm:pt modelId="{6BDFE01D-F7E8-497B-B854-893A836277AD}" type="pres">
      <dgm:prSet presAssocID="{3945EF8C-3FD8-439D-AE0F-CB7611D38C1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0B0DD5-99BE-4C29-9FA4-2D82C443CD5F}" type="pres">
      <dgm:prSet presAssocID="{3945EF8C-3FD8-439D-AE0F-CB7611D38C1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882BFDB-4514-4101-8C63-E37BDD7D4CCB}" type="presOf" srcId="{75881253-2B81-445F-BDB2-3307C7296C97}" destId="{5BE27DB0-DCC6-40B9-96FC-D7B3274BFA91}" srcOrd="0" destOrd="0" presId="urn:microsoft.com/office/officeart/2005/8/layout/hList1"/>
    <dgm:cxn modelId="{D9A5CC47-1D1D-4250-8B07-321A226A6329}" srcId="{75881253-2B81-445F-BDB2-3307C7296C97}" destId="{335549BF-0B0A-41A3-A1EB-D62C33510087}" srcOrd="1" destOrd="0" parTransId="{9DAF258F-8F33-4016-BA54-62213A6BE7EF}" sibTransId="{5E6B5F1A-2475-4D44-B4BF-E3EFEF206224}"/>
    <dgm:cxn modelId="{1A2E8F90-216B-48BA-BB9A-C7657B6BB1DC}" type="presOf" srcId="{91689F16-CF6C-42B2-8F26-B83D688169FB}" destId="{A655C295-8CAD-4895-8DDE-A941077429D4}" srcOrd="0" destOrd="0" presId="urn:microsoft.com/office/officeart/2005/8/layout/hList1"/>
    <dgm:cxn modelId="{3FD1E025-D37D-4E25-A572-2615A6B87F4B}" srcId="{75881253-2B81-445F-BDB2-3307C7296C97}" destId="{0B05F1EA-36E4-4221-B54E-E9F145E1C2FD}" srcOrd="0" destOrd="0" parTransId="{EDB3AC21-31EC-476D-8B8D-AF9C6E329643}" sibTransId="{EEDD0037-1C79-4211-83D1-8CB0D999830A}"/>
    <dgm:cxn modelId="{F4546D4F-9235-448F-9F2C-31D994AB908C}" srcId="{3945EF8C-3FD8-439D-AE0F-CB7611D38C1F}" destId="{FAD338F9-6B92-47ED-9B4A-47748C074D0F}" srcOrd="2" destOrd="0" parTransId="{33FAAD51-3099-45FF-9160-A05030EDD504}" sibTransId="{39DF8499-B538-4C00-A326-34C47E71DBA6}"/>
    <dgm:cxn modelId="{3FAAE752-D764-4571-8E52-D4C6D435D2A4}" type="presOf" srcId="{0B311052-248A-4CE5-B5EE-5CD5BF7C049D}" destId="{A655C295-8CAD-4895-8DDE-A941077429D4}" srcOrd="0" destOrd="1" presId="urn:microsoft.com/office/officeart/2005/8/layout/hList1"/>
    <dgm:cxn modelId="{C690AC4A-B784-42A2-81DB-08647CFE6346}" srcId="{0B05F1EA-36E4-4221-B54E-E9F145E1C2FD}" destId="{5162A453-E0D7-47D6-A435-20EFEE3A94AB}" srcOrd="3" destOrd="0" parTransId="{1AE62807-ED19-4A4E-B048-73E2AB045BE5}" sibTransId="{B40F7EE4-FDAD-4979-9E90-2B06BE5D49A8}"/>
    <dgm:cxn modelId="{8AFD4E2E-D2BC-470D-95DB-4970481BC49E}" type="presOf" srcId="{1CEFE9CC-5006-49F2-89B1-C04BE9CF240B}" destId="{45428376-F235-4751-A019-0CE11B6C6B97}" srcOrd="0" destOrd="0" presId="urn:microsoft.com/office/officeart/2005/8/layout/hList1"/>
    <dgm:cxn modelId="{E779E199-ADED-4E49-8F3A-7EB942C1E6F3}" type="presOf" srcId="{2D49B850-0A24-4B98-BE3A-FB9B6F06F06F}" destId="{8C0B0DD5-99BE-4C29-9FA4-2D82C443CD5F}" srcOrd="0" destOrd="0" presId="urn:microsoft.com/office/officeart/2005/8/layout/hList1"/>
    <dgm:cxn modelId="{0D6BED7C-BBB3-4260-817C-E0CD62136C41}" type="presOf" srcId="{335549BF-0B0A-41A3-A1EB-D62C33510087}" destId="{6DF51194-677F-4622-BDEA-B076B1A1BE40}" srcOrd="0" destOrd="0" presId="urn:microsoft.com/office/officeart/2005/8/layout/hList1"/>
    <dgm:cxn modelId="{66FC2DDB-2F27-48F7-B610-77F38EB6C2AB}" srcId="{335549BF-0B0A-41A3-A1EB-D62C33510087}" destId="{358B2896-6595-4C2C-AEA6-F45EA7EA4DC7}" srcOrd="1" destOrd="0" parTransId="{76B9BB83-F9E0-4B98-86D7-40B4EAC68B54}" sibTransId="{D309488C-22D7-4CCC-AE6F-884A71FB9868}"/>
    <dgm:cxn modelId="{D035B0BF-FC26-4DCD-A959-47DC401AA177}" type="presOf" srcId="{26AF3B28-1FBF-4D15-9B01-F0581A4BBC12}" destId="{8C0B0DD5-99BE-4C29-9FA4-2D82C443CD5F}" srcOrd="0" destOrd="1" presId="urn:microsoft.com/office/officeart/2005/8/layout/hList1"/>
    <dgm:cxn modelId="{7B220F7D-1EE8-4812-BF6B-ADF8C66EC2BF}" type="presOf" srcId="{3945EF8C-3FD8-439D-AE0F-CB7611D38C1F}" destId="{6BDFE01D-F7E8-497B-B854-893A836277AD}" srcOrd="0" destOrd="0" presId="urn:microsoft.com/office/officeart/2005/8/layout/hList1"/>
    <dgm:cxn modelId="{DAF1411C-5C34-4E7D-A3FA-AC60DD505DC9}" type="presOf" srcId="{D0816F07-32FA-4D47-AB20-792AFFBDE43D}" destId="{A655C295-8CAD-4895-8DDE-A941077429D4}" srcOrd="0" destOrd="2" presId="urn:microsoft.com/office/officeart/2005/8/layout/hList1"/>
    <dgm:cxn modelId="{454D9966-2DF2-43DE-8BB3-4A199062E4AF}" srcId="{0B05F1EA-36E4-4221-B54E-E9F145E1C2FD}" destId="{91689F16-CF6C-42B2-8F26-B83D688169FB}" srcOrd="0" destOrd="0" parTransId="{F2C6BE50-CDA2-4140-A02E-2FC7017ED851}" sibTransId="{5F5D111B-7D28-408F-A0BF-DC4625012B44}"/>
    <dgm:cxn modelId="{F500D483-DF1A-4B8B-9BE4-EDDD7490432F}" srcId="{0B05F1EA-36E4-4221-B54E-E9F145E1C2FD}" destId="{0B311052-248A-4CE5-B5EE-5CD5BF7C049D}" srcOrd="1" destOrd="0" parTransId="{BEC6F047-EC34-4EBC-8BBA-C1531C8BE6CA}" sibTransId="{9106372F-934C-406C-9C1E-38A6F53B2245}"/>
    <dgm:cxn modelId="{45513B1D-05FF-41AD-AEBB-0CA24A9670E6}" type="presOf" srcId="{5162A453-E0D7-47D6-A435-20EFEE3A94AB}" destId="{A655C295-8CAD-4895-8DDE-A941077429D4}" srcOrd="0" destOrd="3" presId="urn:microsoft.com/office/officeart/2005/8/layout/hList1"/>
    <dgm:cxn modelId="{A522476E-303E-4F68-BDF5-ED11CDF1DCFF}" srcId="{0B05F1EA-36E4-4221-B54E-E9F145E1C2FD}" destId="{D0816F07-32FA-4D47-AB20-792AFFBDE43D}" srcOrd="2" destOrd="0" parTransId="{C719CEC9-5354-4970-999B-68EEBD644F59}" sibTransId="{319C7C9C-8F8C-494C-A81B-111BE6CEA4A7}"/>
    <dgm:cxn modelId="{1EBA8CC4-AAD6-471E-BC9F-F00722FD5EDC}" type="presOf" srcId="{358B2896-6595-4C2C-AEA6-F45EA7EA4DC7}" destId="{45428376-F235-4751-A019-0CE11B6C6B97}" srcOrd="0" destOrd="1" presId="urn:microsoft.com/office/officeart/2005/8/layout/hList1"/>
    <dgm:cxn modelId="{BBB120CA-3ECF-4880-B7AD-528FED0719E3}" srcId="{335549BF-0B0A-41A3-A1EB-D62C33510087}" destId="{1CEFE9CC-5006-49F2-89B1-C04BE9CF240B}" srcOrd="0" destOrd="0" parTransId="{0C841B01-D749-4253-90EC-7E2980B55C85}" sibTransId="{C8A3826B-38E5-4708-B1C5-33CB4EDB5DFC}"/>
    <dgm:cxn modelId="{8A259456-0C05-4981-89A5-966541129176}" srcId="{3945EF8C-3FD8-439D-AE0F-CB7611D38C1F}" destId="{2D49B850-0A24-4B98-BE3A-FB9B6F06F06F}" srcOrd="0" destOrd="0" parTransId="{F210558F-2A0C-4210-A154-2B913C3BDF50}" sibTransId="{4E32ADDA-4F43-4400-A722-C3788F53E804}"/>
    <dgm:cxn modelId="{E0EF4394-CF81-40EE-9CCC-3F5589A79DCD}" type="presOf" srcId="{FAD338F9-6B92-47ED-9B4A-47748C074D0F}" destId="{8C0B0DD5-99BE-4C29-9FA4-2D82C443CD5F}" srcOrd="0" destOrd="2" presId="urn:microsoft.com/office/officeart/2005/8/layout/hList1"/>
    <dgm:cxn modelId="{5349D469-89CC-4AEE-894A-E269510CF9C6}" srcId="{75881253-2B81-445F-BDB2-3307C7296C97}" destId="{3945EF8C-3FD8-439D-AE0F-CB7611D38C1F}" srcOrd="2" destOrd="0" parTransId="{0A56709D-A9EF-4074-822C-BE88DF41227E}" sibTransId="{E0C322B4-2D0D-4981-9CAA-973A83DD61A3}"/>
    <dgm:cxn modelId="{157C596A-7995-494F-94E1-8EFE63EA9616}" type="presOf" srcId="{0B05F1EA-36E4-4221-B54E-E9F145E1C2FD}" destId="{C20E2B8F-D56D-4E9F-9321-FFB09AE0DF2D}" srcOrd="0" destOrd="0" presId="urn:microsoft.com/office/officeart/2005/8/layout/hList1"/>
    <dgm:cxn modelId="{683DABF1-7F55-4D47-B262-ED7D1D09C0C2}" srcId="{3945EF8C-3FD8-439D-AE0F-CB7611D38C1F}" destId="{26AF3B28-1FBF-4D15-9B01-F0581A4BBC12}" srcOrd="1" destOrd="0" parTransId="{6DAC9720-0717-4B0B-ACA5-2DB85FD01A03}" sibTransId="{26BC5DEF-FD68-4F40-BB19-C82DB9E2EA47}"/>
    <dgm:cxn modelId="{3C099C54-502B-4EB0-A128-A08D7664E189}" type="presParOf" srcId="{5BE27DB0-DCC6-40B9-96FC-D7B3274BFA91}" destId="{CAB63592-16F0-466A-B0E2-D26DB55D3F77}" srcOrd="0" destOrd="0" presId="urn:microsoft.com/office/officeart/2005/8/layout/hList1"/>
    <dgm:cxn modelId="{32508BB0-BD67-431D-AD1A-946D32D94D49}" type="presParOf" srcId="{CAB63592-16F0-466A-B0E2-D26DB55D3F77}" destId="{C20E2B8F-D56D-4E9F-9321-FFB09AE0DF2D}" srcOrd="0" destOrd="0" presId="urn:microsoft.com/office/officeart/2005/8/layout/hList1"/>
    <dgm:cxn modelId="{A073F621-8BF6-47DD-9D07-3D8AAD46425C}" type="presParOf" srcId="{CAB63592-16F0-466A-B0E2-D26DB55D3F77}" destId="{A655C295-8CAD-4895-8DDE-A941077429D4}" srcOrd="1" destOrd="0" presId="urn:microsoft.com/office/officeart/2005/8/layout/hList1"/>
    <dgm:cxn modelId="{CA7C0C9B-B883-4EFB-99AC-427D97B0606C}" type="presParOf" srcId="{5BE27DB0-DCC6-40B9-96FC-D7B3274BFA91}" destId="{A833DC2E-0046-4753-A068-F66F0DB6AE33}" srcOrd="1" destOrd="0" presId="urn:microsoft.com/office/officeart/2005/8/layout/hList1"/>
    <dgm:cxn modelId="{BC9FE94A-D6D4-44C5-AD42-B3FDD2C8802F}" type="presParOf" srcId="{5BE27DB0-DCC6-40B9-96FC-D7B3274BFA91}" destId="{21E911C1-10B0-4AE5-8982-19D622AED184}" srcOrd="2" destOrd="0" presId="urn:microsoft.com/office/officeart/2005/8/layout/hList1"/>
    <dgm:cxn modelId="{84886061-70D2-4B56-8854-8468FE0E585B}" type="presParOf" srcId="{21E911C1-10B0-4AE5-8982-19D622AED184}" destId="{6DF51194-677F-4622-BDEA-B076B1A1BE40}" srcOrd="0" destOrd="0" presId="urn:microsoft.com/office/officeart/2005/8/layout/hList1"/>
    <dgm:cxn modelId="{A071CBA3-EE6F-4CE7-9A80-917954C9B2F6}" type="presParOf" srcId="{21E911C1-10B0-4AE5-8982-19D622AED184}" destId="{45428376-F235-4751-A019-0CE11B6C6B97}" srcOrd="1" destOrd="0" presId="urn:microsoft.com/office/officeart/2005/8/layout/hList1"/>
    <dgm:cxn modelId="{97483F03-DED4-4A78-BAC3-F83920407CEB}" type="presParOf" srcId="{5BE27DB0-DCC6-40B9-96FC-D7B3274BFA91}" destId="{FA48ECFC-7BBC-4E3A-B1A5-9B4680A55C71}" srcOrd="3" destOrd="0" presId="urn:microsoft.com/office/officeart/2005/8/layout/hList1"/>
    <dgm:cxn modelId="{BC12997A-6494-4254-B13E-EBA64250D3E8}" type="presParOf" srcId="{5BE27DB0-DCC6-40B9-96FC-D7B3274BFA91}" destId="{E8354FA9-8F5F-452E-9C10-A278016B2C51}" srcOrd="4" destOrd="0" presId="urn:microsoft.com/office/officeart/2005/8/layout/hList1"/>
    <dgm:cxn modelId="{025D4FA2-7BF0-489A-95C9-9B7EC53840A0}" type="presParOf" srcId="{E8354FA9-8F5F-452E-9C10-A278016B2C51}" destId="{6BDFE01D-F7E8-497B-B854-893A836277AD}" srcOrd="0" destOrd="0" presId="urn:microsoft.com/office/officeart/2005/8/layout/hList1"/>
    <dgm:cxn modelId="{C87A3466-3F47-4F3E-83F9-26DC09A8617E}" type="presParOf" srcId="{E8354FA9-8F5F-452E-9C10-A278016B2C51}" destId="{8C0B0DD5-99BE-4C29-9FA4-2D82C443CD5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560DB4-1F85-4E6C-A260-F9918DCD6F6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6F1F529-C9B6-415B-97FE-496A8A791A8A}">
      <dgm:prSet phldrT="[Text]"/>
      <dgm:spPr/>
      <dgm:t>
        <a:bodyPr/>
        <a:lstStyle/>
        <a:p>
          <a:r>
            <a:rPr lang="en-GB" dirty="0" smtClean="0"/>
            <a:t>Radical</a:t>
          </a:r>
          <a:endParaRPr lang="en-GB" dirty="0"/>
        </a:p>
      </dgm:t>
    </dgm:pt>
    <dgm:pt modelId="{87D0D5B0-231E-4190-87CB-2968E6CADB54}" type="parTrans" cxnId="{5E018D94-DC1E-4AD3-BEBB-A417109CEC9E}">
      <dgm:prSet/>
      <dgm:spPr/>
      <dgm:t>
        <a:bodyPr/>
        <a:lstStyle/>
        <a:p>
          <a:endParaRPr lang="en-GB"/>
        </a:p>
      </dgm:t>
    </dgm:pt>
    <dgm:pt modelId="{FD4D9BC0-0433-4603-82FE-9B013C26DFAC}" type="sibTrans" cxnId="{5E018D94-DC1E-4AD3-BEBB-A417109CEC9E}">
      <dgm:prSet/>
      <dgm:spPr/>
      <dgm:t>
        <a:bodyPr/>
        <a:lstStyle/>
        <a:p>
          <a:endParaRPr lang="en-GB"/>
        </a:p>
      </dgm:t>
    </dgm:pt>
    <dgm:pt modelId="{B24BC607-9E10-4AAF-AEDB-1E728E7EB5B8}">
      <dgm:prSet phldrT="[Text]"/>
      <dgm:spPr/>
      <dgm:t>
        <a:bodyPr/>
        <a:lstStyle/>
        <a:p>
          <a:r>
            <a:rPr lang="en-GB" dirty="0" smtClean="0"/>
            <a:t>Very strong</a:t>
          </a:r>
          <a:endParaRPr lang="en-GB" dirty="0"/>
        </a:p>
      </dgm:t>
    </dgm:pt>
    <dgm:pt modelId="{43F4EC00-2771-49FF-A984-CB82604BFEEE}" type="parTrans" cxnId="{B4896591-135C-46A5-BD61-CBFBCC6BDA06}">
      <dgm:prSet/>
      <dgm:spPr/>
      <dgm:t>
        <a:bodyPr/>
        <a:lstStyle/>
        <a:p>
          <a:endParaRPr lang="en-GB"/>
        </a:p>
      </dgm:t>
    </dgm:pt>
    <dgm:pt modelId="{79A9DE64-469B-4518-BE36-E0835E107B69}" type="sibTrans" cxnId="{B4896591-135C-46A5-BD61-CBFBCC6BDA06}">
      <dgm:prSet/>
      <dgm:spPr/>
      <dgm:t>
        <a:bodyPr/>
        <a:lstStyle/>
        <a:p>
          <a:endParaRPr lang="en-GB"/>
        </a:p>
      </dgm:t>
    </dgm:pt>
    <dgm:pt modelId="{7110DB51-B9DD-458A-89AD-E3BF1BD9E874}">
      <dgm:prSet phldrT="[Text]"/>
      <dgm:spPr/>
      <dgm:t>
        <a:bodyPr/>
        <a:lstStyle/>
        <a:p>
          <a:r>
            <a:rPr lang="en-GB" dirty="0" smtClean="0"/>
            <a:t>Very weak</a:t>
          </a:r>
          <a:endParaRPr lang="en-GB" dirty="0"/>
        </a:p>
      </dgm:t>
    </dgm:pt>
    <dgm:pt modelId="{6F931036-CF4D-4C2F-97C3-8148E382D734}" type="parTrans" cxnId="{AD16D7B8-D502-4379-B108-11483F977D52}">
      <dgm:prSet/>
      <dgm:spPr/>
      <dgm:t>
        <a:bodyPr/>
        <a:lstStyle/>
        <a:p>
          <a:endParaRPr lang="en-GB"/>
        </a:p>
      </dgm:t>
    </dgm:pt>
    <dgm:pt modelId="{950F632D-5281-4719-891D-3C7BBFA22F1E}" type="sibTrans" cxnId="{AD16D7B8-D502-4379-B108-11483F977D52}">
      <dgm:prSet/>
      <dgm:spPr/>
      <dgm:t>
        <a:bodyPr/>
        <a:lstStyle/>
        <a:p>
          <a:endParaRPr lang="en-GB"/>
        </a:p>
      </dgm:t>
    </dgm:pt>
    <dgm:pt modelId="{C5F80CFC-F8B5-4585-B4B0-5A1748718FC4}">
      <dgm:prSet phldrT="[Text]"/>
      <dgm:spPr/>
      <dgm:t>
        <a:bodyPr/>
        <a:lstStyle/>
        <a:p>
          <a:r>
            <a:rPr lang="en-GB" dirty="0" smtClean="0"/>
            <a:t>Mainstream</a:t>
          </a:r>
          <a:endParaRPr lang="en-GB" dirty="0"/>
        </a:p>
      </dgm:t>
    </dgm:pt>
    <dgm:pt modelId="{1A212176-F7B8-408D-AA87-5A4AEB140EF7}" type="parTrans" cxnId="{47B102DF-00EF-402C-AC8A-2FD668B20532}">
      <dgm:prSet/>
      <dgm:spPr/>
      <dgm:t>
        <a:bodyPr/>
        <a:lstStyle/>
        <a:p>
          <a:endParaRPr lang="en-GB"/>
        </a:p>
      </dgm:t>
    </dgm:pt>
    <dgm:pt modelId="{A6055733-4411-41D9-A90B-F9A4484D1072}" type="sibTrans" cxnId="{47B102DF-00EF-402C-AC8A-2FD668B20532}">
      <dgm:prSet/>
      <dgm:spPr/>
      <dgm:t>
        <a:bodyPr/>
        <a:lstStyle/>
        <a:p>
          <a:endParaRPr lang="en-GB"/>
        </a:p>
      </dgm:t>
    </dgm:pt>
    <dgm:pt modelId="{7FDF1FF0-3D2F-41D6-AAE1-2C1A3671377C}">
      <dgm:prSet phldrT="[Text]"/>
      <dgm:spPr/>
      <dgm:t>
        <a:bodyPr/>
        <a:lstStyle/>
        <a:p>
          <a:r>
            <a:rPr lang="en-GB" dirty="0" smtClean="0"/>
            <a:t>Weak</a:t>
          </a:r>
          <a:endParaRPr lang="en-GB" dirty="0"/>
        </a:p>
      </dgm:t>
    </dgm:pt>
    <dgm:pt modelId="{6F7B3533-0CD5-4C50-ADBB-58E863C719DC}" type="parTrans" cxnId="{11CD1CB0-B76E-4F54-B99F-BB561B892CDE}">
      <dgm:prSet/>
      <dgm:spPr/>
      <dgm:t>
        <a:bodyPr/>
        <a:lstStyle/>
        <a:p>
          <a:endParaRPr lang="en-GB"/>
        </a:p>
      </dgm:t>
    </dgm:pt>
    <dgm:pt modelId="{DE145D7C-E9C9-41CA-8F19-3DB77FCAC2A8}" type="sibTrans" cxnId="{11CD1CB0-B76E-4F54-B99F-BB561B892CDE}">
      <dgm:prSet/>
      <dgm:spPr/>
      <dgm:t>
        <a:bodyPr/>
        <a:lstStyle/>
        <a:p>
          <a:endParaRPr lang="en-GB"/>
        </a:p>
      </dgm:t>
    </dgm:pt>
    <dgm:pt modelId="{C4E6AC76-4570-45F0-87B4-CA4C6B9F34EB}">
      <dgm:prSet phldrT="[Text]"/>
      <dgm:spPr/>
      <dgm:t>
        <a:bodyPr/>
        <a:lstStyle/>
        <a:p>
          <a:r>
            <a:rPr lang="en-GB" dirty="0" smtClean="0"/>
            <a:t>SDGs</a:t>
          </a:r>
          <a:endParaRPr lang="en-GB" dirty="0"/>
        </a:p>
      </dgm:t>
    </dgm:pt>
    <dgm:pt modelId="{4E0E2893-418B-4DC2-BF01-CA52C795F38E}" type="parTrans" cxnId="{C8CFB709-02E2-4AEA-831D-8D60C3271080}">
      <dgm:prSet/>
      <dgm:spPr/>
      <dgm:t>
        <a:bodyPr/>
        <a:lstStyle/>
        <a:p>
          <a:endParaRPr lang="en-GB"/>
        </a:p>
      </dgm:t>
    </dgm:pt>
    <dgm:pt modelId="{968357CA-3D41-4079-A91C-5AA7AA789A9B}" type="sibTrans" cxnId="{C8CFB709-02E2-4AEA-831D-8D60C3271080}">
      <dgm:prSet/>
      <dgm:spPr/>
      <dgm:t>
        <a:bodyPr/>
        <a:lstStyle/>
        <a:p>
          <a:endParaRPr lang="en-GB"/>
        </a:p>
      </dgm:t>
    </dgm:pt>
    <dgm:pt modelId="{CB92930F-1F61-4E3E-AA00-29F69E868FAD}" type="pres">
      <dgm:prSet presAssocID="{9B560DB4-1F85-4E6C-A260-F9918DCD6F6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097C957E-0AB6-495F-9175-71234192418E}" type="pres">
      <dgm:prSet presAssocID="{A6F1F529-C9B6-415B-97FE-496A8A791A8A}" presName="root" presStyleCnt="0"/>
      <dgm:spPr/>
    </dgm:pt>
    <dgm:pt modelId="{FB7A963F-6D76-4F36-A933-487455D48874}" type="pres">
      <dgm:prSet presAssocID="{A6F1F529-C9B6-415B-97FE-496A8A791A8A}" presName="rootComposite" presStyleCnt="0"/>
      <dgm:spPr/>
    </dgm:pt>
    <dgm:pt modelId="{98B8FC1B-57FE-4545-974B-8F1479077C17}" type="pres">
      <dgm:prSet presAssocID="{A6F1F529-C9B6-415B-97FE-496A8A791A8A}" presName="rootText" presStyleLbl="node1" presStyleIdx="0" presStyleCnt="2"/>
      <dgm:spPr/>
      <dgm:t>
        <a:bodyPr/>
        <a:lstStyle/>
        <a:p>
          <a:endParaRPr lang="en-GB"/>
        </a:p>
      </dgm:t>
    </dgm:pt>
    <dgm:pt modelId="{FCA6E9B9-67F3-419A-8159-D3301346D469}" type="pres">
      <dgm:prSet presAssocID="{A6F1F529-C9B6-415B-97FE-496A8A791A8A}" presName="rootConnector" presStyleLbl="node1" presStyleIdx="0" presStyleCnt="2"/>
      <dgm:spPr/>
      <dgm:t>
        <a:bodyPr/>
        <a:lstStyle/>
        <a:p>
          <a:endParaRPr lang="en-GB"/>
        </a:p>
      </dgm:t>
    </dgm:pt>
    <dgm:pt modelId="{5FE57A51-38AB-4910-BF43-1ED63FA94343}" type="pres">
      <dgm:prSet presAssocID="{A6F1F529-C9B6-415B-97FE-496A8A791A8A}" presName="childShape" presStyleCnt="0"/>
      <dgm:spPr/>
    </dgm:pt>
    <dgm:pt modelId="{FB4991F0-AC90-40E1-895F-FDBB2AF4628E}" type="pres">
      <dgm:prSet presAssocID="{43F4EC00-2771-49FF-A984-CB82604BFEEE}" presName="Name13" presStyleLbl="parChTrans1D2" presStyleIdx="0" presStyleCnt="4"/>
      <dgm:spPr/>
      <dgm:t>
        <a:bodyPr/>
        <a:lstStyle/>
        <a:p>
          <a:endParaRPr lang="en-GB"/>
        </a:p>
      </dgm:t>
    </dgm:pt>
    <dgm:pt modelId="{39B52E23-FC3E-45D3-B866-375891E919DE}" type="pres">
      <dgm:prSet presAssocID="{B24BC607-9E10-4AAF-AEDB-1E728E7EB5B8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460F02-1F73-497D-BD04-5943B25E8427}" type="pres">
      <dgm:prSet presAssocID="{6F931036-CF4D-4C2F-97C3-8148E382D734}" presName="Name13" presStyleLbl="parChTrans1D2" presStyleIdx="1" presStyleCnt="4"/>
      <dgm:spPr/>
      <dgm:t>
        <a:bodyPr/>
        <a:lstStyle/>
        <a:p>
          <a:endParaRPr lang="en-GB"/>
        </a:p>
      </dgm:t>
    </dgm:pt>
    <dgm:pt modelId="{2ED58DFF-CACC-4F9A-97ED-D1151F28BBFD}" type="pres">
      <dgm:prSet presAssocID="{7110DB51-B9DD-458A-89AD-E3BF1BD9E87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7FC51B-8A75-428B-AD17-396979EC45C2}" type="pres">
      <dgm:prSet presAssocID="{C5F80CFC-F8B5-4585-B4B0-5A1748718FC4}" presName="root" presStyleCnt="0"/>
      <dgm:spPr/>
    </dgm:pt>
    <dgm:pt modelId="{5A7EFC9C-1A26-400E-A36A-88CCB68F89BE}" type="pres">
      <dgm:prSet presAssocID="{C5F80CFC-F8B5-4585-B4B0-5A1748718FC4}" presName="rootComposite" presStyleCnt="0"/>
      <dgm:spPr/>
    </dgm:pt>
    <dgm:pt modelId="{76070D43-3B49-4B46-A6B0-1C1270837D03}" type="pres">
      <dgm:prSet presAssocID="{C5F80CFC-F8B5-4585-B4B0-5A1748718FC4}" presName="rootText" presStyleLbl="node1" presStyleIdx="1" presStyleCnt="2"/>
      <dgm:spPr/>
      <dgm:t>
        <a:bodyPr/>
        <a:lstStyle/>
        <a:p>
          <a:endParaRPr lang="en-GB"/>
        </a:p>
      </dgm:t>
    </dgm:pt>
    <dgm:pt modelId="{4A983996-76FD-4756-A14B-3E919005C482}" type="pres">
      <dgm:prSet presAssocID="{C5F80CFC-F8B5-4585-B4B0-5A1748718FC4}" presName="rootConnector" presStyleLbl="node1" presStyleIdx="1" presStyleCnt="2"/>
      <dgm:spPr/>
      <dgm:t>
        <a:bodyPr/>
        <a:lstStyle/>
        <a:p>
          <a:endParaRPr lang="en-GB"/>
        </a:p>
      </dgm:t>
    </dgm:pt>
    <dgm:pt modelId="{7A0FB697-4DA5-4F27-8E39-B5B8869AA0FB}" type="pres">
      <dgm:prSet presAssocID="{C5F80CFC-F8B5-4585-B4B0-5A1748718FC4}" presName="childShape" presStyleCnt="0"/>
      <dgm:spPr/>
    </dgm:pt>
    <dgm:pt modelId="{F2BA721B-6A27-4A65-B6EE-4C6DD7BFFC50}" type="pres">
      <dgm:prSet presAssocID="{6F7B3533-0CD5-4C50-ADBB-58E863C719DC}" presName="Name13" presStyleLbl="parChTrans1D2" presStyleIdx="2" presStyleCnt="4"/>
      <dgm:spPr/>
      <dgm:t>
        <a:bodyPr/>
        <a:lstStyle/>
        <a:p>
          <a:endParaRPr lang="en-GB"/>
        </a:p>
      </dgm:t>
    </dgm:pt>
    <dgm:pt modelId="{D4E7C295-B12F-4482-8339-52A2E4570029}" type="pres">
      <dgm:prSet presAssocID="{7FDF1FF0-3D2F-41D6-AAE1-2C1A3671377C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29D08D-2468-4335-A28B-C8637C3800F4}" type="pres">
      <dgm:prSet presAssocID="{4E0E2893-418B-4DC2-BF01-CA52C795F38E}" presName="Name13" presStyleLbl="parChTrans1D2" presStyleIdx="3" presStyleCnt="4"/>
      <dgm:spPr/>
      <dgm:t>
        <a:bodyPr/>
        <a:lstStyle/>
        <a:p>
          <a:endParaRPr lang="en-GB"/>
        </a:p>
      </dgm:t>
    </dgm:pt>
    <dgm:pt modelId="{90C03013-6717-4C2D-832C-5F07A1A1AB8A}" type="pres">
      <dgm:prSet presAssocID="{C4E6AC76-4570-45F0-87B4-CA4C6B9F34EB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6848B62-F7E5-4EA1-A004-7357B3754C77}" type="presOf" srcId="{A6F1F529-C9B6-415B-97FE-496A8A791A8A}" destId="{98B8FC1B-57FE-4545-974B-8F1479077C17}" srcOrd="0" destOrd="0" presId="urn:microsoft.com/office/officeart/2005/8/layout/hierarchy3"/>
    <dgm:cxn modelId="{AD16D7B8-D502-4379-B108-11483F977D52}" srcId="{A6F1F529-C9B6-415B-97FE-496A8A791A8A}" destId="{7110DB51-B9DD-458A-89AD-E3BF1BD9E874}" srcOrd="1" destOrd="0" parTransId="{6F931036-CF4D-4C2F-97C3-8148E382D734}" sibTransId="{950F632D-5281-4719-891D-3C7BBFA22F1E}"/>
    <dgm:cxn modelId="{11CD1CB0-B76E-4F54-B99F-BB561B892CDE}" srcId="{C5F80CFC-F8B5-4585-B4B0-5A1748718FC4}" destId="{7FDF1FF0-3D2F-41D6-AAE1-2C1A3671377C}" srcOrd="0" destOrd="0" parTransId="{6F7B3533-0CD5-4C50-ADBB-58E863C719DC}" sibTransId="{DE145D7C-E9C9-41CA-8F19-3DB77FCAC2A8}"/>
    <dgm:cxn modelId="{E3F5BBF9-3AB9-42D6-BCC7-712CEB36B29E}" type="presOf" srcId="{4E0E2893-418B-4DC2-BF01-CA52C795F38E}" destId="{CA29D08D-2468-4335-A28B-C8637C3800F4}" srcOrd="0" destOrd="0" presId="urn:microsoft.com/office/officeart/2005/8/layout/hierarchy3"/>
    <dgm:cxn modelId="{56BB1AF4-1A07-4020-8213-81A3B56480E6}" type="presOf" srcId="{B24BC607-9E10-4AAF-AEDB-1E728E7EB5B8}" destId="{39B52E23-FC3E-45D3-B866-375891E919DE}" srcOrd="0" destOrd="0" presId="urn:microsoft.com/office/officeart/2005/8/layout/hierarchy3"/>
    <dgm:cxn modelId="{6D4979E6-3725-44DB-B9CF-9981E504518C}" type="presOf" srcId="{A6F1F529-C9B6-415B-97FE-496A8A791A8A}" destId="{FCA6E9B9-67F3-419A-8159-D3301346D469}" srcOrd="1" destOrd="0" presId="urn:microsoft.com/office/officeart/2005/8/layout/hierarchy3"/>
    <dgm:cxn modelId="{B4896591-135C-46A5-BD61-CBFBCC6BDA06}" srcId="{A6F1F529-C9B6-415B-97FE-496A8A791A8A}" destId="{B24BC607-9E10-4AAF-AEDB-1E728E7EB5B8}" srcOrd="0" destOrd="0" parTransId="{43F4EC00-2771-49FF-A984-CB82604BFEEE}" sibTransId="{79A9DE64-469B-4518-BE36-E0835E107B69}"/>
    <dgm:cxn modelId="{82DDC074-76F2-4748-87BB-74207C988A12}" type="presOf" srcId="{C5F80CFC-F8B5-4585-B4B0-5A1748718FC4}" destId="{4A983996-76FD-4756-A14B-3E919005C482}" srcOrd="1" destOrd="0" presId="urn:microsoft.com/office/officeart/2005/8/layout/hierarchy3"/>
    <dgm:cxn modelId="{D8BDADCC-F6AC-46FE-A0B9-2C8F0709E5F4}" type="presOf" srcId="{43F4EC00-2771-49FF-A984-CB82604BFEEE}" destId="{FB4991F0-AC90-40E1-895F-FDBB2AF4628E}" srcOrd="0" destOrd="0" presId="urn:microsoft.com/office/officeart/2005/8/layout/hierarchy3"/>
    <dgm:cxn modelId="{D74760EC-FE79-495D-80B3-F22C9A91F735}" type="presOf" srcId="{9B560DB4-1F85-4E6C-A260-F9918DCD6F6A}" destId="{CB92930F-1F61-4E3E-AA00-29F69E868FAD}" srcOrd="0" destOrd="0" presId="urn:microsoft.com/office/officeart/2005/8/layout/hierarchy3"/>
    <dgm:cxn modelId="{5E018D94-DC1E-4AD3-BEBB-A417109CEC9E}" srcId="{9B560DB4-1F85-4E6C-A260-F9918DCD6F6A}" destId="{A6F1F529-C9B6-415B-97FE-496A8A791A8A}" srcOrd="0" destOrd="0" parTransId="{87D0D5B0-231E-4190-87CB-2968E6CADB54}" sibTransId="{FD4D9BC0-0433-4603-82FE-9B013C26DFAC}"/>
    <dgm:cxn modelId="{C8CFB709-02E2-4AEA-831D-8D60C3271080}" srcId="{C5F80CFC-F8B5-4585-B4B0-5A1748718FC4}" destId="{C4E6AC76-4570-45F0-87B4-CA4C6B9F34EB}" srcOrd="1" destOrd="0" parTransId="{4E0E2893-418B-4DC2-BF01-CA52C795F38E}" sibTransId="{968357CA-3D41-4079-A91C-5AA7AA789A9B}"/>
    <dgm:cxn modelId="{AAF20DDD-C443-48F0-8CEB-E802E27D7DD1}" type="presOf" srcId="{6F931036-CF4D-4C2F-97C3-8148E382D734}" destId="{C8460F02-1F73-497D-BD04-5943B25E8427}" srcOrd="0" destOrd="0" presId="urn:microsoft.com/office/officeart/2005/8/layout/hierarchy3"/>
    <dgm:cxn modelId="{0B660B2C-63F0-4DF3-82BD-9BC7F20A9576}" type="presOf" srcId="{7110DB51-B9DD-458A-89AD-E3BF1BD9E874}" destId="{2ED58DFF-CACC-4F9A-97ED-D1151F28BBFD}" srcOrd="0" destOrd="0" presId="urn:microsoft.com/office/officeart/2005/8/layout/hierarchy3"/>
    <dgm:cxn modelId="{18EE674E-D180-45CA-AFC4-4E3A83C1B495}" type="presOf" srcId="{7FDF1FF0-3D2F-41D6-AAE1-2C1A3671377C}" destId="{D4E7C295-B12F-4482-8339-52A2E4570029}" srcOrd="0" destOrd="0" presId="urn:microsoft.com/office/officeart/2005/8/layout/hierarchy3"/>
    <dgm:cxn modelId="{47B102DF-00EF-402C-AC8A-2FD668B20532}" srcId="{9B560DB4-1F85-4E6C-A260-F9918DCD6F6A}" destId="{C5F80CFC-F8B5-4585-B4B0-5A1748718FC4}" srcOrd="1" destOrd="0" parTransId="{1A212176-F7B8-408D-AA87-5A4AEB140EF7}" sibTransId="{A6055733-4411-41D9-A90B-F9A4484D1072}"/>
    <dgm:cxn modelId="{59FB0E2D-24AC-4369-A50C-A6456D4B169E}" type="presOf" srcId="{6F7B3533-0CD5-4C50-ADBB-58E863C719DC}" destId="{F2BA721B-6A27-4A65-B6EE-4C6DD7BFFC50}" srcOrd="0" destOrd="0" presId="urn:microsoft.com/office/officeart/2005/8/layout/hierarchy3"/>
    <dgm:cxn modelId="{3F276674-9446-4BD4-9264-643FEAA20BE7}" type="presOf" srcId="{C4E6AC76-4570-45F0-87B4-CA4C6B9F34EB}" destId="{90C03013-6717-4C2D-832C-5F07A1A1AB8A}" srcOrd="0" destOrd="0" presId="urn:microsoft.com/office/officeart/2005/8/layout/hierarchy3"/>
    <dgm:cxn modelId="{84FF6852-04CB-49DD-B9D2-3136DD3AFDFC}" type="presOf" srcId="{C5F80CFC-F8B5-4585-B4B0-5A1748718FC4}" destId="{76070D43-3B49-4B46-A6B0-1C1270837D03}" srcOrd="0" destOrd="0" presId="urn:microsoft.com/office/officeart/2005/8/layout/hierarchy3"/>
    <dgm:cxn modelId="{D6970598-78FE-4864-8535-5589FB0D59B4}" type="presParOf" srcId="{CB92930F-1F61-4E3E-AA00-29F69E868FAD}" destId="{097C957E-0AB6-495F-9175-71234192418E}" srcOrd="0" destOrd="0" presId="urn:microsoft.com/office/officeart/2005/8/layout/hierarchy3"/>
    <dgm:cxn modelId="{2347E0FD-F903-4148-858C-5DDAF82910A4}" type="presParOf" srcId="{097C957E-0AB6-495F-9175-71234192418E}" destId="{FB7A963F-6D76-4F36-A933-487455D48874}" srcOrd="0" destOrd="0" presId="urn:microsoft.com/office/officeart/2005/8/layout/hierarchy3"/>
    <dgm:cxn modelId="{386EA237-59A2-4735-8259-34836C01955F}" type="presParOf" srcId="{FB7A963F-6D76-4F36-A933-487455D48874}" destId="{98B8FC1B-57FE-4545-974B-8F1479077C17}" srcOrd="0" destOrd="0" presId="urn:microsoft.com/office/officeart/2005/8/layout/hierarchy3"/>
    <dgm:cxn modelId="{C50AB00A-9E46-472D-BB2B-AD06F2F2C8E1}" type="presParOf" srcId="{FB7A963F-6D76-4F36-A933-487455D48874}" destId="{FCA6E9B9-67F3-419A-8159-D3301346D469}" srcOrd="1" destOrd="0" presId="urn:microsoft.com/office/officeart/2005/8/layout/hierarchy3"/>
    <dgm:cxn modelId="{EAD46D2B-D937-41D1-BFCA-26BB94898D3C}" type="presParOf" srcId="{097C957E-0AB6-495F-9175-71234192418E}" destId="{5FE57A51-38AB-4910-BF43-1ED63FA94343}" srcOrd="1" destOrd="0" presId="urn:microsoft.com/office/officeart/2005/8/layout/hierarchy3"/>
    <dgm:cxn modelId="{32C4220B-4E86-413C-8A5C-C94DE730F4F8}" type="presParOf" srcId="{5FE57A51-38AB-4910-BF43-1ED63FA94343}" destId="{FB4991F0-AC90-40E1-895F-FDBB2AF4628E}" srcOrd="0" destOrd="0" presId="urn:microsoft.com/office/officeart/2005/8/layout/hierarchy3"/>
    <dgm:cxn modelId="{A1548FF9-69E1-48AB-BEA3-EBFCFA66EE3B}" type="presParOf" srcId="{5FE57A51-38AB-4910-BF43-1ED63FA94343}" destId="{39B52E23-FC3E-45D3-B866-375891E919DE}" srcOrd="1" destOrd="0" presId="urn:microsoft.com/office/officeart/2005/8/layout/hierarchy3"/>
    <dgm:cxn modelId="{A6AD0EC5-F24F-463E-9EB4-67C46DA857E9}" type="presParOf" srcId="{5FE57A51-38AB-4910-BF43-1ED63FA94343}" destId="{C8460F02-1F73-497D-BD04-5943B25E8427}" srcOrd="2" destOrd="0" presId="urn:microsoft.com/office/officeart/2005/8/layout/hierarchy3"/>
    <dgm:cxn modelId="{7AE0490E-1C5A-45FD-A9BD-8E15FEB28911}" type="presParOf" srcId="{5FE57A51-38AB-4910-BF43-1ED63FA94343}" destId="{2ED58DFF-CACC-4F9A-97ED-D1151F28BBFD}" srcOrd="3" destOrd="0" presId="urn:microsoft.com/office/officeart/2005/8/layout/hierarchy3"/>
    <dgm:cxn modelId="{C4D4B240-18E9-4609-9130-D7D1B82BECA9}" type="presParOf" srcId="{CB92930F-1F61-4E3E-AA00-29F69E868FAD}" destId="{167FC51B-8A75-428B-AD17-396979EC45C2}" srcOrd="1" destOrd="0" presId="urn:microsoft.com/office/officeart/2005/8/layout/hierarchy3"/>
    <dgm:cxn modelId="{D1F05561-3013-4E8F-BBC9-7869C93815D3}" type="presParOf" srcId="{167FC51B-8A75-428B-AD17-396979EC45C2}" destId="{5A7EFC9C-1A26-400E-A36A-88CCB68F89BE}" srcOrd="0" destOrd="0" presId="urn:microsoft.com/office/officeart/2005/8/layout/hierarchy3"/>
    <dgm:cxn modelId="{55E7439B-E6FA-4483-BEBC-50ECE8D54C63}" type="presParOf" srcId="{5A7EFC9C-1A26-400E-A36A-88CCB68F89BE}" destId="{76070D43-3B49-4B46-A6B0-1C1270837D03}" srcOrd="0" destOrd="0" presId="urn:microsoft.com/office/officeart/2005/8/layout/hierarchy3"/>
    <dgm:cxn modelId="{BE779A0F-7DBB-47D6-837F-8839B08308DB}" type="presParOf" srcId="{5A7EFC9C-1A26-400E-A36A-88CCB68F89BE}" destId="{4A983996-76FD-4756-A14B-3E919005C482}" srcOrd="1" destOrd="0" presId="urn:microsoft.com/office/officeart/2005/8/layout/hierarchy3"/>
    <dgm:cxn modelId="{9CD6837D-4576-4697-AA28-EE9A4729A1FF}" type="presParOf" srcId="{167FC51B-8A75-428B-AD17-396979EC45C2}" destId="{7A0FB697-4DA5-4F27-8E39-B5B8869AA0FB}" srcOrd="1" destOrd="0" presId="urn:microsoft.com/office/officeart/2005/8/layout/hierarchy3"/>
    <dgm:cxn modelId="{C6F10A3D-1EAD-44A2-9525-30B9010F56A1}" type="presParOf" srcId="{7A0FB697-4DA5-4F27-8E39-B5B8869AA0FB}" destId="{F2BA721B-6A27-4A65-B6EE-4C6DD7BFFC50}" srcOrd="0" destOrd="0" presId="urn:microsoft.com/office/officeart/2005/8/layout/hierarchy3"/>
    <dgm:cxn modelId="{5187899B-C083-47EC-A0A9-8D01D07358F5}" type="presParOf" srcId="{7A0FB697-4DA5-4F27-8E39-B5B8869AA0FB}" destId="{D4E7C295-B12F-4482-8339-52A2E4570029}" srcOrd="1" destOrd="0" presId="urn:microsoft.com/office/officeart/2005/8/layout/hierarchy3"/>
    <dgm:cxn modelId="{6D5FAD1D-6F71-4FD1-B34D-F259A4B2D4FD}" type="presParOf" srcId="{7A0FB697-4DA5-4F27-8E39-B5B8869AA0FB}" destId="{CA29D08D-2468-4335-A28B-C8637C3800F4}" srcOrd="2" destOrd="0" presId="urn:microsoft.com/office/officeart/2005/8/layout/hierarchy3"/>
    <dgm:cxn modelId="{1D94EADD-CB79-48CF-8C68-54D8F303C9CC}" type="presParOf" srcId="{7A0FB697-4DA5-4F27-8E39-B5B8869AA0FB}" destId="{90C03013-6717-4C2D-832C-5F07A1A1AB8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4E68EC-3D37-468A-AB19-74B0A087DCD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A3FA493-3C44-4B31-9CFF-33EE2AE40D89}">
      <dgm:prSet phldrT="[Text]"/>
      <dgm:spPr/>
      <dgm:t>
        <a:bodyPr/>
        <a:lstStyle/>
        <a:p>
          <a:r>
            <a:rPr lang="en-GB" dirty="0" smtClean="0"/>
            <a:t>Circular economy</a:t>
          </a:r>
          <a:endParaRPr lang="en-GB" dirty="0"/>
        </a:p>
      </dgm:t>
    </dgm:pt>
    <dgm:pt modelId="{29C06461-3525-4134-9CC5-B6D8D533E882}" type="parTrans" cxnId="{33812534-5F46-4AD9-93B2-BEBFA82D2863}">
      <dgm:prSet/>
      <dgm:spPr/>
      <dgm:t>
        <a:bodyPr/>
        <a:lstStyle/>
        <a:p>
          <a:endParaRPr lang="en-GB"/>
        </a:p>
      </dgm:t>
    </dgm:pt>
    <dgm:pt modelId="{D84DF925-2D60-43E3-907A-B86BB63E73AA}" type="sibTrans" cxnId="{33812534-5F46-4AD9-93B2-BEBFA82D2863}">
      <dgm:prSet/>
      <dgm:spPr/>
      <dgm:t>
        <a:bodyPr/>
        <a:lstStyle/>
        <a:p>
          <a:endParaRPr lang="en-GB"/>
        </a:p>
      </dgm:t>
    </dgm:pt>
    <dgm:pt modelId="{A3622938-BC65-463D-B5B5-FEC419A1E571}">
      <dgm:prSet phldrT="[Text]"/>
      <dgm:spPr/>
      <dgm:t>
        <a:bodyPr/>
        <a:lstStyle/>
        <a:p>
          <a:r>
            <a:rPr lang="en-GB" dirty="0" smtClean="0"/>
            <a:t>Green political thought</a:t>
          </a:r>
          <a:endParaRPr lang="en-GB" dirty="0"/>
        </a:p>
      </dgm:t>
    </dgm:pt>
    <dgm:pt modelId="{82B87159-4755-491C-9785-6B48C997B545}" type="parTrans" cxnId="{1A2626FA-0873-4C6F-81CE-D5CF64973BD6}">
      <dgm:prSet/>
      <dgm:spPr/>
      <dgm:t>
        <a:bodyPr/>
        <a:lstStyle/>
        <a:p>
          <a:endParaRPr lang="en-GB"/>
        </a:p>
      </dgm:t>
    </dgm:pt>
    <dgm:pt modelId="{F7D65546-123E-4BBB-8FB9-B48DE0900BF1}" type="sibTrans" cxnId="{1A2626FA-0873-4C6F-81CE-D5CF64973BD6}">
      <dgm:prSet/>
      <dgm:spPr/>
      <dgm:t>
        <a:bodyPr/>
        <a:lstStyle/>
        <a:p>
          <a:endParaRPr lang="en-GB"/>
        </a:p>
      </dgm:t>
    </dgm:pt>
    <dgm:pt modelId="{7A2FE3D7-626B-4760-BE41-A349517774DA}">
      <dgm:prSet phldrT="[Text]"/>
      <dgm:spPr/>
      <dgm:t>
        <a:bodyPr/>
        <a:lstStyle/>
        <a:p>
          <a:r>
            <a:rPr lang="en-GB" dirty="0" smtClean="0"/>
            <a:t>Eco-feminism</a:t>
          </a:r>
          <a:endParaRPr lang="en-GB" dirty="0"/>
        </a:p>
      </dgm:t>
    </dgm:pt>
    <dgm:pt modelId="{6DF3EF89-4658-40ED-BB9E-FE896E07B0E4}" type="parTrans" cxnId="{6170B5EC-580E-42ED-B20B-F4485E72C0B4}">
      <dgm:prSet/>
      <dgm:spPr/>
      <dgm:t>
        <a:bodyPr/>
        <a:lstStyle/>
        <a:p>
          <a:endParaRPr lang="en-GB"/>
        </a:p>
      </dgm:t>
    </dgm:pt>
    <dgm:pt modelId="{06ED002F-7F32-4F6C-BF97-6B5859AE65A1}" type="sibTrans" cxnId="{6170B5EC-580E-42ED-B20B-F4485E72C0B4}">
      <dgm:prSet/>
      <dgm:spPr/>
      <dgm:t>
        <a:bodyPr/>
        <a:lstStyle/>
        <a:p>
          <a:endParaRPr lang="en-GB"/>
        </a:p>
      </dgm:t>
    </dgm:pt>
    <dgm:pt modelId="{0DAB5366-5EAA-44C9-A9F2-C116B385F8B0}">
      <dgm:prSet phldrT="[Text]"/>
      <dgm:spPr/>
      <dgm:t>
        <a:bodyPr/>
        <a:lstStyle/>
        <a:p>
          <a:r>
            <a:rPr lang="en-GB" dirty="0" smtClean="0"/>
            <a:t>Political ecology</a:t>
          </a:r>
          <a:endParaRPr lang="en-GB" dirty="0"/>
        </a:p>
      </dgm:t>
    </dgm:pt>
    <dgm:pt modelId="{2798DAB7-2210-431C-916A-AA51407CBF5E}" type="parTrans" cxnId="{F2B9434F-5D48-4A23-A7D5-86B87ECFDDE0}">
      <dgm:prSet/>
      <dgm:spPr/>
      <dgm:t>
        <a:bodyPr/>
        <a:lstStyle/>
        <a:p>
          <a:endParaRPr lang="en-GB"/>
        </a:p>
      </dgm:t>
    </dgm:pt>
    <dgm:pt modelId="{C03812A0-C682-4060-BB3C-C52548EE82A3}" type="sibTrans" cxnId="{F2B9434F-5D48-4A23-A7D5-86B87ECFDDE0}">
      <dgm:prSet/>
      <dgm:spPr/>
      <dgm:t>
        <a:bodyPr/>
        <a:lstStyle/>
        <a:p>
          <a:endParaRPr lang="en-GB"/>
        </a:p>
      </dgm:t>
    </dgm:pt>
    <dgm:pt modelId="{7361A6F0-37D9-47B6-82EF-9C666C1207EF}">
      <dgm:prSet phldrT="[Text]"/>
      <dgm:spPr/>
      <dgm:t>
        <a:bodyPr/>
        <a:lstStyle/>
        <a:p>
          <a:r>
            <a:rPr lang="en-GB" dirty="0" smtClean="0"/>
            <a:t>De-growth</a:t>
          </a:r>
          <a:endParaRPr lang="en-GB" dirty="0"/>
        </a:p>
      </dgm:t>
    </dgm:pt>
    <dgm:pt modelId="{7C80C4D5-E638-4A96-BB23-08DCA29730FE}" type="parTrans" cxnId="{A2CDA521-309B-408D-9200-F3151CD7E127}">
      <dgm:prSet/>
      <dgm:spPr/>
      <dgm:t>
        <a:bodyPr/>
        <a:lstStyle/>
        <a:p>
          <a:endParaRPr lang="en-GB"/>
        </a:p>
      </dgm:t>
    </dgm:pt>
    <dgm:pt modelId="{C6139678-2118-473D-9B29-A57B4CB4AAFD}" type="sibTrans" cxnId="{A2CDA521-309B-408D-9200-F3151CD7E127}">
      <dgm:prSet/>
      <dgm:spPr/>
      <dgm:t>
        <a:bodyPr/>
        <a:lstStyle/>
        <a:p>
          <a:endParaRPr lang="en-GB"/>
        </a:p>
      </dgm:t>
    </dgm:pt>
    <dgm:pt modelId="{BF4C5908-4CA5-45B6-9102-B1CA9A86A4D2}">
      <dgm:prSet phldrT="[Text]"/>
      <dgm:spPr/>
      <dgm:t>
        <a:bodyPr/>
        <a:lstStyle/>
        <a:p>
          <a:r>
            <a:rPr lang="en-GB" dirty="0" smtClean="0"/>
            <a:t>Deep ecology</a:t>
          </a:r>
          <a:endParaRPr lang="en-GB" dirty="0"/>
        </a:p>
      </dgm:t>
    </dgm:pt>
    <dgm:pt modelId="{B6BEB22A-6A1A-41D6-8F56-3CA53DF6AAF5}" type="parTrans" cxnId="{D98BD16A-6F46-4A03-BF9C-B9AA212EFB47}">
      <dgm:prSet/>
      <dgm:spPr/>
      <dgm:t>
        <a:bodyPr/>
        <a:lstStyle/>
        <a:p>
          <a:endParaRPr lang="en-GB"/>
        </a:p>
      </dgm:t>
    </dgm:pt>
    <dgm:pt modelId="{DA39EDC8-A1EF-492C-B227-DDFDA2DB40ED}" type="sibTrans" cxnId="{D98BD16A-6F46-4A03-BF9C-B9AA212EFB47}">
      <dgm:prSet/>
      <dgm:spPr/>
      <dgm:t>
        <a:bodyPr/>
        <a:lstStyle/>
        <a:p>
          <a:endParaRPr lang="en-GB"/>
        </a:p>
      </dgm:t>
    </dgm:pt>
    <dgm:pt modelId="{442A45B5-3D9A-447F-A69E-C889C653A5B4}" type="pres">
      <dgm:prSet presAssocID="{584E68EC-3D37-468A-AB19-74B0A087DCD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0133E870-2D30-4FD1-9475-2658A59A4D50}" type="pres">
      <dgm:prSet presAssocID="{CA3FA493-3C44-4B31-9CFF-33EE2AE40D89}" presName="composite" presStyleCnt="0"/>
      <dgm:spPr/>
    </dgm:pt>
    <dgm:pt modelId="{10021145-D0C9-4ADE-BDE7-A8CB2ACDDE04}" type="pres">
      <dgm:prSet presAssocID="{CA3FA493-3C44-4B31-9CFF-33EE2AE40D89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490C3C-CC8E-4AED-BE97-206DA1B421D0}" type="pres">
      <dgm:prSet presAssocID="{CA3FA493-3C44-4B31-9CFF-33EE2AE40D8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584895-119D-48BF-8B01-5AB5713CE9F2}" type="pres">
      <dgm:prSet presAssocID="{CA3FA493-3C44-4B31-9CFF-33EE2AE40D89}" presName="BalanceSpacing" presStyleCnt="0"/>
      <dgm:spPr/>
    </dgm:pt>
    <dgm:pt modelId="{36C4E57A-D293-4274-9F65-B59A99ECDA5A}" type="pres">
      <dgm:prSet presAssocID="{CA3FA493-3C44-4B31-9CFF-33EE2AE40D89}" presName="BalanceSpacing1" presStyleCnt="0"/>
      <dgm:spPr/>
    </dgm:pt>
    <dgm:pt modelId="{BCDC5420-977E-4D9D-81D8-9FD9D9F2D84C}" type="pres">
      <dgm:prSet presAssocID="{D84DF925-2D60-43E3-907A-B86BB63E73AA}" presName="Accent1Text" presStyleLbl="node1" presStyleIdx="1" presStyleCnt="6"/>
      <dgm:spPr/>
      <dgm:t>
        <a:bodyPr/>
        <a:lstStyle/>
        <a:p>
          <a:endParaRPr lang="en-GB"/>
        </a:p>
      </dgm:t>
    </dgm:pt>
    <dgm:pt modelId="{563BFF51-8C7B-4A74-A09E-B579C6FD1870}" type="pres">
      <dgm:prSet presAssocID="{D84DF925-2D60-43E3-907A-B86BB63E73AA}" presName="spaceBetweenRectangles" presStyleCnt="0"/>
      <dgm:spPr/>
    </dgm:pt>
    <dgm:pt modelId="{988B9765-05DD-4396-A80F-70AD2B086A58}" type="pres">
      <dgm:prSet presAssocID="{7A2FE3D7-626B-4760-BE41-A349517774DA}" presName="composite" presStyleCnt="0"/>
      <dgm:spPr/>
    </dgm:pt>
    <dgm:pt modelId="{7CA58F9D-F0DD-4FCD-B1B4-D2DFE3ED79D0}" type="pres">
      <dgm:prSet presAssocID="{7A2FE3D7-626B-4760-BE41-A349517774DA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4F12DD-67CF-4F97-A4E7-4883C27BA687}" type="pres">
      <dgm:prSet presAssocID="{7A2FE3D7-626B-4760-BE41-A349517774D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F268D6-8D13-4BFF-9882-1A5EE3018856}" type="pres">
      <dgm:prSet presAssocID="{7A2FE3D7-626B-4760-BE41-A349517774DA}" presName="BalanceSpacing" presStyleCnt="0"/>
      <dgm:spPr/>
    </dgm:pt>
    <dgm:pt modelId="{07D086E6-C662-46BB-AD64-59040301C1B3}" type="pres">
      <dgm:prSet presAssocID="{7A2FE3D7-626B-4760-BE41-A349517774DA}" presName="BalanceSpacing1" presStyleCnt="0"/>
      <dgm:spPr/>
    </dgm:pt>
    <dgm:pt modelId="{6657C3B3-C080-45DF-BF70-988D2A1B8884}" type="pres">
      <dgm:prSet presAssocID="{06ED002F-7F32-4F6C-BF97-6B5859AE65A1}" presName="Accent1Text" presStyleLbl="node1" presStyleIdx="3" presStyleCnt="6"/>
      <dgm:spPr/>
      <dgm:t>
        <a:bodyPr/>
        <a:lstStyle/>
        <a:p>
          <a:endParaRPr lang="en-GB"/>
        </a:p>
      </dgm:t>
    </dgm:pt>
    <dgm:pt modelId="{ACF9D652-B6C7-472E-96F5-80E2295EC165}" type="pres">
      <dgm:prSet presAssocID="{06ED002F-7F32-4F6C-BF97-6B5859AE65A1}" presName="spaceBetweenRectangles" presStyleCnt="0"/>
      <dgm:spPr/>
    </dgm:pt>
    <dgm:pt modelId="{B6985C68-097E-49D2-91E5-EA0752ADE13D}" type="pres">
      <dgm:prSet presAssocID="{7361A6F0-37D9-47B6-82EF-9C666C1207EF}" presName="composite" presStyleCnt="0"/>
      <dgm:spPr/>
    </dgm:pt>
    <dgm:pt modelId="{748E5A22-CE09-41DD-BAD6-0F73BB418E0B}" type="pres">
      <dgm:prSet presAssocID="{7361A6F0-37D9-47B6-82EF-9C666C1207EF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D76B5C-4E52-4307-986E-593CB6484E6B}" type="pres">
      <dgm:prSet presAssocID="{7361A6F0-37D9-47B6-82EF-9C666C1207EF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26376C-696A-4A95-ACE7-08971716A20D}" type="pres">
      <dgm:prSet presAssocID="{7361A6F0-37D9-47B6-82EF-9C666C1207EF}" presName="BalanceSpacing" presStyleCnt="0"/>
      <dgm:spPr/>
    </dgm:pt>
    <dgm:pt modelId="{4C46C76C-3D25-4534-941B-88A09179FB30}" type="pres">
      <dgm:prSet presAssocID="{7361A6F0-37D9-47B6-82EF-9C666C1207EF}" presName="BalanceSpacing1" presStyleCnt="0"/>
      <dgm:spPr/>
    </dgm:pt>
    <dgm:pt modelId="{EB0FA6D8-D99D-4D31-A1D3-2A3C8CA3D288}" type="pres">
      <dgm:prSet presAssocID="{C6139678-2118-473D-9B29-A57B4CB4AAFD}" presName="Accent1Text" presStyleLbl="node1" presStyleIdx="5" presStyleCnt="6"/>
      <dgm:spPr/>
      <dgm:t>
        <a:bodyPr/>
        <a:lstStyle/>
        <a:p>
          <a:endParaRPr lang="en-GB"/>
        </a:p>
      </dgm:t>
    </dgm:pt>
  </dgm:ptLst>
  <dgm:cxnLst>
    <dgm:cxn modelId="{5536F18D-12EB-4F2A-B3BD-E7890D395688}" type="presOf" srcId="{0DAB5366-5EAA-44C9-A9F2-C116B385F8B0}" destId="{8B4F12DD-67CF-4F97-A4E7-4883C27BA687}" srcOrd="0" destOrd="0" presId="urn:microsoft.com/office/officeart/2008/layout/AlternatingHexagons"/>
    <dgm:cxn modelId="{B6917F18-D7B7-46D1-938C-4C14999804B8}" type="presOf" srcId="{BF4C5908-4CA5-45B6-9102-B1CA9A86A4D2}" destId="{0CD76B5C-4E52-4307-986E-593CB6484E6B}" srcOrd="0" destOrd="0" presId="urn:microsoft.com/office/officeart/2008/layout/AlternatingHexagons"/>
    <dgm:cxn modelId="{D98BD16A-6F46-4A03-BF9C-B9AA212EFB47}" srcId="{7361A6F0-37D9-47B6-82EF-9C666C1207EF}" destId="{BF4C5908-4CA5-45B6-9102-B1CA9A86A4D2}" srcOrd="0" destOrd="0" parTransId="{B6BEB22A-6A1A-41D6-8F56-3CA53DF6AAF5}" sibTransId="{DA39EDC8-A1EF-492C-B227-DDFDA2DB40ED}"/>
    <dgm:cxn modelId="{67F0E535-320D-4D1B-A2FF-7066DAFF19E6}" type="presOf" srcId="{7361A6F0-37D9-47B6-82EF-9C666C1207EF}" destId="{748E5A22-CE09-41DD-BAD6-0F73BB418E0B}" srcOrd="0" destOrd="0" presId="urn:microsoft.com/office/officeart/2008/layout/AlternatingHexagons"/>
    <dgm:cxn modelId="{F2B9434F-5D48-4A23-A7D5-86B87ECFDDE0}" srcId="{7A2FE3D7-626B-4760-BE41-A349517774DA}" destId="{0DAB5366-5EAA-44C9-A9F2-C116B385F8B0}" srcOrd="0" destOrd="0" parTransId="{2798DAB7-2210-431C-916A-AA51407CBF5E}" sibTransId="{C03812A0-C682-4060-BB3C-C52548EE82A3}"/>
    <dgm:cxn modelId="{4670E41F-773F-4E65-BC28-C69437433D0C}" type="presOf" srcId="{C6139678-2118-473D-9B29-A57B4CB4AAFD}" destId="{EB0FA6D8-D99D-4D31-A1D3-2A3C8CA3D288}" srcOrd="0" destOrd="0" presId="urn:microsoft.com/office/officeart/2008/layout/AlternatingHexagons"/>
    <dgm:cxn modelId="{33812534-5F46-4AD9-93B2-BEBFA82D2863}" srcId="{584E68EC-3D37-468A-AB19-74B0A087DCD8}" destId="{CA3FA493-3C44-4B31-9CFF-33EE2AE40D89}" srcOrd="0" destOrd="0" parTransId="{29C06461-3525-4134-9CC5-B6D8D533E882}" sibTransId="{D84DF925-2D60-43E3-907A-B86BB63E73AA}"/>
    <dgm:cxn modelId="{EC089733-FBD5-4028-B5B4-82E015EF7D7B}" type="presOf" srcId="{584E68EC-3D37-468A-AB19-74B0A087DCD8}" destId="{442A45B5-3D9A-447F-A69E-C889C653A5B4}" srcOrd="0" destOrd="0" presId="urn:microsoft.com/office/officeart/2008/layout/AlternatingHexagons"/>
    <dgm:cxn modelId="{E9C6829A-C9C6-43F6-938A-A703A47F1213}" type="presOf" srcId="{D84DF925-2D60-43E3-907A-B86BB63E73AA}" destId="{BCDC5420-977E-4D9D-81D8-9FD9D9F2D84C}" srcOrd="0" destOrd="0" presId="urn:microsoft.com/office/officeart/2008/layout/AlternatingHexagons"/>
    <dgm:cxn modelId="{F6EC7AE6-A84F-4922-9D20-3ED92D421F85}" type="presOf" srcId="{7A2FE3D7-626B-4760-BE41-A349517774DA}" destId="{7CA58F9D-F0DD-4FCD-B1B4-D2DFE3ED79D0}" srcOrd="0" destOrd="0" presId="urn:microsoft.com/office/officeart/2008/layout/AlternatingHexagons"/>
    <dgm:cxn modelId="{58CDCF65-AFEC-4748-9869-930CB181BC11}" type="presOf" srcId="{CA3FA493-3C44-4B31-9CFF-33EE2AE40D89}" destId="{10021145-D0C9-4ADE-BDE7-A8CB2ACDDE04}" srcOrd="0" destOrd="0" presId="urn:microsoft.com/office/officeart/2008/layout/AlternatingHexagons"/>
    <dgm:cxn modelId="{A2CDA521-309B-408D-9200-F3151CD7E127}" srcId="{584E68EC-3D37-468A-AB19-74B0A087DCD8}" destId="{7361A6F0-37D9-47B6-82EF-9C666C1207EF}" srcOrd="2" destOrd="0" parTransId="{7C80C4D5-E638-4A96-BB23-08DCA29730FE}" sibTransId="{C6139678-2118-473D-9B29-A57B4CB4AAFD}"/>
    <dgm:cxn modelId="{79FB2912-B457-4BD3-B375-7862F2A896E3}" type="presOf" srcId="{06ED002F-7F32-4F6C-BF97-6B5859AE65A1}" destId="{6657C3B3-C080-45DF-BF70-988D2A1B8884}" srcOrd="0" destOrd="0" presId="urn:microsoft.com/office/officeart/2008/layout/AlternatingHexagons"/>
    <dgm:cxn modelId="{6170B5EC-580E-42ED-B20B-F4485E72C0B4}" srcId="{584E68EC-3D37-468A-AB19-74B0A087DCD8}" destId="{7A2FE3D7-626B-4760-BE41-A349517774DA}" srcOrd="1" destOrd="0" parTransId="{6DF3EF89-4658-40ED-BB9E-FE896E07B0E4}" sibTransId="{06ED002F-7F32-4F6C-BF97-6B5859AE65A1}"/>
    <dgm:cxn modelId="{1A2626FA-0873-4C6F-81CE-D5CF64973BD6}" srcId="{CA3FA493-3C44-4B31-9CFF-33EE2AE40D89}" destId="{A3622938-BC65-463D-B5B5-FEC419A1E571}" srcOrd="0" destOrd="0" parTransId="{82B87159-4755-491C-9785-6B48C997B545}" sibTransId="{F7D65546-123E-4BBB-8FB9-B48DE0900BF1}"/>
    <dgm:cxn modelId="{216CAF49-4F41-409B-B924-008D5BE94840}" type="presOf" srcId="{A3622938-BC65-463D-B5B5-FEC419A1E571}" destId="{7D490C3C-CC8E-4AED-BE97-206DA1B421D0}" srcOrd="0" destOrd="0" presId="urn:microsoft.com/office/officeart/2008/layout/AlternatingHexagons"/>
    <dgm:cxn modelId="{09766165-D90A-453E-983C-200334DE03B5}" type="presParOf" srcId="{442A45B5-3D9A-447F-A69E-C889C653A5B4}" destId="{0133E870-2D30-4FD1-9475-2658A59A4D50}" srcOrd="0" destOrd="0" presId="urn:microsoft.com/office/officeart/2008/layout/AlternatingHexagons"/>
    <dgm:cxn modelId="{DDEFA359-8026-4555-9907-C1C8D1AC817F}" type="presParOf" srcId="{0133E870-2D30-4FD1-9475-2658A59A4D50}" destId="{10021145-D0C9-4ADE-BDE7-A8CB2ACDDE04}" srcOrd="0" destOrd="0" presId="urn:microsoft.com/office/officeart/2008/layout/AlternatingHexagons"/>
    <dgm:cxn modelId="{A0B6A6EF-1790-45A4-8A8B-E22AA194CFB6}" type="presParOf" srcId="{0133E870-2D30-4FD1-9475-2658A59A4D50}" destId="{7D490C3C-CC8E-4AED-BE97-206DA1B421D0}" srcOrd="1" destOrd="0" presId="urn:microsoft.com/office/officeart/2008/layout/AlternatingHexagons"/>
    <dgm:cxn modelId="{3B761B6A-14FE-4705-8DDF-E8A97ABFC5D2}" type="presParOf" srcId="{0133E870-2D30-4FD1-9475-2658A59A4D50}" destId="{41584895-119D-48BF-8B01-5AB5713CE9F2}" srcOrd="2" destOrd="0" presId="urn:microsoft.com/office/officeart/2008/layout/AlternatingHexagons"/>
    <dgm:cxn modelId="{662ACA32-0239-4980-8376-59C81F4FB1AC}" type="presParOf" srcId="{0133E870-2D30-4FD1-9475-2658A59A4D50}" destId="{36C4E57A-D293-4274-9F65-B59A99ECDA5A}" srcOrd="3" destOrd="0" presId="urn:microsoft.com/office/officeart/2008/layout/AlternatingHexagons"/>
    <dgm:cxn modelId="{09C4DBE7-788C-4CE8-A7FC-5854DBF1E738}" type="presParOf" srcId="{0133E870-2D30-4FD1-9475-2658A59A4D50}" destId="{BCDC5420-977E-4D9D-81D8-9FD9D9F2D84C}" srcOrd="4" destOrd="0" presId="urn:microsoft.com/office/officeart/2008/layout/AlternatingHexagons"/>
    <dgm:cxn modelId="{18B87151-8649-462B-A5DB-B1CFEB34316F}" type="presParOf" srcId="{442A45B5-3D9A-447F-A69E-C889C653A5B4}" destId="{563BFF51-8C7B-4A74-A09E-B579C6FD1870}" srcOrd="1" destOrd="0" presId="urn:microsoft.com/office/officeart/2008/layout/AlternatingHexagons"/>
    <dgm:cxn modelId="{6B3DA1C5-7E7B-4BFD-BEB4-EB14D2EA1223}" type="presParOf" srcId="{442A45B5-3D9A-447F-A69E-C889C653A5B4}" destId="{988B9765-05DD-4396-A80F-70AD2B086A58}" srcOrd="2" destOrd="0" presId="urn:microsoft.com/office/officeart/2008/layout/AlternatingHexagons"/>
    <dgm:cxn modelId="{C42ADE59-331B-4661-BA48-557175F89F45}" type="presParOf" srcId="{988B9765-05DD-4396-A80F-70AD2B086A58}" destId="{7CA58F9D-F0DD-4FCD-B1B4-D2DFE3ED79D0}" srcOrd="0" destOrd="0" presId="urn:microsoft.com/office/officeart/2008/layout/AlternatingHexagons"/>
    <dgm:cxn modelId="{A91B178D-BF8D-4517-AEEC-F2CB9C7CD57C}" type="presParOf" srcId="{988B9765-05DD-4396-A80F-70AD2B086A58}" destId="{8B4F12DD-67CF-4F97-A4E7-4883C27BA687}" srcOrd="1" destOrd="0" presId="urn:microsoft.com/office/officeart/2008/layout/AlternatingHexagons"/>
    <dgm:cxn modelId="{C385CB9E-E02F-44C5-8547-DBA89F31E4B2}" type="presParOf" srcId="{988B9765-05DD-4396-A80F-70AD2B086A58}" destId="{E7F268D6-8D13-4BFF-9882-1A5EE3018856}" srcOrd="2" destOrd="0" presId="urn:microsoft.com/office/officeart/2008/layout/AlternatingHexagons"/>
    <dgm:cxn modelId="{B617E6BF-9078-40A4-AB9A-452736E92A13}" type="presParOf" srcId="{988B9765-05DD-4396-A80F-70AD2B086A58}" destId="{07D086E6-C662-46BB-AD64-59040301C1B3}" srcOrd="3" destOrd="0" presId="urn:microsoft.com/office/officeart/2008/layout/AlternatingHexagons"/>
    <dgm:cxn modelId="{F000B575-0290-4637-93BB-66F51FAC464C}" type="presParOf" srcId="{988B9765-05DD-4396-A80F-70AD2B086A58}" destId="{6657C3B3-C080-45DF-BF70-988D2A1B8884}" srcOrd="4" destOrd="0" presId="urn:microsoft.com/office/officeart/2008/layout/AlternatingHexagons"/>
    <dgm:cxn modelId="{791682C6-1B81-4D7C-9EB1-4E1EF439E5A1}" type="presParOf" srcId="{442A45B5-3D9A-447F-A69E-C889C653A5B4}" destId="{ACF9D652-B6C7-472E-96F5-80E2295EC165}" srcOrd="3" destOrd="0" presId="urn:microsoft.com/office/officeart/2008/layout/AlternatingHexagons"/>
    <dgm:cxn modelId="{4DFB34C3-D2AB-4E3C-A75A-E934CE67CC34}" type="presParOf" srcId="{442A45B5-3D9A-447F-A69E-C889C653A5B4}" destId="{B6985C68-097E-49D2-91E5-EA0752ADE13D}" srcOrd="4" destOrd="0" presId="urn:microsoft.com/office/officeart/2008/layout/AlternatingHexagons"/>
    <dgm:cxn modelId="{8E79FE22-E99E-4092-87BA-48A86917A894}" type="presParOf" srcId="{B6985C68-097E-49D2-91E5-EA0752ADE13D}" destId="{748E5A22-CE09-41DD-BAD6-0F73BB418E0B}" srcOrd="0" destOrd="0" presId="urn:microsoft.com/office/officeart/2008/layout/AlternatingHexagons"/>
    <dgm:cxn modelId="{58B57860-AF64-4ECF-8B7A-79BA87C47C9A}" type="presParOf" srcId="{B6985C68-097E-49D2-91E5-EA0752ADE13D}" destId="{0CD76B5C-4E52-4307-986E-593CB6484E6B}" srcOrd="1" destOrd="0" presId="urn:microsoft.com/office/officeart/2008/layout/AlternatingHexagons"/>
    <dgm:cxn modelId="{D5DFF59B-11C3-46E1-9FE6-43258A423E20}" type="presParOf" srcId="{B6985C68-097E-49D2-91E5-EA0752ADE13D}" destId="{5026376C-696A-4A95-ACE7-08971716A20D}" srcOrd="2" destOrd="0" presId="urn:microsoft.com/office/officeart/2008/layout/AlternatingHexagons"/>
    <dgm:cxn modelId="{76BDF7A1-EC74-4A2E-8F48-AEF0F0DFB0DF}" type="presParOf" srcId="{B6985C68-097E-49D2-91E5-EA0752ADE13D}" destId="{4C46C76C-3D25-4534-941B-88A09179FB30}" srcOrd="3" destOrd="0" presId="urn:microsoft.com/office/officeart/2008/layout/AlternatingHexagons"/>
    <dgm:cxn modelId="{64E0C04E-81CB-48FC-912F-84E1E51B64F8}" type="presParOf" srcId="{B6985C68-097E-49D2-91E5-EA0752ADE13D}" destId="{EB0FA6D8-D99D-4D31-A1D3-2A3C8CA3D28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C8E887-4FA7-437D-BDED-6006CBF7336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71763-8ACC-4EE3-81F6-57CFB3F87F06}">
      <dgm:prSet phldrT="[Text]"/>
      <dgm:spPr/>
      <dgm:t>
        <a:bodyPr/>
        <a:lstStyle/>
        <a:p>
          <a:r>
            <a:rPr lang="en-US" dirty="0" smtClean="0"/>
            <a:t>Political</a:t>
          </a:r>
          <a:endParaRPr lang="en-US" dirty="0"/>
        </a:p>
      </dgm:t>
    </dgm:pt>
    <dgm:pt modelId="{2F800129-B0B8-4EB7-A695-AADF43226090}" type="parTrans" cxnId="{DF51413D-E8D2-4112-86C1-D5AF5A4C685E}">
      <dgm:prSet/>
      <dgm:spPr/>
      <dgm:t>
        <a:bodyPr/>
        <a:lstStyle/>
        <a:p>
          <a:endParaRPr lang="en-US"/>
        </a:p>
      </dgm:t>
    </dgm:pt>
    <dgm:pt modelId="{92F8E87D-F11D-42FF-AE00-5E77708F4E6B}" type="sibTrans" cxnId="{DF51413D-E8D2-4112-86C1-D5AF5A4C685E}">
      <dgm:prSet/>
      <dgm:spPr/>
      <dgm:t>
        <a:bodyPr/>
        <a:lstStyle/>
        <a:p>
          <a:endParaRPr lang="en-US"/>
        </a:p>
      </dgm:t>
    </dgm:pt>
    <dgm:pt modelId="{2BDA595E-0966-45A5-AE06-6F17F720DDDB}">
      <dgm:prSet phldrT="[Text]"/>
      <dgm:spPr/>
      <dgm:t>
        <a:bodyPr/>
        <a:lstStyle/>
        <a:p>
          <a:r>
            <a:rPr lang="en-US" dirty="0" smtClean="0"/>
            <a:t>Global democracy?</a:t>
          </a:r>
          <a:endParaRPr lang="en-US" dirty="0"/>
        </a:p>
      </dgm:t>
    </dgm:pt>
    <dgm:pt modelId="{3F04B585-96F6-4D50-9F8E-2AD3DEEC7CB0}" type="parTrans" cxnId="{A26D4D10-2006-4E7F-8A72-D2A08DDD7735}">
      <dgm:prSet/>
      <dgm:spPr/>
      <dgm:t>
        <a:bodyPr/>
        <a:lstStyle/>
        <a:p>
          <a:endParaRPr lang="en-US"/>
        </a:p>
      </dgm:t>
    </dgm:pt>
    <dgm:pt modelId="{168A5B4B-53A0-4657-890F-39EAD03E3367}" type="sibTrans" cxnId="{A26D4D10-2006-4E7F-8A72-D2A08DDD7735}">
      <dgm:prSet/>
      <dgm:spPr/>
      <dgm:t>
        <a:bodyPr/>
        <a:lstStyle/>
        <a:p>
          <a:endParaRPr lang="en-US"/>
        </a:p>
      </dgm:t>
    </dgm:pt>
    <dgm:pt modelId="{C9FC5139-E4A9-4B9E-BDC7-637FF7CEDCC8}">
      <dgm:prSet phldrT="[Text]"/>
      <dgm:spPr/>
      <dgm:t>
        <a:bodyPr/>
        <a:lstStyle/>
        <a:p>
          <a:r>
            <a:rPr lang="en-US" dirty="0" smtClean="0"/>
            <a:t>Green socialism?</a:t>
          </a:r>
          <a:endParaRPr lang="en-US" dirty="0"/>
        </a:p>
      </dgm:t>
    </dgm:pt>
    <dgm:pt modelId="{88156797-720C-4D68-BAEE-698680AB0168}" type="parTrans" cxnId="{B2C1568F-587D-4E3E-B993-274086435346}">
      <dgm:prSet/>
      <dgm:spPr/>
      <dgm:t>
        <a:bodyPr/>
        <a:lstStyle/>
        <a:p>
          <a:endParaRPr lang="en-US"/>
        </a:p>
      </dgm:t>
    </dgm:pt>
    <dgm:pt modelId="{DCADDCA1-4159-45F4-84F1-27C91CE2152D}" type="sibTrans" cxnId="{B2C1568F-587D-4E3E-B993-274086435346}">
      <dgm:prSet/>
      <dgm:spPr/>
      <dgm:t>
        <a:bodyPr/>
        <a:lstStyle/>
        <a:p>
          <a:endParaRPr lang="en-US"/>
        </a:p>
      </dgm:t>
    </dgm:pt>
    <dgm:pt modelId="{35EBEF80-862F-4615-9A72-3481967F2AF4}">
      <dgm:prSet phldrT="[Text]"/>
      <dgm:spPr/>
      <dgm:t>
        <a:bodyPr/>
        <a:lstStyle/>
        <a:p>
          <a:r>
            <a:rPr lang="en-US" dirty="0" smtClean="0"/>
            <a:t>Economic</a:t>
          </a:r>
          <a:endParaRPr lang="en-US" dirty="0"/>
        </a:p>
      </dgm:t>
    </dgm:pt>
    <dgm:pt modelId="{522293AF-07BD-462A-8B49-126F98AD2B7C}" type="parTrans" cxnId="{D39A034A-1493-4DCD-8157-FD55AB008C22}">
      <dgm:prSet/>
      <dgm:spPr/>
      <dgm:t>
        <a:bodyPr/>
        <a:lstStyle/>
        <a:p>
          <a:endParaRPr lang="en-US"/>
        </a:p>
      </dgm:t>
    </dgm:pt>
    <dgm:pt modelId="{BFE29392-26DA-40A7-B0F8-465C0714F561}" type="sibTrans" cxnId="{D39A034A-1493-4DCD-8157-FD55AB008C22}">
      <dgm:prSet/>
      <dgm:spPr/>
      <dgm:t>
        <a:bodyPr/>
        <a:lstStyle/>
        <a:p>
          <a:endParaRPr lang="en-US"/>
        </a:p>
      </dgm:t>
    </dgm:pt>
    <dgm:pt modelId="{196C8F4F-8F7E-4C8C-A3F0-8BA3AB98D566}">
      <dgm:prSet phldrT="[Text]"/>
      <dgm:spPr/>
      <dgm:t>
        <a:bodyPr/>
        <a:lstStyle/>
        <a:p>
          <a:r>
            <a:rPr lang="en-US" dirty="0" smtClean="0"/>
            <a:t>Reform markets?</a:t>
          </a:r>
          <a:endParaRPr lang="en-US" dirty="0"/>
        </a:p>
      </dgm:t>
    </dgm:pt>
    <dgm:pt modelId="{5E655B12-1F11-4DD7-B2C9-045BEC276823}" type="parTrans" cxnId="{CE433C86-EC83-4A8B-BFD9-95146D5A2AD1}">
      <dgm:prSet/>
      <dgm:spPr/>
      <dgm:t>
        <a:bodyPr/>
        <a:lstStyle/>
        <a:p>
          <a:endParaRPr lang="en-US"/>
        </a:p>
      </dgm:t>
    </dgm:pt>
    <dgm:pt modelId="{905F20C0-DE96-40A4-8336-60F80A1DE836}" type="sibTrans" cxnId="{CE433C86-EC83-4A8B-BFD9-95146D5A2AD1}">
      <dgm:prSet/>
      <dgm:spPr/>
      <dgm:t>
        <a:bodyPr/>
        <a:lstStyle/>
        <a:p>
          <a:endParaRPr lang="en-US"/>
        </a:p>
      </dgm:t>
    </dgm:pt>
    <dgm:pt modelId="{2CE7B9C5-A3A7-46CC-8FBC-119285B1092B}">
      <dgm:prSet phldrT="[Text]"/>
      <dgm:spPr/>
      <dgm:t>
        <a:bodyPr/>
        <a:lstStyle/>
        <a:p>
          <a:r>
            <a:rPr lang="en-US" dirty="0" smtClean="0"/>
            <a:t>New ways of measuring well-being?</a:t>
          </a:r>
          <a:endParaRPr lang="en-US" dirty="0"/>
        </a:p>
      </dgm:t>
    </dgm:pt>
    <dgm:pt modelId="{1268BDF1-DDBA-4CA3-8EFD-570C47888954}" type="parTrans" cxnId="{3B4C8E47-3E59-4C56-8DD1-0620BB2AEF07}">
      <dgm:prSet/>
      <dgm:spPr/>
      <dgm:t>
        <a:bodyPr/>
        <a:lstStyle/>
        <a:p>
          <a:endParaRPr lang="en-US"/>
        </a:p>
      </dgm:t>
    </dgm:pt>
    <dgm:pt modelId="{9C6607F3-FF83-465D-BD9F-B692F6F7CC2E}" type="sibTrans" cxnId="{3B4C8E47-3E59-4C56-8DD1-0620BB2AEF07}">
      <dgm:prSet/>
      <dgm:spPr/>
      <dgm:t>
        <a:bodyPr/>
        <a:lstStyle/>
        <a:p>
          <a:endParaRPr lang="en-US"/>
        </a:p>
      </dgm:t>
    </dgm:pt>
    <dgm:pt modelId="{DCFF9CCB-3C7C-43CD-841D-6DE7ABA1F3CF}">
      <dgm:prSet phldrT="[Text]"/>
      <dgm:spPr/>
      <dgm:t>
        <a:bodyPr/>
        <a:lstStyle/>
        <a:p>
          <a:r>
            <a:rPr lang="en-US" dirty="0" smtClean="0"/>
            <a:t>Social</a:t>
          </a:r>
          <a:endParaRPr lang="en-US" dirty="0"/>
        </a:p>
      </dgm:t>
    </dgm:pt>
    <dgm:pt modelId="{44643F4A-2B96-4C71-A15A-F3D7E7F23739}" type="parTrans" cxnId="{C4D9B882-DC59-4427-AEC5-976E9575F227}">
      <dgm:prSet/>
      <dgm:spPr/>
      <dgm:t>
        <a:bodyPr/>
        <a:lstStyle/>
        <a:p>
          <a:endParaRPr lang="en-US"/>
        </a:p>
      </dgm:t>
    </dgm:pt>
    <dgm:pt modelId="{B7414286-088C-4DEB-A662-8DD1E55F0D32}" type="sibTrans" cxnId="{C4D9B882-DC59-4427-AEC5-976E9575F227}">
      <dgm:prSet/>
      <dgm:spPr/>
      <dgm:t>
        <a:bodyPr/>
        <a:lstStyle/>
        <a:p>
          <a:endParaRPr lang="en-US"/>
        </a:p>
      </dgm:t>
    </dgm:pt>
    <dgm:pt modelId="{6AB24450-20A7-4274-B5BD-101BE8AD8BEC}">
      <dgm:prSet phldrT="[Text]"/>
      <dgm:spPr/>
      <dgm:t>
        <a:bodyPr/>
        <a:lstStyle/>
        <a:p>
          <a:r>
            <a:rPr lang="en-US" dirty="0" smtClean="0"/>
            <a:t>Change mindsets?</a:t>
          </a:r>
          <a:endParaRPr lang="en-US" dirty="0"/>
        </a:p>
      </dgm:t>
    </dgm:pt>
    <dgm:pt modelId="{1293B3A1-0BAF-42E4-88D2-66E68DB2F75A}" type="parTrans" cxnId="{A69561AC-87F2-40C0-9E89-BF8D55ED6691}">
      <dgm:prSet/>
      <dgm:spPr/>
      <dgm:t>
        <a:bodyPr/>
        <a:lstStyle/>
        <a:p>
          <a:endParaRPr lang="en-US"/>
        </a:p>
      </dgm:t>
    </dgm:pt>
    <dgm:pt modelId="{DAFDE714-0C17-416C-9B24-6FC12D756B02}" type="sibTrans" cxnId="{A69561AC-87F2-40C0-9E89-BF8D55ED6691}">
      <dgm:prSet/>
      <dgm:spPr/>
      <dgm:t>
        <a:bodyPr/>
        <a:lstStyle/>
        <a:p>
          <a:endParaRPr lang="en-US"/>
        </a:p>
      </dgm:t>
    </dgm:pt>
    <dgm:pt modelId="{6DC486B5-94F1-4F6A-BB41-D6945A62501D}">
      <dgm:prSet phldrT="[Text]"/>
      <dgm:spPr/>
      <dgm:t>
        <a:bodyPr/>
        <a:lstStyle/>
        <a:p>
          <a:r>
            <a:rPr lang="en-US" dirty="0" smtClean="0"/>
            <a:t>Emphasize equity – between humans (and non-humans?)?</a:t>
          </a:r>
          <a:endParaRPr lang="en-US" dirty="0"/>
        </a:p>
      </dgm:t>
    </dgm:pt>
    <dgm:pt modelId="{3C55B8E5-56FE-402F-91C9-2DBB30770AF7}" type="parTrans" cxnId="{34F66B5A-2829-457E-9BD1-1D3F4D63E735}">
      <dgm:prSet/>
      <dgm:spPr/>
      <dgm:t>
        <a:bodyPr/>
        <a:lstStyle/>
        <a:p>
          <a:endParaRPr lang="en-US"/>
        </a:p>
      </dgm:t>
    </dgm:pt>
    <dgm:pt modelId="{CDD722ED-EB5B-42EA-8020-5453DAF07071}" type="sibTrans" cxnId="{34F66B5A-2829-457E-9BD1-1D3F4D63E735}">
      <dgm:prSet/>
      <dgm:spPr/>
      <dgm:t>
        <a:bodyPr/>
        <a:lstStyle/>
        <a:p>
          <a:endParaRPr lang="en-US"/>
        </a:p>
      </dgm:t>
    </dgm:pt>
    <dgm:pt modelId="{3D9661C8-9F7B-4B03-AB39-2D0DA805AF52}" type="pres">
      <dgm:prSet presAssocID="{ABC8E887-4FA7-437D-BDED-6006CBF7336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CA0D45-DCFD-475E-8283-1D60CFCF3E30}" type="pres">
      <dgm:prSet presAssocID="{85271763-8ACC-4EE3-81F6-57CFB3F87F06}" presName="compNode" presStyleCnt="0"/>
      <dgm:spPr/>
    </dgm:pt>
    <dgm:pt modelId="{B4CAAA0E-95FA-49A4-8FD0-BEAD9B5E98EA}" type="pres">
      <dgm:prSet presAssocID="{85271763-8ACC-4EE3-81F6-57CFB3F87F06}" presName="aNode" presStyleLbl="bgShp" presStyleIdx="0" presStyleCnt="3"/>
      <dgm:spPr/>
      <dgm:t>
        <a:bodyPr/>
        <a:lstStyle/>
        <a:p>
          <a:endParaRPr lang="en-US"/>
        </a:p>
      </dgm:t>
    </dgm:pt>
    <dgm:pt modelId="{A86D20B6-D01F-484A-A8DC-23A972DDB188}" type="pres">
      <dgm:prSet presAssocID="{85271763-8ACC-4EE3-81F6-57CFB3F87F06}" presName="textNode" presStyleLbl="bgShp" presStyleIdx="0" presStyleCnt="3"/>
      <dgm:spPr/>
      <dgm:t>
        <a:bodyPr/>
        <a:lstStyle/>
        <a:p>
          <a:endParaRPr lang="en-US"/>
        </a:p>
      </dgm:t>
    </dgm:pt>
    <dgm:pt modelId="{880161F1-D204-4796-8DA8-35B85B18EE17}" type="pres">
      <dgm:prSet presAssocID="{85271763-8ACC-4EE3-81F6-57CFB3F87F06}" presName="compChildNode" presStyleCnt="0"/>
      <dgm:spPr/>
    </dgm:pt>
    <dgm:pt modelId="{DCB94657-D961-408F-893F-222316D226AC}" type="pres">
      <dgm:prSet presAssocID="{85271763-8ACC-4EE3-81F6-57CFB3F87F06}" presName="theInnerList" presStyleCnt="0"/>
      <dgm:spPr/>
    </dgm:pt>
    <dgm:pt modelId="{CD72151E-F7A3-4435-B512-8ADA5E0FDD37}" type="pres">
      <dgm:prSet presAssocID="{2BDA595E-0966-45A5-AE06-6F17F720DDDB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9EC2E-BA70-4ADB-9FD7-D6E9F47205C3}" type="pres">
      <dgm:prSet presAssocID="{2BDA595E-0966-45A5-AE06-6F17F720DDDB}" presName="aSpace2" presStyleCnt="0"/>
      <dgm:spPr/>
    </dgm:pt>
    <dgm:pt modelId="{7C6968F2-05DF-493C-AD0C-5694FECAC18B}" type="pres">
      <dgm:prSet presAssocID="{C9FC5139-E4A9-4B9E-BDC7-637FF7CEDCC8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37F6C-9D58-43C0-9427-D56DFE4ADF3B}" type="pres">
      <dgm:prSet presAssocID="{85271763-8ACC-4EE3-81F6-57CFB3F87F06}" presName="aSpace" presStyleCnt="0"/>
      <dgm:spPr/>
    </dgm:pt>
    <dgm:pt modelId="{BAB348A5-943D-4864-BB2C-03BBE7B6E679}" type="pres">
      <dgm:prSet presAssocID="{35EBEF80-862F-4615-9A72-3481967F2AF4}" presName="compNode" presStyleCnt="0"/>
      <dgm:spPr/>
    </dgm:pt>
    <dgm:pt modelId="{1AF2B144-5FC0-40A6-99AE-724C8A7FA9DD}" type="pres">
      <dgm:prSet presAssocID="{35EBEF80-862F-4615-9A72-3481967F2AF4}" presName="aNode" presStyleLbl="bgShp" presStyleIdx="1" presStyleCnt="3"/>
      <dgm:spPr/>
      <dgm:t>
        <a:bodyPr/>
        <a:lstStyle/>
        <a:p>
          <a:endParaRPr lang="en-US"/>
        </a:p>
      </dgm:t>
    </dgm:pt>
    <dgm:pt modelId="{6E0ECBF1-7497-4E70-9143-6F11C2793A54}" type="pres">
      <dgm:prSet presAssocID="{35EBEF80-862F-4615-9A72-3481967F2AF4}" presName="textNode" presStyleLbl="bgShp" presStyleIdx="1" presStyleCnt="3"/>
      <dgm:spPr/>
      <dgm:t>
        <a:bodyPr/>
        <a:lstStyle/>
        <a:p>
          <a:endParaRPr lang="en-US"/>
        </a:p>
      </dgm:t>
    </dgm:pt>
    <dgm:pt modelId="{10FCE57F-FCAE-4E0F-BCBE-080BA35520A8}" type="pres">
      <dgm:prSet presAssocID="{35EBEF80-862F-4615-9A72-3481967F2AF4}" presName="compChildNode" presStyleCnt="0"/>
      <dgm:spPr/>
    </dgm:pt>
    <dgm:pt modelId="{C3130793-9039-4FC5-B381-21EDC9C2633F}" type="pres">
      <dgm:prSet presAssocID="{35EBEF80-862F-4615-9A72-3481967F2AF4}" presName="theInnerList" presStyleCnt="0"/>
      <dgm:spPr/>
    </dgm:pt>
    <dgm:pt modelId="{888E5B61-72C2-490D-B5A6-F6A738B7033A}" type="pres">
      <dgm:prSet presAssocID="{196C8F4F-8F7E-4C8C-A3F0-8BA3AB98D566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50134-A635-4D42-9300-EE7B052D7C07}" type="pres">
      <dgm:prSet presAssocID="{196C8F4F-8F7E-4C8C-A3F0-8BA3AB98D566}" presName="aSpace2" presStyleCnt="0"/>
      <dgm:spPr/>
    </dgm:pt>
    <dgm:pt modelId="{045C0939-B398-4385-ADAD-D7E65D1ACA9D}" type="pres">
      <dgm:prSet presAssocID="{2CE7B9C5-A3A7-46CC-8FBC-119285B1092B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CDEC2-E596-49B5-9E2C-991B9089FEE3}" type="pres">
      <dgm:prSet presAssocID="{35EBEF80-862F-4615-9A72-3481967F2AF4}" presName="aSpace" presStyleCnt="0"/>
      <dgm:spPr/>
    </dgm:pt>
    <dgm:pt modelId="{9B10ABDE-8125-4380-8B5B-588AE8260DD5}" type="pres">
      <dgm:prSet presAssocID="{DCFF9CCB-3C7C-43CD-841D-6DE7ABA1F3CF}" presName="compNode" presStyleCnt="0"/>
      <dgm:spPr/>
    </dgm:pt>
    <dgm:pt modelId="{9579DBB0-98F2-413D-9B82-01E9E96EF215}" type="pres">
      <dgm:prSet presAssocID="{DCFF9CCB-3C7C-43CD-841D-6DE7ABA1F3CF}" presName="aNode" presStyleLbl="bgShp" presStyleIdx="2" presStyleCnt="3"/>
      <dgm:spPr/>
      <dgm:t>
        <a:bodyPr/>
        <a:lstStyle/>
        <a:p>
          <a:endParaRPr lang="en-US"/>
        </a:p>
      </dgm:t>
    </dgm:pt>
    <dgm:pt modelId="{3C0EAD0B-AC85-4199-A88B-FFF287D61BBB}" type="pres">
      <dgm:prSet presAssocID="{DCFF9CCB-3C7C-43CD-841D-6DE7ABA1F3CF}" presName="textNode" presStyleLbl="bgShp" presStyleIdx="2" presStyleCnt="3"/>
      <dgm:spPr/>
      <dgm:t>
        <a:bodyPr/>
        <a:lstStyle/>
        <a:p>
          <a:endParaRPr lang="en-US"/>
        </a:p>
      </dgm:t>
    </dgm:pt>
    <dgm:pt modelId="{0370E392-BDCE-4F3B-938B-B7DB594A7FC3}" type="pres">
      <dgm:prSet presAssocID="{DCFF9CCB-3C7C-43CD-841D-6DE7ABA1F3CF}" presName="compChildNode" presStyleCnt="0"/>
      <dgm:spPr/>
    </dgm:pt>
    <dgm:pt modelId="{CA8A1E36-F789-4429-B357-B5DF3F4B798F}" type="pres">
      <dgm:prSet presAssocID="{DCFF9CCB-3C7C-43CD-841D-6DE7ABA1F3CF}" presName="theInnerList" presStyleCnt="0"/>
      <dgm:spPr/>
    </dgm:pt>
    <dgm:pt modelId="{606FA392-847E-4763-8DB8-C98214AEA0B5}" type="pres">
      <dgm:prSet presAssocID="{6AB24450-20A7-4274-B5BD-101BE8AD8BEC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F35F3-F3E1-4D91-B321-02B1E2D64B96}" type="pres">
      <dgm:prSet presAssocID="{6AB24450-20A7-4274-B5BD-101BE8AD8BEC}" presName="aSpace2" presStyleCnt="0"/>
      <dgm:spPr/>
    </dgm:pt>
    <dgm:pt modelId="{F27DDC97-F166-44E5-A9DC-E36F45644B5D}" type="pres">
      <dgm:prSet presAssocID="{6DC486B5-94F1-4F6A-BB41-D6945A62501D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9561AC-87F2-40C0-9E89-BF8D55ED6691}" srcId="{DCFF9CCB-3C7C-43CD-841D-6DE7ABA1F3CF}" destId="{6AB24450-20A7-4274-B5BD-101BE8AD8BEC}" srcOrd="0" destOrd="0" parTransId="{1293B3A1-0BAF-42E4-88D2-66E68DB2F75A}" sibTransId="{DAFDE714-0C17-416C-9B24-6FC12D756B02}"/>
    <dgm:cxn modelId="{77C46C9C-93DD-4064-B19E-5142A7682FC8}" type="presOf" srcId="{6AB24450-20A7-4274-B5BD-101BE8AD8BEC}" destId="{606FA392-847E-4763-8DB8-C98214AEA0B5}" srcOrd="0" destOrd="0" presId="urn:microsoft.com/office/officeart/2005/8/layout/lProcess2"/>
    <dgm:cxn modelId="{68FE719C-18F7-401B-9F06-8AAF998A049D}" type="presOf" srcId="{35EBEF80-862F-4615-9A72-3481967F2AF4}" destId="{1AF2B144-5FC0-40A6-99AE-724C8A7FA9DD}" srcOrd="0" destOrd="0" presId="urn:microsoft.com/office/officeart/2005/8/layout/lProcess2"/>
    <dgm:cxn modelId="{CE433C86-EC83-4A8B-BFD9-95146D5A2AD1}" srcId="{35EBEF80-862F-4615-9A72-3481967F2AF4}" destId="{196C8F4F-8F7E-4C8C-A3F0-8BA3AB98D566}" srcOrd="0" destOrd="0" parTransId="{5E655B12-1F11-4DD7-B2C9-045BEC276823}" sibTransId="{905F20C0-DE96-40A4-8336-60F80A1DE836}"/>
    <dgm:cxn modelId="{F0ED2CBB-E934-4123-B6CC-1ED92E8B141D}" type="presOf" srcId="{DCFF9CCB-3C7C-43CD-841D-6DE7ABA1F3CF}" destId="{3C0EAD0B-AC85-4199-A88B-FFF287D61BBB}" srcOrd="1" destOrd="0" presId="urn:microsoft.com/office/officeart/2005/8/layout/lProcess2"/>
    <dgm:cxn modelId="{934A59A0-4A29-4F2F-9482-73695CA64403}" type="presOf" srcId="{2BDA595E-0966-45A5-AE06-6F17F720DDDB}" destId="{CD72151E-F7A3-4435-B512-8ADA5E0FDD37}" srcOrd="0" destOrd="0" presId="urn:microsoft.com/office/officeart/2005/8/layout/lProcess2"/>
    <dgm:cxn modelId="{3B4C8E47-3E59-4C56-8DD1-0620BB2AEF07}" srcId="{35EBEF80-862F-4615-9A72-3481967F2AF4}" destId="{2CE7B9C5-A3A7-46CC-8FBC-119285B1092B}" srcOrd="1" destOrd="0" parTransId="{1268BDF1-DDBA-4CA3-8EFD-570C47888954}" sibTransId="{9C6607F3-FF83-465D-BD9F-B692F6F7CC2E}"/>
    <dgm:cxn modelId="{AF89A271-271E-45F8-9860-9A1AAA04CA4F}" type="presOf" srcId="{85271763-8ACC-4EE3-81F6-57CFB3F87F06}" destId="{B4CAAA0E-95FA-49A4-8FD0-BEAD9B5E98EA}" srcOrd="0" destOrd="0" presId="urn:microsoft.com/office/officeart/2005/8/layout/lProcess2"/>
    <dgm:cxn modelId="{0F00081A-0584-41E0-8FE0-F94A35D15552}" type="presOf" srcId="{85271763-8ACC-4EE3-81F6-57CFB3F87F06}" destId="{A86D20B6-D01F-484A-A8DC-23A972DDB188}" srcOrd="1" destOrd="0" presId="urn:microsoft.com/office/officeart/2005/8/layout/lProcess2"/>
    <dgm:cxn modelId="{700C94CC-7CD9-41AF-B78F-22D799235D2E}" type="presOf" srcId="{35EBEF80-862F-4615-9A72-3481967F2AF4}" destId="{6E0ECBF1-7497-4E70-9143-6F11C2793A54}" srcOrd="1" destOrd="0" presId="urn:microsoft.com/office/officeart/2005/8/layout/lProcess2"/>
    <dgm:cxn modelId="{C4D9B882-DC59-4427-AEC5-976E9575F227}" srcId="{ABC8E887-4FA7-437D-BDED-6006CBF73366}" destId="{DCFF9CCB-3C7C-43CD-841D-6DE7ABA1F3CF}" srcOrd="2" destOrd="0" parTransId="{44643F4A-2B96-4C71-A15A-F3D7E7F23739}" sibTransId="{B7414286-088C-4DEB-A662-8DD1E55F0D32}"/>
    <dgm:cxn modelId="{FCC2F4C2-E869-4AEB-A219-05A9A3267913}" type="presOf" srcId="{2CE7B9C5-A3A7-46CC-8FBC-119285B1092B}" destId="{045C0939-B398-4385-ADAD-D7E65D1ACA9D}" srcOrd="0" destOrd="0" presId="urn:microsoft.com/office/officeart/2005/8/layout/lProcess2"/>
    <dgm:cxn modelId="{B2C1568F-587D-4E3E-B993-274086435346}" srcId="{85271763-8ACC-4EE3-81F6-57CFB3F87F06}" destId="{C9FC5139-E4A9-4B9E-BDC7-637FF7CEDCC8}" srcOrd="1" destOrd="0" parTransId="{88156797-720C-4D68-BAEE-698680AB0168}" sibTransId="{DCADDCA1-4159-45F4-84F1-27C91CE2152D}"/>
    <dgm:cxn modelId="{6D698A2C-093B-49DF-8FD2-9609B8C4CD54}" type="presOf" srcId="{6DC486B5-94F1-4F6A-BB41-D6945A62501D}" destId="{F27DDC97-F166-44E5-A9DC-E36F45644B5D}" srcOrd="0" destOrd="0" presId="urn:microsoft.com/office/officeart/2005/8/layout/lProcess2"/>
    <dgm:cxn modelId="{D39A034A-1493-4DCD-8157-FD55AB008C22}" srcId="{ABC8E887-4FA7-437D-BDED-6006CBF73366}" destId="{35EBEF80-862F-4615-9A72-3481967F2AF4}" srcOrd="1" destOrd="0" parTransId="{522293AF-07BD-462A-8B49-126F98AD2B7C}" sibTransId="{BFE29392-26DA-40A7-B0F8-465C0714F561}"/>
    <dgm:cxn modelId="{18C09B9A-1BB6-4248-9860-56C158AAE412}" type="presOf" srcId="{196C8F4F-8F7E-4C8C-A3F0-8BA3AB98D566}" destId="{888E5B61-72C2-490D-B5A6-F6A738B7033A}" srcOrd="0" destOrd="0" presId="urn:microsoft.com/office/officeart/2005/8/layout/lProcess2"/>
    <dgm:cxn modelId="{A26D4D10-2006-4E7F-8A72-D2A08DDD7735}" srcId="{85271763-8ACC-4EE3-81F6-57CFB3F87F06}" destId="{2BDA595E-0966-45A5-AE06-6F17F720DDDB}" srcOrd="0" destOrd="0" parTransId="{3F04B585-96F6-4D50-9F8E-2AD3DEEC7CB0}" sibTransId="{168A5B4B-53A0-4657-890F-39EAD03E3367}"/>
    <dgm:cxn modelId="{DF51413D-E8D2-4112-86C1-D5AF5A4C685E}" srcId="{ABC8E887-4FA7-437D-BDED-6006CBF73366}" destId="{85271763-8ACC-4EE3-81F6-57CFB3F87F06}" srcOrd="0" destOrd="0" parTransId="{2F800129-B0B8-4EB7-A695-AADF43226090}" sibTransId="{92F8E87D-F11D-42FF-AE00-5E77708F4E6B}"/>
    <dgm:cxn modelId="{670F9CBC-94D6-47E8-86EF-67FC593BC704}" type="presOf" srcId="{C9FC5139-E4A9-4B9E-BDC7-637FF7CEDCC8}" destId="{7C6968F2-05DF-493C-AD0C-5694FECAC18B}" srcOrd="0" destOrd="0" presId="urn:microsoft.com/office/officeart/2005/8/layout/lProcess2"/>
    <dgm:cxn modelId="{34F66B5A-2829-457E-9BD1-1D3F4D63E735}" srcId="{DCFF9CCB-3C7C-43CD-841D-6DE7ABA1F3CF}" destId="{6DC486B5-94F1-4F6A-BB41-D6945A62501D}" srcOrd="1" destOrd="0" parTransId="{3C55B8E5-56FE-402F-91C9-2DBB30770AF7}" sibTransId="{CDD722ED-EB5B-42EA-8020-5453DAF07071}"/>
    <dgm:cxn modelId="{E1648254-0E9C-48F2-B816-60F88F04AC22}" type="presOf" srcId="{DCFF9CCB-3C7C-43CD-841D-6DE7ABA1F3CF}" destId="{9579DBB0-98F2-413D-9B82-01E9E96EF215}" srcOrd="0" destOrd="0" presId="urn:microsoft.com/office/officeart/2005/8/layout/lProcess2"/>
    <dgm:cxn modelId="{4DFBD2E9-BC26-4668-8C54-8C175968AA9C}" type="presOf" srcId="{ABC8E887-4FA7-437D-BDED-6006CBF73366}" destId="{3D9661C8-9F7B-4B03-AB39-2D0DA805AF52}" srcOrd="0" destOrd="0" presId="urn:microsoft.com/office/officeart/2005/8/layout/lProcess2"/>
    <dgm:cxn modelId="{9993B9D9-5F12-4159-BF1B-B06B0CE46C50}" type="presParOf" srcId="{3D9661C8-9F7B-4B03-AB39-2D0DA805AF52}" destId="{6ECA0D45-DCFD-475E-8283-1D60CFCF3E30}" srcOrd="0" destOrd="0" presId="urn:microsoft.com/office/officeart/2005/8/layout/lProcess2"/>
    <dgm:cxn modelId="{F3DD7B51-DB4E-4E4C-AF67-FEE579F4D6ED}" type="presParOf" srcId="{6ECA0D45-DCFD-475E-8283-1D60CFCF3E30}" destId="{B4CAAA0E-95FA-49A4-8FD0-BEAD9B5E98EA}" srcOrd="0" destOrd="0" presId="urn:microsoft.com/office/officeart/2005/8/layout/lProcess2"/>
    <dgm:cxn modelId="{8F2D992F-A723-4C1E-8B49-2085E5C10718}" type="presParOf" srcId="{6ECA0D45-DCFD-475E-8283-1D60CFCF3E30}" destId="{A86D20B6-D01F-484A-A8DC-23A972DDB188}" srcOrd="1" destOrd="0" presId="urn:microsoft.com/office/officeart/2005/8/layout/lProcess2"/>
    <dgm:cxn modelId="{F199B0F8-9E3C-4190-BDC5-4DBE62843CD1}" type="presParOf" srcId="{6ECA0D45-DCFD-475E-8283-1D60CFCF3E30}" destId="{880161F1-D204-4796-8DA8-35B85B18EE17}" srcOrd="2" destOrd="0" presId="urn:microsoft.com/office/officeart/2005/8/layout/lProcess2"/>
    <dgm:cxn modelId="{961FE0C6-9D6C-4839-BB23-C649980328D2}" type="presParOf" srcId="{880161F1-D204-4796-8DA8-35B85B18EE17}" destId="{DCB94657-D961-408F-893F-222316D226AC}" srcOrd="0" destOrd="0" presId="urn:microsoft.com/office/officeart/2005/8/layout/lProcess2"/>
    <dgm:cxn modelId="{CC73DFD3-96AD-410A-927A-FFA53BA3BC4D}" type="presParOf" srcId="{DCB94657-D961-408F-893F-222316D226AC}" destId="{CD72151E-F7A3-4435-B512-8ADA5E0FDD37}" srcOrd="0" destOrd="0" presId="urn:microsoft.com/office/officeart/2005/8/layout/lProcess2"/>
    <dgm:cxn modelId="{1B5C0C9D-AEB1-41A3-89DF-5D8FA53C289F}" type="presParOf" srcId="{DCB94657-D961-408F-893F-222316D226AC}" destId="{D1B9EC2E-BA70-4ADB-9FD7-D6E9F47205C3}" srcOrd="1" destOrd="0" presId="urn:microsoft.com/office/officeart/2005/8/layout/lProcess2"/>
    <dgm:cxn modelId="{25AEC628-51EB-47D3-A63B-46F208468523}" type="presParOf" srcId="{DCB94657-D961-408F-893F-222316D226AC}" destId="{7C6968F2-05DF-493C-AD0C-5694FECAC18B}" srcOrd="2" destOrd="0" presId="urn:microsoft.com/office/officeart/2005/8/layout/lProcess2"/>
    <dgm:cxn modelId="{A378D4CD-6B1E-48C3-86FB-A28506FFF7DA}" type="presParOf" srcId="{3D9661C8-9F7B-4B03-AB39-2D0DA805AF52}" destId="{7C837F6C-9D58-43C0-9427-D56DFE4ADF3B}" srcOrd="1" destOrd="0" presId="urn:microsoft.com/office/officeart/2005/8/layout/lProcess2"/>
    <dgm:cxn modelId="{FACFCBB7-7012-4249-A8D3-BE9518A1666F}" type="presParOf" srcId="{3D9661C8-9F7B-4B03-AB39-2D0DA805AF52}" destId="{BAB348A5-943D-4864-BB2C-03BBE7B6E679}" srcOrd="2" destOrd="0" presId="urn:microsoft.com/office/officeart/2005/8/layout/lProcess2"/>
    <dgm:cxn modelId="{0E3BA166-3E8A-43C8-9F5C-77E9BEE2AAA1}" type="presParOf" srcId="{BAB348A5-943D-4864-BB2C-03BBE7B6E679}" destId="{1AF2B144-5FC0-40A6-99AE-724C8A7FA9DD}" srcOrd="0" destOrd="0" presId="urn:microsoft.com/office/officeart/2005/8/layout/lProcess2"/>
    <dgm:cxn modelId="{9C295BEE-2E03-41DF-BA09-4A49C50D7755}" type="presParOf" srcId="{BAB348A5-943D-4864-BB2C-03BBE7B6E679}" destId="{6E0ECBF1-7497-4E70-9143-6F11C2793A54}" srcOrd="1" destOrd="0" presId="urn:microsoft.com/office/officeart/2005/8/layout/lProcess2"/>
    <dgm:cxn modelId="{135D4F1D-CFDC-4378-8410-35AA29AD2BA5}" type="presParOf" srcId="{BAB348A5-943D-4864-BB2C-03BBE7B6E679}" destId="{10FCE57F-FCAE-4E0F-BCBE-080BA35520A8}" srcOrd="2" destOrd="0" presId="urn:microsoft.com/office/officeart/2005/8/layout/lProcess2"/>
    <dgm:cxn modelId="{F50BD31A-91CE-42A0-864C-7060189170C4}" type="presParOf" srcId="{10FCE57F-FCAE-4E0F-BCBE-080BA35520A8}" destId="{C3130793-9039-4FC5-B381-21EDC9C2633F}" srcOrd="0" destOrd="0" presId="urn:microsoft.com/office/officeart/2005/8/layout/lProcess2"/>
    <dgm:cxn modelId="{07032271-7467-41D8-B99A-284DD4AB6155}" type="presParOf" srcId="{C3130793-9039-4FC5-B381-21EDC9C2633F}" destId="{888E5B61-72C2-490D-B5A6-F6A738B7033A}" srcOrd="0" destOrd="0" presId="urn:microsoft.com/office/officeart/2005/8/layout/lProcess2"/>
    <dgm:cxn modelId="{D081D683-3C0F-4848-BFE6-CE17F3D0BB5B}" type="presParOf" srcId="{C3130793-9039-4FC5-B381-21EDC9C2633F}" destId="{04750134-A635-4D42-9300-EE7B052D7C07}" srcOrd="1" destOrd="0" presId="urn:microsoft.com/office/officeart/2005/8/layout/lProcess2"/>
    <dgm:cxn modelId="{BC510BE7-5971-4B90-9123-100C3D35F722}" type="presParOf" srcId="{C3130793-9039-4FC5-B381-21EDC9C2633F}" destId="{045C0939-B398-4385-ADAD-D7E65D1ACA9D}" srcOrd="2" destOrd="0" presId="urn:microsoft.com/office/officeart/2005/8/layout/lProcess2"/>
    <dgm:cxn modelId="{9967AE9A-3F5D-481B-9422-BCCB322592AF}" type="presParOf" srcId="{3D9661C8-9F7B-4B03-AB39-2D0DA805AF52}" destId="{B78CDEC2-E596-49B5-9E2C-991B9089FEE3}" srcOrd="3" destOrd="0" presId="urn:microsoft.com/office/officeart/2005/8/layout/lProcess2"/>
    <dgm:cxn modelId="{58960770-1C8C-47CE-BB37-211ECF5143D6}" type="presParOf" srcId="{3D9661C8-9F7B-4B03-AB39-2D0DA805AF52}" destId="{9B10ABDE-8125-4380-8B5B-588AE8260DD5}" srcOrd="4" destOrd="0" presId="urn:microsoft.com/office/officeart/2005/8/layout/lProcess2"/>
    <dgm:cxn modelId="{9C90B291-DCBB-4718-AAC0-D5425C3F3284}" type="presParOf" srcId="{9B10ABDE-8125-4380-8B5B-588AE8260DD5}" destId="{9579DBB0-98F2-413D-9B82-01E9E96EF215}" srcOrd="0" destOrd="0" presId="urn:microsoft.com/office/officeart/2005/8/layout/lProcess2"/>
    <dgm:cxn modelId="{ED3CD696-5AB5-47C3-BB5A-E93FD376C622}" type="presParOf" srcId="{9B10ABDE-8125-4380-8B5B-588AE8260DD5}" destId="{3C0EAD0B-AC85-4199-A88B-FFF287D61BBB}" srcOrd="1" destOrd="0" presId="urn:microsoft.com/office/officeart/2005/8/layout/lProcess2"/>
    <dgm:cxn modelId="{4732818A-CE86-4443-A0EF-1C0C431FF291}" type="presParOf" srcId="{9B10ABDE-8125-4380-8B5B-588AE8260DD5}" destId="{0370E392-BDCE-4F3B-938B-B7DB594A7FC3}" srcOrd="2" destOrd="0" presId="urn:microsoft.com/office/officeart/2005/8/layout/lProcess2"/>
    <dgm:cxn modelId="{14AA3C23-C8EE-4350-9221-B53EB108E5BA}" type="presParOf" srcId="{0370E392-BDCE-4F3B-938B-B7DB594A7FC3}" destId="{CA8A1E36-F789-4429-B357-B5DF3F4B798F}" srcOrd="0" destOrd="0" presId="urn:microsoft.com/office/officeart/2005/8/layout/lProcess2"/>
    <dgm:cxn modelId="{5CF44F83-EAEB-46EF-B4E9-44EA87664D58}" type="presParOf" srcId="{CA8A1E36-F789-4429-B357-B5DF3F4B798F}" destId="{606FA392-847E-4763-8DB8-C98214AEA0B5}" srcOrd="0" destOrd="0" presId="urn:microsoft.com/office/officeart/2005/8/layout/lProcess2"/>
    <dgm:cxn modelId="{32795277-D518-4178-A3D9-E8EC770525CB}" type="presParOf" srcId="{CA8A1E36-F789-4429-B357-B5DF3F4B798F}" destId="{006F35F3-F3E1-4D91-B321-02B1E2D64B96}" srcOrd="1" destOrd="0" presId="urn:microsoft.com/office/officeart/2005/8/layout/lProcess2"/>
    <dgm:cxn modelId="{10362D10-037F-4BB7-AE65-3A2024632486}" type="presParOf" srcId="{CA8A1E36-F789-4429-B357-B5DF3F4B798F}" destId="{F27DDC97-F166-44E5-A9DC-E36F45644B5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E89226-7D58-46CA-8441-9DD815F1583A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B2A9FFB-D442-438F-9B12-3092B7BDFAE0}">
      <dgm:prSet phldrT="[Text]"/>
      <dgm:spPr/>
      <dgm:t>
        <a:bodyPr/>
        <a:lstStyle/>
        <a:p>
          <a:r>
            <a:rPr lang="en-GB" dirty="0" smtClean="0"/>
            <a:t>Urban migration</a:t>
          </a:r>
          <a:endParaRPr lang="en-GB" dirty="0"/>
        </a:p>
      </dgm:t>
    </dgm:pt>
    <dgm:pt modelId="{73DB0CFD-E7DC-40C3-91A5-19E78E523265}" type="parTrans" cxnId="{21DF520C-358A-47BD-B0A5-5FBD190587C4}">
      <dgm:prSet/>
      <dgm:spPr/>
      <dgm:t>
        <a:bodyPr/>
        <a:lstStyle/>
        <a:p>
          <a:endParaRPr lang="en-GB"/>
        </a:p>
      </dgm:t>
    </dgm:pt>
    <dgm:pt modelId="{69E81C1A-FF24-4B00-9FFF-879841DECBC2}" type="sibTrans" cxnId="{21DF520C-358A-47BD-B0A5-5FBD190587C4}">
      <dgm:prSet/>
      <dgm:spPr/>
      <dgm:t>
        <a:bodyPr/>
        <a:lstStyle/>
        <a:p>
          <a:endParaRPr lang="en-GB"/>
        </a:p>
      </dgm:t>
    </dgm:pt>
    <dgm:pt modelId="{9F6BEE39-E861-4CA3-BF34-26F8A5CAB976}">
      <dgm:prSet phldrT="[Text]"/>
      <dgm:spPr/>
      <dgm:t>
        <a:bodyPr/>
        <a:lstStyle/>
        <a:p>
          <a:r>
            <a:rPr lang="en-GB" dirty="0" smtClean="0"/>
            <a:t>Youth are leaving rural areas</a:t>
          </a:r>
          <a:endParaRPr lang="en-GB" dirty="0"/>
        </a:p>
      </dgm:t>
    </dgm:pt>
    <dgm:pt modelId="{0E0824C4-B5BE-4532-B6CC-AB972DDCA781}" type="parTrans" cxnId="{1CE680D4-9DC6-4B38-9F15-B84F0C5A1FB0}">
      <dgm:prSet/>
      <dgm:spPr/>
      <dgm:t>
        <a:bodyPr/>
        <a:lstStyle/>
        <a:p>
          <a:endParaRPr lang="en-GB"/>
        </a:p>
      </dgm:t>
    </dgm:pt>
    <dgm:pt modelId="{099DACAA-5F58-4235-90B7-0A7882363D4E}" type="sibTrans" cxnId="{1CE680D4-9DC6-4B38-9F15-B84F0C5A1FB0}">
      <dgm:prSet/>
      <dgm:spPr/>
      <dgm:t>
        <a:bodyPr/>
        <a:lstStyle/>
        <a:p>
          <a:endParaRPr lang="en-GB"/>
        </a:p>
      </dgm:t>
    </dgm:pt>
    <dgm:pt modelId="{E7F33476-6E88-4421-9075-DF255D356DAC}">
      <dgm:prSet phldrT="[Text]"/>
      <dgm:spPr/>
      <dgm:t>
        <a:bodyPr/>
        <a:lstStyle/>
        <a:p>
          <a:r>
            <a:rPr lang="en-GB" dirty="0" smtClean="0"/>
            <a:t>Economies of scale</a:t>
          </a:r>
          <a:endParaRPr lang="en-GB" dirty="0"/>
        </a:p>
      </dgm:t>
    </dgm:pt>
    <dgm:pt modelId="{148D0EF6-D5D8-48EF-833D-05646E681D33}" type="parTrans" cxnId="{BB153037-F7E7-40ED-AB8C-6438D6B5558F}">
      <dgm:prSet/>
      <dgm:spPr/>
      <dgm:t>
        <a:bodyPr/>
        <a:lstStyle/>
        <a:p>
          <a:endParaRPr lang="en-GB"/>
        </a:p>
      </dgm:t>
    </dgm:pt>
    <dgm:pt modelId="{DA63446A-F1D6-4F58-A3F9-B242AEC2595D}" type="sibTrans" cxnId="{BB153037-F7E7-40ED-AB8C-6438D6B5558F}">
      <dgm:prSet/>
      <dgm:spPr/>
      <dgm:t>
        <a:bodyPr/>
        <a:lstStyle/>
        <a:p>
          <a:endParaRPr lang="en-GB"/>
        </a:p>
      </dgm:t>
    </dgm:pt>
    <dgm:pt modelId="{8CE778CC-43E7-42CA-BC2B-4D9238BD9639}">
      <dgm:prSet phldrT="[Text]"/>
      <dgm:spPr/>
      <dgm:t>
        <a:bodyPr/>
        <a:lstStyle/>
        <a:p>
          <a:r>
            <a:rPr lang="en-GB" dirty="0" smtClean="0"/>
            <a:t>Cities offer economies of scale and agglomeration benefits</a:t>
          </a:r>
          <a:endParaRPr lang="en-GB" dirty="0"/>
        </a:p>
      </dgm:t>
    </dgm:pt>
    <dgm:pt modelId="{9C453188-5944-4CEA-855A-3A8F56C3182E}" type="parTrans" cxnId="{035D618E-7D04-4788-B371-1AD0C520D02A}">
      <dgm:prSet/>
      <dgm:spPr/>
      <dgm:t>
        <a:bodyPr/>
        <a:lstStyle/>
        <a:p>
          <a:endParaRPr lang="en-GB"/>
        </a:p>
      </dgm:t>
    </dgm:pt>
    <dgm:pt modelId="{6F47C279-B667-447A-998A-6CFE920D4E9B}" type="sibTrans" cxnId="{035D618E-7D04-4788-B371-1AD0C520D02A}">
      <dgm:prSet/>
      <dgm:spPr/>
      <dgm:t>
        <a:bodyPr/>
        <a:lstStyle/>
        <a:p>
          <a:endParaRPr lang="en-GB"/>
        </a:p>
      </dgm:t>
    </dgm:pt>
    <dgm:pt modelId="{48DD8B03-0942-40CB-993F-303C88516C79}">
      <dgm:prSet phldrT="[Text]"/>
      <dgm:spPr/>
      <dgm:t>
        <a:bodyPr/>
        <a:lstStyle/>
        <a:p>
          <a:r>
            <a:rPr lang="en-GB" dirty="0" smtClean="0"/>
            <a:t>Historical pathways</a:t>
          </a:r>
          <a:endParaRPr lang="en-GB" dirty="0"/>
        </a:p>
      </dgm:t>
    </dgm:pt>
    <dgm:pt modelId="{85044C5B-5C7E-4052-8913-6A1BF7146DCD}" type="parTrans" cxnId="{D191CFC9-3213-40E6-9CF4-2EA292235C46}">
      <dgm:prSet/>
      <dgm:spPr/>
      <dgm:t>
        <a:bodyPr/>
        <a:lstStyle/>
        <a:p>
          <a:endParaRPr lang="en-GB"/>
        </a:p>
      </dgm:t>
    </dgm:pt>
    <dgm:pt modelId="{ACC5BBDE-AF7E-4519-91CE-AA21825E9542}" type="sibTrans" cxnId="{D191CFC9-3213-40E6-9CF4-2EA292235C46}">
      <dgm:prSet/>
      <dgm:spPr/>
      <dgm:t>
        <a:bodyPr/>
        <a:lstStyle/>
        <a:p>
          <a:endParaRPr lang="en-GB"/>
        </a:p>
      </dgm:t>
    </dgm:pt>
    <dgm:pt modelId="{45B0DB72-A470-4D56-B778-FE56004B7AF3}">
      <dgm:prSet phldrT="[Text]"/>
      <dgm:spPr/>
      <dgm:t>
        <a:bodyPr/>
        <a:lstStyle/>
        <a:p>
          <a:r>
            <a:rPr lang="en-GB" dirty="0" smtClean="0"/>
            <a:t>All historical development pathways have involved urbanization</a:t>
          </a:r>
          <a:endParaRPr lang="en-GB" dirty="0"/>
        </a:p>
      </dgm:t>
    </dgm:pt>
    <dgm:pt modelId="{A2C84CE7-C391-4AB4-92F9-BC0B9FDFFC52}" type="parTrans" cxnId="{18105FCA-A9EB-49FA-8C35-C593E4B497BF}">
      <dgm:prSet/>
      <dgm:spPr/>
      <dgm:t>
        <a:bodyPr/>
        <a:lstStyle/>
        <a:p>
          <a:endParaRPr lang="en-GB"/>
        </a:p>
      </dgm:t>
    </dgm:pt>
    <dgm:pt modelId="{E0B45728-47A9-4E9F-9F0E-97039F7D30F1}" type="sibTrans" cxnId="{18105FCA-A9EB-49FA-8C35-C593E4B497BF}">
      <dgm:prSet/>
      <dgm:spPr/>
      <dgm:t>
        <a:bodyPr/>
        <a:lstStyle/>
        <a:p>
          <a:endParaRPr lang="en-GB"/>
        </a:p>
      </dgm:t>
    </dgm:pt>
    <dgm:pt modelId="{C3CC9D36-5F67-4E1A-98B2-7D073BC33900}" type="pres">
      <dgm:prSet presAssocID="{B9E89226-7D58-46CA-8441-9DD815F1583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GB"/>
        </a:p>
      </dgm:t>
    </dgm:pt>
    <dgm:pt modelId="{EC917497-DC0A-4DA6-B376-A8DB6CA83556}" type="pres">
      <dgm:prSet presAssocID="{0B2A9FFB-D442-438F-9B12-3092B7BDFAE0}" presName="parenttextcomposite" presStyleCnt="0"/>
      <dgm:spPr/>
    </dgm:pt>
    <dgm:pt modelId="{1D73C0C1-5D71-4E2C-9280-8ABF9BE2D3B6}" type="pres">
      <dgm:prSet presAssocID="{0B2A9FFB-D442-438F-9B12-3092B7BDFAE0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568570-AE96-4454-94EB-109F32780497}" type="pres">
      <dgm:prSet presAssocID="{0B2A9FFB-D442-438F-9B12-3092B7BDFAE0}" presName="composite" presStyleCnt="0"/>
      <dgm:spPr/>
    </dgm:pt>
    <dgm:pt modelId="{FB1B2406-09BE-48FD-B716-377DDB23BDD2}" type="pres">
      <dgm:prSet presAssocID="{0B2A9FFB-D442-438F-9B12-3092B7BDFAE0}" presName="chevron1" presStyleLbl="alignNode1" presStyleIdx="0" presStyleCnt="21"/>
      <dgm:spPr/>
    </dgm:pt>
    <dgm:pt modelId="{5D09C684-6029-46F1-87FD-1BD33F22165B}" type="pres">
      <dgm:prSet presAssocID="{0B2A9FFB-D442-438F-9B12-3092B7BDFAE0}" presName="chevron2" presStyleLbl="alignNode1" presStyleIdx="1" presStyleCnt="21"/>
      <dgm:spPr/>
    </dgm:pt>
    <dgm:pt modelId="{AC8FE89D-9537-4AE0-B5E6-35A09FEC815E}" type="pres">
      <dgm:prSet presAssocID="{0B2A9FFB-D442-438F-9B12-3092B7BDFAE0}" presName="chevron3" presStyleLbl="alignNode1" presStyleIdx="2" presStyleCnt="21"/>
      <dgm:spPr/>
    </dgm:pt>
    <dgm:pt modelId="{9E0C5205-4748-4185-BE08-43EA2344EECA}" type="pres">
      <dgm:prSet presAssocID="{0B2A9FFB-D442-438F-9B12-3092B7BDFAE0}" presName="chevron4" presStyleLbl="alignNode1" presStyleIdx="3" presStyleCnt="21"/>
      <dgm:spPr/>
    </dgm:pt>
    <dgm:pt modelId="{046B6643-F5DC-40B5-8774-36CC12CD7E79}" type="pres">
      <dgm:prSet presAssocID="{0B2A9FFB-D442-438F-9B12-3092B7BDFAE0}" presName="chevron5" presStyleLbl="alignNode1" presStyleIdx="4" presStyleCnt="21"/>
      <dgm:spPr/>
    </dgm:pt>
    <dgm:pt modelId="{4DC1A9DB-9C3A-4291-9189-4740717CC81D}" type="pres">
      <dgm:prSet presAssocID="{0B2A9FFB-D442-438F-9B12-3092B7BDFAE0}" presName="chevron6" presStyleLbl="alignNode1" presStyleIdx="5" presStyleCnt="21"/>
      <dgm:spPr/>
    </dgm:pt>
    <dgm:pt modelId="{F0BA61E0-37DC-48B6-A0E2-B7054C491938}" type="pres">
      <dgm:prSet presAssocID="{0B2A9FFB-D442-438F-9B12-3092B7BDFAE0}" presName="chevron7" presStyleLbl="alignNode1" presStyleIdx="6" presStyleCnt="21"/>
      <dgm:spPr/>
    </dgm:pt>
    <dgm:pt modelId="{092E64F4-C809-4218-88AE-D152F3150B6C}" type="pres">
      <dgm:prSet presAssocID="{0B2A9FFB-D442-438F-9B12-3092B7BDFAE0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D4B0A3-00DB-4EFF-9001-A906B538D016}" type="pres">
      <dgm:prSet presAssocID="{69E81C1A-FF24-4B00-9FFF-879841DECBC2}" presName="sibTrans" presStyleCnt="0"/>
      <dgm:spPr/>
    </dgm:pt>
    <dgm:pt modelId="{666C2ACC-984A-4B19-A3F3-32C3C71BBFE6}" type="pres">
      <dgm:prSet presAssocID="{E7F33476-6E88-4421-9075-DF255D356DAC}" presName="parenttextcomposite" presStyleCnt="0"/>
      <dgm:spPr/>
    </dgm:pt>
    <dgm:pt modelId="{3C0D1E94-168B-4C77-B081-42366082EDD2}" type="pres">
      <dgm:prSet presAssocID="{E7F33476-6E88-4421-9075-DF255D356DAC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D3BBE2-A271-434A-B328-6EA90E2B662C}" type="pres">
      <dgm:prSet presAssocID="{E7F33476-6E88-4421-9075-DF255D356DAC}" presName="composite" presStyleCnt="0"/>
      <dgm:spPr/>
    </dgm:pt>
    <dgm:pt modelId="{E35076B5-74A0-48C5-B97D-219418D28D99}" type="pres">
      <dgm:prSet presAssocID="{E7F33476-6E88-4421-9075-DF255D356DAC}" presName="chevron1" presStyleLbl="alignNode1" presStyleIdx="7" presStyleCnt="21"/>
      <dgm:spPr/>
    </dgm:pt>
    <dgm:pt modelId="{AF8CC63D-079B-4DBE-93D9-84FD6482CB0F}" type="pres">
      <dgm:prSet presAssocID="{E7F33476-6E88-4421-9075-DF255D356DAC}" presName="chevron2" presStyleLbl="alignNode1" presStyleIdx="8" presStyleCnt="21"/>
      <dgm:spPr/>
    </dgm:pt>
    <dgm:pt modelId="{9F9B5C46-CD54-48E8-9577-07E19A1DAED8}" type="pres">
      <dgm:prSet presAssocID="{E7F33476-6E88-4421-9075-DF255D356DAC}" presName="chevron3" presStyleLbl="alignNode1" presStyleIdx="9" presStyleCnt="21"/>
      <dgm:spPr/>
    </dgm:pt>
    <dgm:pt modelId="{6488FCE9-D52D-4655-89AA-0AF52106AE42}" type="pres">
      <dgm:prSet presAssocID="{E7F33476-6E88-4421-9075-DF255D356DAC}" presName="chevron4" presStyleLbl="alignNode1" presStyleIdx="10" presStyleCnt="21"/>
      <dgm:spPr/>
    </dgm:pt>
    <dgm:pt modelId="{B43D4710-DBAC-4680-8D35-6430A9BF6807}" type="pres">
      <dgm:prSet presAssocID="{E7F33476-6E88-4421-9075-DF255D356DAC}" presName="chevron5" presStyleLbl="alignNode1" presStyleIdx="11" presStyleCnt="21"/>
      <dgm:spPr/>
    </dgm:pt>
    <dgm:pt modelId="{5DB28282-1E08-4774-8F5D-15A9AC2A0F45}" type="pres">
      <dgm:prSet presAssocID="{E7F33476-6E88-4421-9075-DF255D356DAC}" presName="chevron6" presStyleLbl="alignNode1" presStyleIdx="12" presStyleCnt="21"/>
      <dgm:spPr/>
    </dgm:pt>
    <dgm:pt modelId="{EE3EC0B1-5D09-4155-951E-3D1211992870}" type="pres">
      <dgm:prSet presAssocID="{E7F33476-6E88-4421-9075-DF255D356DAC}" presName="chevron7" presStyleLbl="alignNode1" presStyleIdx="13" presStyleCnt="21"/>
      <dgm:spPr/>
    </dgm:pt>
    <dgm:pt modelId="{6979CAF8-7548-4976-9E47-6E0B130BE241}" type="pres">
      <dgm:prSet presAssocID="{E7F33476-6E88-4421-9075-DF255D356DAC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A3C9BB-4DE0-4F40-884E-61981B4644CD}" type="pres">
      <dgm:prSet presAssocID="{DA63446A-F1D6-4F58-A3F9-B242AEC2595D}" presName="sibTrans" presStyleCnt="0"/>
      <dgm:spPr/>
    </dgm:pt>
    <dgm:pt modelId="{F97B937C-EEC9-40A1-9C30-C9F81A866858}" type="pres">
      <dgm:prSet presAssocID="{48DD8B03-0942-40CB-993F-303C88516C79}" presName="parenttextcomposite" presStyleCnt="0"/>
      <dgm:spPr/>
    </dgm:pt>
    <dgm:pt modelId="{3B0BC61E-5E4F-4166-A4F4-E31510DF13F9}" type="pres">
      <dgm:prSet presAssocID="{48DD8B03-0942-40CB-993F-303C88516C79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225820-245B-4C06-9F1B-0AB773AE9228}" type="pres">
      <dgm:prSet presAssocID="{48DD8B03-0942-40CB-993F-303C88516C79}" presName="composite" presStyleCnt="0"/>
      <dgm:spPr/>
    </dgm:pt>
    <dgm:pt modelId="{7B953C72-7EE9-45C8-A830-B7763CCFB092}" type="pres">
      <dgm:prSet presAssocID="{48DD8B03-0942-40CB-993F-303C88516C79}" presName="chevron1" presStyleLbl="alignNode1" presStyleIdx="14" presStyleCnt="21"/>
      <dgm:spPr/>
    </dgm:pt>
    <dgm:pt modelId="{F54612DB-82EC-421D-9BBF-D54BEC93FC1C}" type="pres">
      <dgm:prSet presAssocID="{48DD8B03-0942-40CB-993F-303C88516C79}" presName="chevron2" presStyleLbl="alignNode1" presStyleIdx="15" presStyleCnt="21"/>
      <dgm:spPr/>
    </dgm:pt>
    <dgm:pt modelId="{E0006F91-18CE-4758-B21E-F5263F3A02AF}" type="pres">
      <dgm:prSet presAssocID="{48DD8B03-0942-40CB-993F-303C88516C79}" presName="chevron3" presStyleLbl="alignNode1" presStyleIdx="16" presStyleCnt="21"/>
      <dgm:spPr/>
    </dgm:pt>
    <dgm:pt modelId="{7F01C150-2A67-4DC1-A39D-81C20A8AC5F9}" type="pres">
      <dgm:prSet presAssocID="{48DD8B03-0942-40CB-993F-303C88516C79}" presName="chevron4" presStyleLbl="alignNode1" presStyleIdx="17" presStyleCnt="21"/>
      <dgm:spPr/>
    </dgm:pt>
    <dgm:pt modelId="{8634FCE2-CFFB-44C6-B9BD-685701F316C9}" type="pres">
      <dgm:prSet presAssocID="{48DD8B03-0942-40CB-993F-303C88516C79}" presName="chevron5" presStyleLbl="alignNode1" presStyleIdx="18" presStyleCnt="21"/>
      <dgm:spPr/>
    </dgm:pt>
    <dgm:pt modelId="{8B3D3932-1341-4161-9E6C-CFB0538EFB37}" type="pres">
      <dgm:prSet presAssocID="{48DD8B03-0942-40CB-993F-303C88516C79}" presName="chevron6" presStyleLbl="alignNode1" presStyleIdx="19" presStyleCnt="21"/>
      <dgm:spPr/>
    </dgm:pt>
    <dgm:pt modelId="{C63AD989-BEC0-4E87-84F6-6797726D04C5}" type="pres">
      <dgm:prSet presAssocID="{48DD8B03-0942-40CB-993F-303C88516C79}" presName="chevron7" presStyleLbl="alignNode1" presStyleIdx="20" presStyleCnt="21"/>
      <dgm:spPr/>
    </dgm:pt>
    <dgm:pt modelId="{68800E2A-FF0C-410D-8002-F1DB6B16A5C3}" type="pres">
      <dgm:prSet presAssocID="{48DD8B03-0942-40CB-993F-303C88516C79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01E7291-4484-4FF7-AB4C-A0A41DD35B45}" type="presOf" srcId="{B9E89226-7D58-46CA-8441-9DD815F1583A}" destId="{C3CC9D36-5F67-4E1A-98B2-7D073BC33900}" srcOrd="0" destOrd="0" presId="urn:microsoft.com/office/officeart/2008/layout/VerticalAccentList"/>
    <dgm:cxn modelId="{21DF520C-358A-47BD-B0A5-5FBD190587C4}" srcId="{B9E89226-7D58-46CA-8441-9DD815F1583A}" destId="{0B2A9FFB-D442-438F-9B12-3092B7BDFAE0}" srcOrd="0" destOrd="0" parTransId="{73DB0CFD-E7DC-40C3-91A5-19E78E523265}" sibTransId="{69E81C1A-FF24-4B00-9FFF-879841DECBC2}"/>
    <dgm:cxn modelId="{BB153037-F7E7-40ED-AB8C-6438D6B5558F}" srcId="{B9E89226-7D58-46CA-8441-9DD815F1583A}" destId="{E7F33476-6E88-4421-9075-DF255D356DAC}" srcOrd="1" destOrd="0" parTransId="{148D0EF6-D5D8-48EF-833D-05646E681D33}" sibTransId="{DA63446A-F1D6-4F58-A3F9-B242AEC2595D}"/>
    <dgm:cxn modelId="{1FD96094-A6BE-4AF4-96C3-AC6D7DDEABC0}" type="presOf" srcId="{48DD8B03-0942-40CB-993F-303C88516C79}" destId="{3B0BC61E-5E4F-4166-A4F4-E31510DF13F9}" srcOrd="0" destOrd="0" presId="urn:microsoft.com/office/officeart/2008/layout/VerticalAccentList"/>
    <dgm:cxn modelId="{B48835DE-3C92-4112-B858-16722A84A7B3}" type="presOf" srcId="{E7F33476-6E88-4421-9075-DF255D356DAC}" destId="{3C0D1E94-168B-4C77-B081-42366082EDD2}" srcOrd="0" destOrd="0" presId="urn:microsoft.com/office/officeart/2008/layout/VerticalAccentList"/>
    <dgm:cxn modelId="{18105FCA-A9EB-49FA-8C35-C593E4B497BF}" srcId="{48DD8B03-0942-40CB-993F-303C88516C79}" destId="{45B0DB72-A470-4D56-B778-FE56004B7AF3}" srcOrd="0" destOrd="0" parTransId="{A2C84CE7-C391-4AB4-92F9-BC0B9FDFFC52}" sibTransId="{E0B45728-47A9-4E9F-9F0E-97039F7D30F1}"/>
    <dgm:cxn modelId="{1CE680D4-9DC6-4B38-9F15-B84F0C5A1FB0}" srcId="{0B2A9FFB-D442-438F-9B12-3092B7BDFAE0}" destId="{9F6BEE39-E861-4CA3-BF34-26F8A5CAB976}" srcOrd="0" destOrd="0" parTransId="{0E0824C4-B5BE-4532-B6CC-AB972DDCA781}" sibTransId="{099DACAA-5F58-4235-90B7-0A7882363D4E}"/>
    <dgm:cxn modelId="{4C1AD59C-5BDB-4F9C-A65E-61DE88B58A63}" type="presOf" srcId="{8CE778CC-43E7-42CA-BC2B-4D9238BD9639}" destId="{6979CAF8-7548-4976-9E47-6E0B130BE241}" srcOrd="0" destOrd="0" presId="urn:microsoft.com/office/officeart/2008/layout/VerticalAccentList"/>
    <dgm:cxn modelId="{EDCE75A3-4FA7-4D8C-90AC-EAE048DC1EE2}" type="presOf" srcId="{45B0DB72-A470-4D56-B778-FE56004B7AF3}" destId="{68800E2A-FF0C-410D-8002-F1DB6B16A5C3}" srcOrd="0" destOrd="0" presId="urn:microsoft.com/office/officeart/2008/layout/VerticalAccentList"/>
    <dgm:cxn modelId="{035D618E-7D04-4788-B371-1AD0C520D02A}" srcId="{E7F33476-6E88-4421-9075-DF255D356DAC}" destId="{8CE778CC-43E7-42CA-BC2B-4D9238BD9639}" srcOrd="0" destOrd="0" parTransId="{9C453188-5944-4CEA-855A-3A8F56C3182E}" sibTransId="{6F47C279-B667-447A-998A-6CFE920D4E9B}"/>
    <dgm:cxn modelId="{168DDC21-27A5-4A0A-B159-8D37981A2EA2}" type="presOf" srcId="{0B2A9FFB-D442-438F-9B12-3092B7BDFAE0}" destId="{1D73C0C1-5D71-4E2C-9280-8ABF9BE2D3B6}" srcOrd="0" destOrd="0" presId="urn:microsoft.com/office/officeart/2008/layout/VerticalAccentList"/>
    <dgm:cxn modelId="{143661FD-7A2A-4497-8986-FDB6A223CE8A}" type="presOf" srcId="{9F6BEE39-E861-4CA3-BF34-26F8A5CAB976}" destId="{092E64F4-C809-4218-88AE-D152F3150B6C}" srcOrd="0" destOrd="0" presId="urn:microsoft.com/office/officeart/2008/layout/VerticalAccentList"/>
    <dgm:cxn modelId="{D191CFC9-3213-40E6-9CF4-2EA292235C46}" srcId="{B9E89226-7D58-46CA-8441-9DD815F1583A}" destId="{48DD8B03-0942-40CB-993F-303C88516C79}" srcOrd="2" destOrd="0" parTransId="{85044C5B-5C7E-4052-8913-6A1BF7146DCD}" sibTransId="{ACC5BBDE-AF7E-4519-91CE-AA21825E9542}"/>
    <dgm:cxn modelId="{8294ADE4-F2E1-4536-9EEA-5B4D768B7E2D}" type="presParOf" srcId="{C3CC9D36-5F67-4E1A-98B2-7D073BC33900}" destId="{EC917497-DC0A-4DA6-B376-A8DB6CA83556}" srcOrd="0" destOrd="0" presId="urn:microsoft.com/office/officeart/2008/layout/VerticalAccentList"/>
    <dgm:cxn modelId="{46ADED0B-EC40-46C1-9766-0C6301DCAFA9}" type="presParOf" srcId="{EC917497-DC0A-4DA6-B376-A8DB6CA83556}" destId="{1D73C0C1-5D71-4E2C-9280-8ABF9BE2D3B6}" srcOrd="0" destOrd="0" presId="urn:microsoft.com/office/officeart/2008/layout/VerticalAccentList"/>
    <dgm:cxn modelId="{8B765985-5276-446A-9608-49FC46A1B69C}" type="presParOf" srcId="{C3CC9D36-5F67-4E1A-98B2-7D073BC33900}" destId="{CA568570-AE96-4454-94EB-109F32780497}" srcOrd="1" destOrd="0" presId="urn:microsoft.com/office/officeart/2008/layout/VerticalAccentList"/>
    <dgm:cxn modelId="{B1B2981B-5107-4207-8D90-5F186EA989C8}" type="presParOf" srcId="{CA568570-AE96-4454-94EB-109F32780497}" destId="{FB1B2406-09BE-48FD-B716-377DDB23BDD2}" srcOrd="0" destOrd="0" presId="urn:microsoft.com/office/officeart/2008/layout/VerticalAccentList"/>
    <dgm:cxn modelId="{F9CDD39D-F5F7-46E6-941D-A59B9258025A}" type="presParOf" srcId="{CA568570-AE96-4454-94EB-109F32780497}" destId="{5D09C684-6029-46F1-87FD-1BD33F22165B}" srcOrd="1" destOrd="0" presId="urn:microsoft.com/office/officeart/2008/layout/VerticalAccentList"/>
    <dgm:cxn modelId="{FB3B48FD-9700-4171-B48E-15DF047B36B2}" type="presParOf" srcId="{CA568570-AE96-4454-94EB-109F32780497}" destId="{AC8FE89D-9537-4AE0-B5E6-35A09FEC815E}" srcOrd="2" destOrd="0" presId="urn:microsoft.com/office/officeart/2008/layout/VerticalAccentList"/>
    <dgm:cxn modelId="{26731456-F95E-459B-93E5-5AFB5B111A51}" type="presParOf" srcId="{CA568570-AE96-4454-94EB-109F32780497}" destId="{9E0C5205-4748-4185-BE08-43EA2344EECA}" srcOrd="3" destOrd="0" presId="urn:microsoft.com/office/officeart/2008/layout/VerticalAccentList"/>
    <dgm:cxn modelId="{210429EC-DBD6-4914-B090-FF3E541E903A}" type="presParOf" srcId="{CA568570-AE96-4454-94EB-109F32780497}" destId="{046B6643-F5DC-40B5-8774-36CC12CD7E79}" srcOrd="4" destOrd="0" presId="urn:microsoft.com/office/officeart/2008/layout/VerticalAccentList"/>
    <dgm:cxn modelId="{9B50D590-0AB4-4CD0-A58A-FF6C40E24093}" type="presParOf" srcId="{CA568570-AE96-4454-94EB-109F32780497}" destId="{4DC1A9DB-9C3A-4291-9189-4740717CC81D}" srcOrd="5" destOrd="0" presId="urn:microsoft.com/office/officeart/2008/layout/VerticalAccentList"/>
    <dgm:cxn modelId="{DB05C2D1-C0D8-4176-879D-A6AD58E7DE4F}" type="presParOf" srcId="{CA568570-AE96-4454-94EB-109F32780497}" destId="{F0BA61E0-37DC-48B6-A0E2-B7054C491938}" srcOrd="6" destOrd="0" presId="urn:microsoft.com/office/officeart/2008/layout/VerticalAccentList"/>
    <dgm:cxn modelId="{3541729C-E0C6-4B6C-B91B-81CFBC847731}" type="presParOf" srcId="{CA568570-AE96-4454-94EB-109F32780497}" destId="{092E64F4-C809-4218-88AE-D152F3150B6C}" srcOrd="7" destOrd="0" presId="urn:microsoft.com/office/officeart/2008/layout/VerticalAccentList"/>
    <dgm:cxn modelId="{5DAA07FE-10DF-4068-A243-4172C0334139}" type="presParOf" srcId="{C3CC9D36-5F67-4E1A-98B2-7D073BC33900}" destId="{CAD4B0A3-00DB-4EFF-9001-A906B538D016}" srcOrd="2" destOrd="0" presId="urn:microsoft.com/office/officeart/2008/layout/VerticalAccentList"/>
    <dgm:cxn modelId="{C66EEEC4-16B5-4C3E-871C-0F33F5553C2D}" type="presParOf" srcId="{C3CC9D36-5F67-4E1A-98B2-7D073BC33900}" destId="{666C2ACC-984A-4B19-A3F3-32C3C71BBFE6}" srcOrd="3" destOrd="0" presId="urn:microsoft.com/office/officeart/2008/layout/VerticalAccentList"/>
    <dgm:cxn modelId="{A27D7915-1BCB-4066-BBFC-E457AA41C4CD}" type="presParOf" srcId="{666C2ACC-984A-4B19-A3F3-32C3C71BBFE6}" destId="{3C0D1E94-168B-4C77-B081-42366082EDD2}" srcOrd="0" destOrd="0" presId="urn:microsoft.com/office/officeart/2008/layout/VerticalAccentList"/>
    <dgm:cxn modelId="{B27C49DA-2B6A-4AE6-B756-4975C6BF46D6}" type="presParOf" srcId="{C3CC9D36-5F67-4E1A-98B2-7D073BC33900}" destId="{51D3BBE2-A271-434A-B328-6EA90E2B662C}" srcOrd="4" destOrd="0" presId="urn:microsoft.com/office/officeart/2008/layout/VerticalAccentList"/>
    <dgm:cxn modelId="{E7AAE316-2382-4A2B-8E68-FDD2CBC10923}" type="presParOf" srcId="{51D3BBE2-A271-434A-B328-6EA90E2B662C}" destId="{E35076B5-74A0-48C5-B97D-219418D28D99}" srcOrd="0" destOrd="0" presId="urn:microsoft.com/office/officeart/2008/layout/VerticalAccentList"/>
    <dgm:cxn modelId="{A53931B7-C556-4CF5-8D0F-A7AB4A65A2AD}" type="presParOf" srcId="{51D3BBE2-A271-434A-B328-6EA90E2B662C}" destId="{AF8CC63D-079B-4DBE-93D9-84FD6482CB0F}" srcOrd="1" destOrd="0" presId="urn:microsoft.com/office/officeart/2008/layout/VerticalAccentList"/>
    <dgm:cxn modelId="{BCC4A50A-C9DD-468D-871E-4EBCF5C229FE}" type="presParOf" srcId="{51D3BBE2-A271-434A-B328-6EA90E2B662C}" destId="{9F9B5C46-CD54-48E8-9577-07E19A1DAED8}" srcOrd="2" destOrd="0" presId="urn:microsoft.com/office/officeart/2008/layout/VerticalAccentList"/>
    <dgm:cxn modelId="{6417AEA0-06F0-456F-A12D-20EA36722D46}" type="presParOf" srcId="{51D3BBE2-A271-434A-B328-6EA90E2B662C}" destId="{6488FCE9-D52D-4655-89AA-0AF52106AE42}" srcOrd="3" destOrd="0" presId="urn:microsoft.com/office/officeart/2008/layout/VerticalAccentList"/>
    <dgm:cxn modelId="{E01224E8-17D3-4AA7-84B1-05C0AB08F85B}" type="presParOf" srcId="{51D3BBE2-A271-434A-B328-6EA90E2B662C}" destId="{B43D4710-DBAC-4680-8D35-6430A9BF6807}" srcOrd="4" destOrd="0" presId="urn:microsoft.com/office/officeart/2008/layout/VerticalAccentList"/>
    <dgm:cxn modelId="{E2E11F39-86F0-4A39-ABC2-A05DD82DAC78}" type="presParOf" srcId="{51D3BBE2-A271-434A-B328-6EA90E2B662C}" destId="{5DB28282-1E08-4774-8F5D-15A9AC2A0F45}" srcOrd="5" destOrd="0" presId="urn:microsoft.com/office/officeart/2008/layout/VerticalAccentList"/>
    <dgm:cxn modelId="{C47072FE-2D7E-44F4-82D3-5F1C8A95EBAE}" type="presParOf" srcId="{51D3BBE2-A271-434A-B328-6EA90E2B662C}" destId="{EE3EC0B1-5D09-4155-951E-3D1211992870}" srcOrd="6" destOrd="0" presId="urn:microsoft.com/office/officeart/2008/layout/VerticalAccentList"/>
    <dgm:cxn modelId="{3D5F0E63-74FF-4BE6-80C5-0524AE84E1AA}" type="presParOf" srcId="{51D3BBE2-A271-434A-B328-6EA90E2B662C}" destId="{6979CAF8-7548-4976-9E47-6E0B130BE241}" srcOrd="7" destOrd="0" presId="urn:microsoft.com/office/officeart/2008/layout/VerticalAccentList"/>
    <dgm:cxn modelId="{A126C887-99A2-4071-AE18-44A11E5A1E15}" type="presParOf" srcId="{C3CC9D36-5F67-4E1A-98B2-7D073BC33900}" destId="{ACA3C9BB-4DE0-4F40-884E-61981B4644CD}" srcOrd="5" destOrd="0" presId="urn:microsoft.com/office/officeart/2008/layout/VerticalAccentList"/>
    <dgm:cxn modelId="{560F7A08-49F6-4982-9C25-4F71DED90801}" type="presParOf" srcId="{C3CC9D36-5F67-4E1A-98B2-7D073BC33900}" destId="{F97B937C-EEC9-40A1-9C30-C9F81A866858}" srcOrd="6" destOrd="0" presId="urn:microsoft.com/office/officeart/2008/layout/VerticalAccentList"/>
    <dgm:cxn modelId="{5BFA3E98-B6DE-409D-9A82-A23929F363C9}" type="presParOf" srcId="{F97B937C-EEC9-40A1-9C30-C9F81A866858}" destId="{3B0BC61E-5E4F-4166-A4F4-E31510DF13F9}" srcOrd="0" destOrd="0" presId="urn:microsoft.com/office/officeart/2008/layout/VerticalAccentList"/>
    <dgm:cxn modelId="{BC989503-6964-4DDA-8526-AB18CDEF46D7}" type="presParOf" srcId="{C3CC9D36-5F67-4E1A-98B2-7D073BC33900}" destId="{36225820-245B-4C06-9F1B-0AB773AE9228}" srcOrd="7" destOrd="0" presId="urn:microsoft.com/office/officeart/2008/layout/VerticalAccentList"/>
    <dgm:cxn modelId="{088F5ACE-C0E1-4B3A-9642-51B15ED919D7}" type="presParOf" srcId="{36225820-245B-4C06-9F1B-0AB773AE9228}" destId="{7B953C72-7EE9-45C8-A830-B7763CCFB092}" srcOrd="0" destOrd="0" presId="urn:microsoft.com/office/officeart/2008/layout/VerticalAccentList"/>
    <dgm:cxn modelId="{D1063E3C-8369-407F-9507-F13BDC65E906}" type="presParOf" srcId="{36225820-245B-4C06-9F1B-0AB773AE9228}" destId="{F54612DB-82EC-421D-9BBF-D54BEC93FC1C}" srcOrd="1" destOrd="0" presId="urn:microsoft.com/office/officeart/2008/layout/VerticalAccentList"/>
    <dgm:cxn modelId="{2101EF05-38EF-421B-9DD9-EA0B17B2154E}" type="presParOf" srcId="{36225820-245B-4C06-9F1B-0AB773AE9228}" destId="{E0006F91-18CE-4758-B21E-F5263F3A02AF}" srcOrd="2" destOrd="0" presId="urn:microsoft.com/office/officeart/2008/layout/VerticalAccentList"/>
    <dgm:cxn modelId="{B2D9A083-EF80-4638-B9CE-12851A3C6623}" type="presParOf" srcId="{36225820-245B-4C06-9F1B-0AB773AE9228}" destId="{7F01C150-2A67-4DC1-A39D-81C20A8AC5F9}" srcOrd="3" destOrd="0" presId="urn:microsoft.com/office/officeart/2008/layout/VerticalAccentList"/>
    <dgm:cxn modelId="{E05BA47D-A85B-434C-A191-C37E05CDCAFD}" type="presParOf" srcId="{36225820-245B-4C06-9F1B-0AB773AE9228}" destId="{8634FCE2-CFFB-44C6-B9BD-685701F316C9}" srcOrd="4" destOrd="0" presId="urn:microsoft.com/office/officeart/2008/layout/VerticalAccentList"/>
    <dgm:cxn modelId="{0E865433-0A92-4D1D-A103-97BCD18E4A8F}" type="presParOf" srcId="{36225820-245B-4C06-9F1B-0AB773AE9228}" destId="{8B3D3932-1341-4161-9E6C-CFB0538EFB37}" srcOrd="5" destOrd="0" presId="urn:microsoft.com/office/officeart/2008/layout/VerticalAccentList"/>
    <dgm:cxn modelId="{65B4B911-6752-447D-B445-6929FF6DE8D4}" type="presParOf" srcId="{36225820-245B-4C06-9F1B-0AB773AE9228}" destId="{C63AD989-BEC0-4E87-84F6-6797726D04C5}" srcOrd="6" destOrd="0" presId="urn:microsoft.com/office/officeart/2008/layout/VerticalAccentList"/>
    <dgm:cxn modelId="{840E672D-B0F8-441E-A7AC-CF558A17C078}" type="presParOf" srcId="{36225820-245B-4C06-9F1B-0AB773AE9228}" destId="{68800E2A-FF0C-410D-8002-F1DB6B16A5C3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46971B-8F30-45B9-BDB4-DC1D2FBE624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B0D91F5-38B0-4B55-8462-96592842F262}">
      <dgm:prSet phldrT="[Text]"/>
      <dgm:spPr/>
      <dgm:t>
        <a:bodyPr/>
        <a:lstStyle/>
        <a:p>
          <a:r>
            <a:rPr lang="en-GB" dirty="0" smtClean="0"/>
            <a:t>Economic</a:t>
          </a:r>
          <a:endParaRPr lang="en-GB" dirty="0"/>
        </a:p>
      </dgm:t>
    </dgm:pt>
    <dgm:pt modelId="{57612ADC-B6E8-4C35-8278-72B4F7EBF075}" type="parTrans" cxnId="{E354FF5C-4496-41BA-BCD0-0EAC21B0C825}">
      <dgm:prSet/>
      <dgm:spPr/>
      <dgm:t>
        <a:bodyPr/>
        <a:lstStyle/>
        <a:p>
          <a:endParaRPr lang="en-GB"/>
        </a:p>
      </dgm:t>
    </dgm:pt>
    <dgm:pt modelId="{11EBF569-66F1-4743-BFDF-2BFF502F5582}" type="sibTrans" cxnId="{E354FF5C-4496-41BA-BCD0-0EAC21B0C825}">
      <dgm:prSet/>
      <dgm:spPr/>
      <dgm:t>
        <a:bodyPr/>
        <a:lstStyle/>
        <a:p>
          <a:endParaRPr lang="en-GB"/>
        </a:p>
      </dgm:t>
    </dgm:pt>
    <dgm:pt modelId="{F24968BB-1E2D-4669-A51D-F37AFA5C75C4}">
      <dgm:prSet phldrT="[Text]"/>
      <dgm:spPr/>
      <dgm:t>
        <a:bodyPr/>
        <a:lstStyle/>
        <a:p>
          <a:r>
            <a:rPr lang="it-IT" dirty="0" err="1" smtClean="0"/>
            <a:t>Diseconomies</a:t>
          </a:r>
          <a:r>
            <a:rPr lang="it-IT" dirty="0" smtClean="0"/>
            <a:t> of scale</a:t>
          </a:r>
          <a:endParaRPr lang="en-GB" dirty="0"/>
        </a:p>
      </dgm:t>
    </dgm:pt>
    <dgm:pt modelId="{9361D3D4-56E9-4AC5-BE91-E941451C4211}" type="parTrans" cxnId="{57A4CC30-4C15-4477-9346-566312A23BAD}">
      <dgm:prSet/>
      <dgm:spPr/>
      <dgm:t>
        <a:bodyPr/>
        <a:lstStyle/>
        <a:p>
          <a:endParaRPr lang="en-GB"/>
        </a:p>
      </dgm:t>
    </dgm:pt>
    <dgm:pt modelId="{7F88846F-6B4B-42E7-923F-41ABAFF0D528}" type="sibTrans" cxnId="{57A4CC30-4C15-4477-9346-566312A23BAD}">
      <dgm:prSet/>
      <dgm:spPr/>
      <dgm:t>
        <a:bodyPr/>
        <a:lstStyle/>
        <a:p>
          <a:endParaRPr lang="en-GB"/>
        </a:p>
      </dgm:t>
    </dgm:pt>
    <dgm:pt modelId="{727C7F81-5EF9-4DE1-8831-66C37BE5E9D1}">
      <dgm:prSet phldrT="[Text]"/>
      <dgm:spPr/>
      <dgm:t>
        <a:bodyPr/>
        <a:lstStyle/>
        <a:p>
          <a:r>
            <a:rPr lang="it-IT" dirty="0" err="1" smtClean="0"/>
            <a:t>Higher</a:t>
          </a:r>
          <a:r>
            <a:rPr lang="it-IT" dirty="0" smtClean="0"/>
            <a:t> </a:t>
          </a:r>
          <a:r>
            <a:rPr lang="it-IT" dirty="0" err="1" smtClean="0"/>
            <a:t>rates</a:t>
          </a:r>
          <a:r>
            <a:rPr lang="it-IT" dirty="0" smtClean="0"/>
            <a:t> of </a:t>
          </a:r>
          <a:r>
            <a:rPr lang="it-IT" dirty="0" err="1" smtClean="0"/>
            <a:t>poverty</a:t>
          </a:r>
          <a:r>
            <a:rPr lang="it-IT" dirty="0" smtClean="0"/>
            <a:t> and </a:t>
          </a:r>
          <a:r>
            <a:rPr lang="it-IT" dirty="0" err="1" smtClean="0"/>
            <a:t>hunger</a:t>
          </a:r>
          <a:endParaRPr lang="en-GB" dirty="0"/>
        </a:p>
      </dgm:t>
    </dgm:pt>
    <dgm:pt modelId="{C9C039DB-85CB-40BF-9716-CDDD7105FD00}" type="parTrans" cxnId="{3D53F72F-2DA5-48E8-A07A-2EBBC97FE6C6}">
      <dgm:prSet/>
      <dgm:spPr/>
      <dgm:t>
        <a:bodyPr/>
        <a:lstStyle/>
        <a:p>
          <a:endParaRPr lang="en-GB"/>
        </a:p>
      </dgm:t>
    </dgm:pt>
    <dgm:pt modelId="{244BC870-646C-42AA-A427-F4A255E577C0}" type="sibTrans" cxnId="{3D53F72F-2DA5-48E8-A07A-2EBBC97FE6C6}">
      <dgm:prSet/>
      <dgm:spPr/>
      <dgm:t>
        <a:bodyPr/>
        <a:lstStyle/>
        <a:p>
          <a:endParaRPr lang="en-GB"/>
        </a:p>
      </dgm:t>
    </dgm:pt>
    <dgm:pt modelId="{9749E321-BBB2-44CD-B646-9A08A4AA8FDF}">
      <dgm:prSet phldrT="[Text]"/>
      <dgm:spPr/>
      <dgm:t>
        <a:bodyPr/>
        <a:lstStyle/>
        <a:p>
          <a:r>
            <a:rPr lang="en-GB" dirty="0" smtClean="0"/>
            <a:t>Environmental</a:t>
          </a:r>
          <a:endParaRPr lang="en-GB" dirty="0"/>
        </a:p>
      </dgm:t>
    </dgm:pt>
    <dgm:pt modelId="{D3762700-EE1A-42AF-92AF-FC28E9DC37A7}" type="parTrans" cxnId="{F601FA35-9E74-4765-90C1-079902DD154B}">
      <dgm:prSet/>
      <dgm:spPr/>
      <dgm:t>
        <a:bodyPr/>
        <a:lstStyle/>
        <a:p>
          <a:endParaRPr lang="en-GB"/>
        </a:p>
      </dgm:t>
    </dgm:pt>
    <dgm:pt modelId="{F5A09A03-F838-4982-8D56-10731E3D1114}" type="sibTrans" cxnId="{F601FA35-9E74-4765-90C1-079902DD154B}">
      <dgm:prSet/>
      <dgm:spPr/>
      <dgm:t>
        <a:bodyPr/>
        <a:lstStyle/>
        <a:p>
          <a:endParaRPr lang="en-GB"/>
        </a:p>
      </dgm:t>
    </dgm:pt>
    <dgm:pt modelId="{BA4FD2DC-05B8-4DB2-8D5B-0605E065E377}">
      <dgm:prSet phldrT="[Text]"/>
      <dgm:spPr/>
      <dgm:t>
        <a:bodyPr/>
        <a:lstStyle/>
        <a:p>
          <a:r>
            <a:rPr lang="it-IT" dirty="0" err="1" smtClean="0"/>
            <a:t>Locations</a:t>
          </a:r>
          <a:r>
            <a:rPr lang="it-IT" dirty="0" smtClean="0"/>
            <a:t> of </a:t>
          </a:r>
          <a:r>
            <a:rPr lang="it-IT" dirty="0" err="1" smtClean="0"/>
            <a:t>richest</a:t>
          </a:r>
          <a:r>
            <a:rPr lang="it-IT" dirty="0" smtClean="0"/>
            <a:t> </a:t>
          </a:r>
          <a:r>
            <a:rPr lang="it-IT" dirty="0" err="1" smtClean="0"/>
            <a:t>biodiversity</a:t>
          </a:r>
          <a:endParaRPr lang="en-GB" dirty="0"/>
        </a:p>
      </dgm:t>
    </dgm:pt>
    <dgm:pt modelId="{8B64151B-D446-46F9-A7F1-AC8B8CE3CABD}" type="parTrans" cxnId="{846A9AB4-2C61-44CD-840D-29840315B762}">
      <dgm:prSet/>
      <dgm:spPr/>
      <dgm:t>
        <a:bodyPr/>
        <a:lstStyle/>
        <a:p>
          <a:endParaRPr lang="en-GB"/>
        </a:p>
      </dgm:t>
    </dgm:pt>
    <dgm:pt modelId="{4D9C0476-FAAD-410D-9DC0-DBA5752000A9}" type="sibTrans" cxnId="{846A9AB4-2C61-44CD-840D-29840315B762}">
      <dgm:prSet/>
      <dgm:spPr/>
      <dgm:t>
        <a:bodyPr/>
        <a:lstStyle/>
        <a:p>
          <a:endParaRPr lang="en-GB"/>
        </a:p>
      </dgm:t>
    </dgm:pt>
    <dgm:pt modelId="{6BADFA54-5460-4EAB-AD2D-DAFFE7CC8B83}">
      <dgm:prSet phldrT="[Text]"/>
      <dgm:spPr/>
      <dgm:t>
        <a:bodyPr/>
        <a:lstStyle/>
        <a:p>
          <a:r>
            <a:rPr lang="it-IT" dirty="0" err="1" smtClean="0"/>
            <a:t>Vulnerable</a:t>
          </a:r>
          <a:r>
            <a:rPr lang="it-IT" dirty="0" smtClean="0"/>
            <a:t> to </a:t>
          </a:r>
          <a:r>
            <a:rPr lang="it-IT" dirty="0" err="1" smtClean="0"/>
            <a:t>climate</a:t>
          </a:r>
          <a:r>
            <a:rPr lang="it-IT" dirty="0" smtClean="0"/>
            <a:t> </a:t>
          </a:r>
          <a:r>
            <a:rPr lang="it-IT" dirty="0" err="1" smtClean="0"/>
            <a:t>change</a:t>
          </a:r>
          <a:r>
            <a:rPr lang="it-IT" dirty="0" smtClean="0"/>
            <a:t>/</a:t>
          </a:r>
          <a:r>
            <a:rPr lang="it-IT" dirty="0" err="1" smtClean="0"/>
            <a:t>weather</a:t>
          </a:r>
          <a:r>
            <a:rPr lang="it-IT" dirty="0" smtClean="0"/>
            <a:t> shocks</a:t>
          </a:r>
          <a:endParaRPr lang="en-GB" dirty="0"/>
        </a:p>
      </dgm:t>
    </dgm:pt>
    <dgm:pt modelId="{79712D0F-7D37-4331-A3A5-487264376BB1}" type="parTrans" cxnId="{BA8FCA92-A8C8-457D-ACD7-D4046C880754}">
      <dgm:prSet/>
      <dgm:spPr/>
      <dgm:t>
        <a:bodyPr/>
        <a:lstStyle/>
        <a:p>
          <a:endParaRPr lang="en-GB"/>
        </a:p>
      </dgm:t>
    </dgm:pt>
    <dgm:pt modelId="{AF453C31-B0EE-41E9-831A-A37AA8461B53}" type="sibTrans" cxnId="{BA8FCA92-A8C8-457D-ACD7-D4046C880754}">
      <dgm:prSet/>
      <dgm:spPr/>
      <dgm:t>
        <a:bodyPr/>
        <a:lstStyle/>
        <a:p>
          <a:endParaRPr lang="en-GB"/>
        </a:p>
      </dgm:t>
    </dgm:pt>
    <dgm:pt modelId="{4FD6AD74-0299-4127-9880-66003E106D0F}">
      <dgm:prSet phldrT="[Text]"/>
      <dgm:spPr/>
      <dgm:t>
        <a:bodyPr/>
        <a:lstStyle/>
        <a:p>
          <a:r>
            <a:rPr lang="en-GB" dirty="0" smtClean="0"/>
            <a:t>Social</a:t>
          </a:r>
          <a:endParaRPr lang="en-GB" dirty="0"/>
        </a:p>
      </dgm:t>
    </dgm:pt>
    <dgm:pt modelId="{9DE6A28E-3EC8-4154-BBAE-8AFB0B039EA5}" type="parTrans" cxnId="{64679418-8710-40C3-A179-84EB3895BF7B}">
      <dgm:prSet/>
      <dgm:spPr/>
      <dgm:t>
        <a:bodyPr/>
        <a:lstStyle/>
        <a:p>
          <a:endParaRPr lang="en-GB"/>
        </a:p>
      </dgm:t>
    </dgm:pt>
    <dgm:pt modelId="{F1B12344-E800-441D-ACC7-E434D53634F9}" type="sibTrans" cxnId="{64679418-8710-40C3-A179-84EB3895BF7B}">
      <dgm:prSet/>
      <dgm:spPr/>
      <dgm:t>
        <a:bodyPr/>
        <a:lstStyle/>
        <a:p>
          <a:endParaRPr lang="en-GB"/>
        </a:p>
      </dgm:t>
    </dgm:pt>
    <dgm:pt modelId="{302CC1E6-C379-42D1-92E8-209451D0DF2A}">
      <dgm:prSet phldrT="[Text]"/>
      <dgm:spPr/>
      <dgm:t>
        <a:bodyPr/>
        <a:lstStyle/>
        <a:p>
          <a:r>
            <a:rPr lang="it-IT" dirty="0" err="1" smtClean="0"/>
            <a:t>Often</a:t>
          </a:r>
          <a:r>
            <a:rPr lang="it-IT" dirty="0" smtClean="0"/>
            <a:t> </a:t>
          </a:r>
          <a:r>
            <a:rPr lang="it-IT" dirty="0" err="1" smtClean="0"/>
            <a:t>limited</a:t>
          </a:r>
          <a:r>
            <a:rPr lang="it-IT" dirty="0" smtClean="0"/>
            <a:t> </a:t>
          </a:r>
          <a:r>
            <a:rPr lang="it-IT" dirty="0" err="1" smtClean="0"/>
            <a:t>democratic</a:t>
          </a:r>
          <a:r>
            <a:rPr lang="it-IT" dirty="0" smtClean="0"/>
            <a:t> </a:t>
          </a:r>
          <a:r>
            <a:rPr lang="it-IT" dirty="0" err="1" smtClean="0"/>
            <a:t>participation</a:t>
          </a:r>
          <a:r>
            <a:rPr lang="it-IT" dirty="0" smtClean="0"/>
            <a:t> </a:t>
          </a:r>
          <a:endParaRPr lang="en-GB" dirty="0"/>
        </a:p>
      </dgm:t>
    </dgm:pt>
    <dgm:pt modelId="{1324F1C9-576E-43B5-9E5F-35C8A8E8588E}" type="parTrans" cxnId="{8F3D4E9A-C476-425A-99F1-622EC69E87BC}">
      <dgm:prSet/>
      <dgm:spPr/>
      <dgm:t>
        <a:bodyPr/>
        <a:lstStyle/>
        <a:p>
          <a:endParaRPr lang="en-GB"/>
        </a:p>
      </dgm:t>
    </dgm:pt>
    <dgm:pt modelId="{5B8C7FD1-93FB-4866-9315-1FBFF92308EF}" type="sibTrans" cxnId="{8F3D4E9A-C476-425A-99F1-622EC69E87BC}">
      <dgm:prSet/>
      <dgm:spPr/>
      <dgm:t>
        <a:bodyPr/>
        <a:lstStyle/>
        <a:p>
          <a:endParaRPr lang="en-GB"/>
        </a:p>
      </dgm:t>
    </dgm:pt>
    <dgm:pt modelId="{22376327-B66A-45F1-930F-08D4C8278728}">
      <dgm:prSet phldrT="[Text]"/>
      <dgm:spPr/>
      <dgm:t>
        <a:bodyPr/>
        <a:lstStyle/>
        <a:p>
          <a:r>
            <a:rPr lang="it-IT" dirty="0" err="1" smtClean="0"/>
            <a:t>Distinct</a:t>
          </a:r>
          <a:r>
            <a:rPr lang="it-IT" dirty="0" smtClean="0"/>
            <a:t> </a:t>
          </a:r>
          <a:r>
            <a:rPr lang="it-IT" dirty="0" err="1" smtClean="0"/>
            <a:t>traditional</a:t>
          </a:r>
          <a:r>
            <a:rPr lang="it-IT" dirty="0" smtClean="0"/>
            <a:t> social </a:t>
          </a:r>
          <a:r>
            <a:rPr lang="it-IT" dirty="0" err="1" smtClean="0"/>
            <a:t>systems</a:t>
          </a:r>
          <a:r>
            <a:rPr lang="it-IT" dirty="0" smtClean="0"/>
            <a:t>/</a:t>
          </a:r>
          <a:r>
            <a:rPr lang="it-IT" dirty="0" err="1" smtClean="0"/>
            <a:t>kinship</a:t>
          </a:r>
          <a:endParaRPr lang="en-GB" dirty="0"/>
        </a:p>
      </dgm:t>
    </dgm:pt>
    <dgm:pt modelId="{E0131FE5-7D9A-4E71-A967-E9FCBC218A0B}" type="parTrans" cxnId="{58D42620-7722-4E5F-AF3C-C1BC0EFEDA36}">
      <dgm:prSet/>
      <dgm:spPr/>
      <dgm:t>
        <a:bodyPr/>
        <a:lstStyle/>
        <a:p>
          <a:endParaRPr lang="en-GB"/>
        </a:p>
      </dgm:t>
    </dgm:pt>
    <dgm:pt modelId="{74888E55-DB05-400E-A129-773EF12E1B8B}" type="sibTrans" cxnId="{58D42620-7722-4E5F-AF3C-C1BC0EFEDA36}">
      <dgm:prSet/>
      <dgm:spPr/>
      <dgm:t>
        <a:bodyPr/>
        <a:lstStyle/>
        <a:p>
          <a:endParaRPr lang="en-GB"/>
        </a:p>
      </dgm:t>
    </dgm:pt>
    <dgm:pt modelId="{38B1D6FC-AE95-4922-B8F3-FAE7CDF6D41E}">
      <dgm:prSet phldrT="[Text]"/>
      <dgm:spPr/>
      <dgm:t>
        <a:bodyPr/>
        <a:lstStyle/>
        <a:p>
          <a:r>
            <a:rPr lang="en-GB" dirty="0" smtClean="0"/>
            <a:t>Seasonality</a:t>
          </a:r>
          <a:r>
            <a:rPr lang="it-IT" dirty="0" smtClean="0"/>
            <a:t> of </a:t>
          </a:r>
          <a:r>
            <a:rPr lang="it-IT" dirty="0" err="1" smtClean="0"/>
            <a:t>income</a:t>
          </a:r>
          <a:r>
            <a:rPr lang="it-IT" dirty="0" smtClean="0"/>
            <a:t> and </a:t>
          </a:r>
          <a:r>
            <a:rPr lang="it-IT" dirty="0" err="1" smtClean="0"/>
            <a:t>prominence</a:t>
          </a:r>
          <a:r>
            <a:rPr lang="it-IT" dirty="0" smtClean="0"/>
            <a:t> of </a:t>
          </a:r>
          <a:r>
            <a:rPr lang="it-IT" dirty="0" err="1" smtClean="0"/>
            <a:t>own-consumption</a:t>
          </a:r>
          <a:endParaRPr lang="en-GB" dirty="0"/>
        </a:p>
      </dgm:t>
    </dgm:pt>
    <dgm:pt modelId="{FF726971-0422-4F90-99EC-6F2E7A37D1F3}" type="parTrans" cxnId="{BA73EA68-9860-44DA-9D2F-AD95E2F15B54}">
      <dgm:prSet/>
      <dgm:spPr/>
    </dgm:pt>
    <dgm:pt modelId="{D179D9E0-2B94-433D-A44E-19F66EDBCE41}" type="sibTrans" cxnId="{BA73EA68-9860-44DA-9D2F-AD95E2F15B54}">
      <dgm:prSet/>
      <dgm:spPr/>
    </dgm:pt>
    <dgm:pt modelId="{4C297233-0CB7-45F1-BA84-B850D2C3F37D}">
      <dgm:prSet phldrT="[Text]"/>
      <dgm:spPr/>
      <dgm:t>
        <a:bodyPr/>
        <a:lstStyle/>
        <a:p>
          <a:r>
            <a:rPr lang="en-GB" dirty="0" smtClean="0"/>
            <a:t>Reliance on natural resource-based activities</a:t>
          </a:r>
          <a:endParaRPr lang="en-GB" dirty="0"/>
        </a:p>
      </dgm:t>
    </dgm:pt>
    <dgm:pt modelId="{76449EC2-68F1-40FA-9C09-AB4FD2B72693}" type="parTrans" cxnId="{F31D5BB9-0953-448D-B1EC-9C5D94B9166C}">
      <dgm:prSet/>
      <dgm:spPr/>
    </dgm:pt>
    <dgm:pt modelId="{83960A70-B372-47A0-8B08-A4F8EEBAEF7D}" type="sibTrans" cxnId="{F31D5BB9-0953-448D-B1EC-9C5D94B9166C}">
      <dgm:prSet/>
      <dgm:spPr/>
    </dgm:pt>
    <dgm:pt modelId="{996378C6-CBC0-4243-8B1C-065B718294D4}">
      <dgm:prSet phldrT="[Text]"/>
      <dgm:spPr/>
      <dgm:t>
        <a:bodyPr/>
        <a:lstStyle/>
        <a:p>
          <a:r>
            <a:rPr lang="en-GB" dirty="0" smtClean="0"/>
            <a:t>Out-migration</a:t>
          </a:r>
          <a:endParaRPr lang="en-GB" dirty="0"/>
        </a:p>
      </dgm:t>
    </dgm:pt>
    <dgm:pt modelId="{E8700DF5-C488-469B-A1C3-82CFBDF27CBF}" type="parTrans" cxnId="{6C5846C7-7FCC-476D-93DD-5981133BF9D3}">
      <dgm:prSet/>
      <dgm:spPr/>
    </dgm:pt>
    <dgm:pt modelId="{2E917E24-02A6-4DE9-A14D-D345C4966B76}" type="sibTrans" cxnId="{6C5846C7-7FCC-476D-93DD-5981133BF9D3}">
      <dgm:prSet/>
      <dgm:spPr/>
    </dgm:pt>
    <dgm:pt modelId="{564286FB-203D-41F8-BBD0-12022A3AFC54}" type="pres">
      <dgm:prSet presAssocID="{B746971B-8F30-45B9-BDB4-DC1D2FBE62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4E1E0CA-A750-46EB-8160-BB30370E408B}" type="pres">
      <dgm:prSet presAssocID="{7B0D91F5-38B0-4B55-8462-96592842F262}" presName="composite" presStyleCnt="0"/>
      <dgm:spPr/>
    </dgm:pt>
    <dgm:pt modelId="{3AE07D1C-58C5-40C4-9293-4D365FD8ABDD}" type="pres">
      <dgm:prSet presAssocID="{7B0D91F5-38B0-4B55-8462-96592842F26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105CA5-0530-41FF-ADFB-0CE2C4413DE4}" type="pres">
      <dgm:prSet presAssocID="{7B0D91F5-38B0-4B55-8462-96592842F26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2B1FDF-5E0A-4584-832A-05DCB881947A}" type="pres">
      <dgm:prSet presAssocID="{11EBF569-66F1-4743-BFDF-2BFF502F5582}" presName="space" presStyleCnt="0"/>
      <dgm:spPr/>
    </dgm:pt>
    <dgm:pt modelId="{AECF173D-CAB7-474C-B6FB-AD219D839799}" type="pres">
      <dgm:prSet presAssocID="{9749E321-BBB2-44CD-B646-9A08A4AA8FDF}" presName="composite" presStyleCnt="0"/>
      <dgm:spPr/>
    </dgm:pt>
    <dgm:pt modelId="{8BF35D1C-18E2-4AD3-9117-76204044C13F}" type="pres">
      <dgm:prSet presAssocID="{9749E321-BBB2-44CD-B646-9A08A4AA8FD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788E4C-FCD6-4420-A889-298E5CBCC1B1}" type="pres">
      <dgm:prSet presAssocID="{9749E321-BBB2-44CD-B646-9A08A4AA8FD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4526FE-8C76-419D-B9B4-47B707947B1F}" type="pres">
      <dgm:prSet presAssocID="{F5A09A03-F838-4982-8D56-10731E3D1114}" presName="space" presStyleCnt="0"/>
      <dgm:spPr/>
    </dgm:pt>
    <dgm:pt modelId="{87C07477-176F-4891-A54D-84A440E2FD3A}" type="pres">
      <dgm:prSet presAssocID="{4FD6AD74-0299-4127-9880-66003E106D0F}" presName="composite" presStyleCnt="0"/>
      <dgm:spPr/>
    </dgm:pt>
    <dgm:pt modelId="{E10842D8-1926-4B72-AF98-0820FE96BF96}" type="pres">
      <dgm:prSet presAssocID="{4FD6AD74-0299-4127-9880-66003E106D0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D445EA-62C6-4661-B1B6-9110690594B2}" type="pres">
      <dgm:prSet presAssocID="{4FD6AD74-0299-4127-9880-66003E106D0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2D4E514-8E7F-45DC-811A-FDB12A0330CE}" type="presOf" srcId="{38B1D6FC-AE95-4922-B8F3-FAE7CDF6D41E}" destId="{EB105CA5-0530-41FF-ADFB-0CE2C4413DE4}" srcOrd="0" destOrd="2" presId="urn:microsoft.com/office/officeart/2005/8/layout/hList1"/>
    <dgm:cxn modelId="{A25881D3-536A-4BC3-919F-6B7FAC3172C2}" type="presOf" srcId="{6BADFA54-5460-4EAB-AD2D-DAFFE7CC8B83}" destId="{F6788E4C-FCD6-4420-A889-298E5CBCC1B1}" srcOrd="0" destOrd="2" presId="urn:microsoft.com/office/officeart/2005/8/layout/hList1"/>
    <dgm:cxn modelId="{8F3D4E9A-C476-425A-99F1-622EC69E87BC}" srcId="{4FD6AD74-0299-4127-9880-66003E106D0F}" destId="{302CC1E6-C379-42D1-92E8-209451D0DF2A}" srcOrd="0" destOrd="0" parTransId="{1324F1C9-576E-43B5-9E5F-35C8A8E8588E}" sibTransId="{5B8C7FD1-93FB-4866-9315-1FBFF92308EF}"/>
    <dgm:cxn modelId="{E354FF5C-4496-41BA-BCD0-0EAC21B0C825}" srcId="{B746971B-8F30-45B9-BDB4-DC1D2FBE624D}" destId="{7B0D91F5-38B0-4B55-8462-96592842F262}" srcOrd="0" destOrd="0" parTransId="{57612ADC-B6E8-4C35-8278-72B4F7EBF075}" sibTransId="{11EBF569-66F1-4743-BFDF-2BFF502F5582}"/>
    <dgm:cxn modelId="{BA73EA68-9860-44DA-9D2F-AD95E2F15B54}" srcId="{7B0D91F5-38B0-4B55-8462-96592842F262}" destId="{38B1D6FC-AE95-4922-B8F3-FAE7CDF6D41E}" srcOrd="2" destOrd="0" parTransId="{FF726971-0422-4F90-99EC-6F2E7A37D1F3}" sibTransId="{D179D9E0-2B94-433D-A44E-19F66EDBCE41}"/>
    <dgm:cxn modelId="{846A9AB4-2C61-44CD-840D-29840315B762}" srcId="{9749E321-BBB2-44CD-B646-9A08A4AA8FDF}" destId="{BA4FD2DC-05B8-4DB2-8D5B-0605E065E377}" srcOrd="0" destOrd="0" parTransId="{8B64151B-D446-46F9-A7F1-AC8B8CE3CABD}" sibTransId="{4D9C0476-FAAD-410D-9DC0-DBA5752000A9}"/>
    <dgm:cxn modelId="{6C5846C7-7FCC-476D-93DD-5981133BF9D3}" srcId="{4FD6AD74-0299-4127-9880-66003E106D0F}" destId="{996378C6-CBC0-4243-8B1C-065B718294D4}" srcOrd="2" destOrd="0" parTransId="{E8700DF5-C488-469B-A1C3-82CFBDF27CBF}" sibTransId="{2E917E24-02A6-4DE9-A14D-D345C4966B76}"/>
    <dgm:cxn modelId="{0364C52D-5923-4FD6-B7A1-66F241BE9A0F}" type="presOf" srcId="{22376327-B66A-45F1-930F-08D4C8278728}" destId="{A4D445EA-62C6-4661-B1B6-9110690594B2}" srcOrd="0" destOrd="1" presId="urn:microsoft.com/office/officeart/2005/8/layout/hList1"/>
    <dgm:cxn modelId="{D9F1AA85-231D-4150-AB1E-0E54FCB86A23}" type="presOf" srcId="{9749E321-BBB2-44CD-B646-9A08A4AA8FDF}" destId="{8BF35D1C-18E2-4AD3-9117-76204044C13F}" srcOrd="0" destOrd="0" presId="urn:microsoft.com/office/officeart/2005/8/layout/hList1"/>
    <dgm:cxn modelId="{3D53F72F-2DA5-48E8-A07A-2EBBC97FE6C6}" srcId="{7B0D91F5-38B0-4B55-8462-96592842F262}" destId="{727C7F81-5EF9-4DE1-8831-66C37BE5E9D1}" srcOrd="1" destOrd="0" parTransId="{C9C039DB-85CB-40BF-9716-CDDD7105FD00}" sibTransId="{244BC870-646C-42AA-A427-F4A255E577C0}"/>
    <dgm:cxn modelId="{98B632D9-D063-4A47-8623-7F839B3A957B}" type="presOf" srcId="{F24968BB-1E2D-4669-A51D-F37AFA5C75C4}" destId="{EB105CA5-0530-41FF-ADFB-0CE2C4413DE4}" srcOrd="0" destOrd="0" presId="urn:microsoft.com/office/officeart/2005/8/layout/hList1"/>
    <dgm:cxn modelId="{056A4889-8BE8-42A1-B425-CE166ADDF17D}" type="presOf" srcId="{7B0D91F5-38B0-4B55-8462-96592842F262}" destId="{3AE07D1C-58C5-40C4-9293-4D365FD8ABDD}" srcOrd="0" destOrd="0" presId="urn:microsoft.com/office/officeart/2005/8/layout/hList1"/>
    <dgm:cxn modelId="{6BDD9592-F00B-4595-A9EF-91610DD39137}" type="presOf" srcId="{4FD6AD74-0299-4127-9880-66003E106D0F}" destId="{E10842D8-1926-4B72-AF98-0820FE96BF96}" srcOrd="0" destOrd="0" presId="urn:microsoft.com/office/officeart/2005/8/layout/hList1"/>
    <dgm:cxn modelId="{7F17E374-5E42-4E69-BBAF-75B1C9B64701}" type="presOf" srcId="{727C7F81-5EF9-4DE1-8831-66C37BE5E9D1}" destId="{EB105CA5-0530-41FF-ADFB-0CE2C4413DE4}" srcOrd="0" destOrd="1" presId="urn:microsoft.com/office/officeart/2005/8/layout/hList1"/>
    <dgm:cxn modelId="{57A4CC30-4C15-4477-9346-566312A23BAD}" srcId="{7B0D91F5-38B0-4B55-8462-96592842F262}" destId="{F24968BB-1E2D-4669-A51D-F37AFA5C75C4}" srcOrd="0" destOrd="0" parTransId="{9361D3D4-56E9-4AC5-BE91-E941451C4211}" sibTransId="{7F88846F-6B4B-42E7-923F-41ABAFF0D528}"/>
    <dgm:cxn modelId="{F31D5BB9-0953-448D-B1EC-9C5D94B9166C}" srcId="{9749E321-BBB2-44CD-B646-9A08A4AA8FDF}" destId="{4C297233-0CB7-45F1-BA84-B850D2C3F37D}" srcOrd="1" destOrd="0" parTransId="{76449EC2-68F1-40FA-9C09-AB4FD2B72693}" sibTransId="{83960A70-B372-47A0-8B08-A4F8EEBAEF7D}"/>
    <dgm:cxn modelId="{B6167026-21E3-488E-B3F9-7507446E9675}" type="presOf" srcId="{BA4FD2DC-05B8-4DB2-8D5B-0605E065E377}" destId="{F6788E4C-FCD6-4420-A889-298E5CBCC1B1}" srcOrd="0" destOrd="0" presId="urn:microsoft.com/office/officeart/2005/8/layout/hList1"/>
    <dgm:cxn modelId="{58D42620-7722-4E5F-AF3C-C1BC0EFEDA36}" srcId="{4FD6AD74-0299-4127-9880-66003E106D0F}" destId="{22376327-B66A-45F1-930F-08D4C8278728}" srcOrd="1" destOrd="0" parTransId="{E0131FE5-7D9A-4E71-A967-E9FCBC218A0B}" sibTransId="{74888E55-DB05-400E-A129-773EF12E1B8B}"/>
    <dgm:cxn modelId="{4726A0FE-F626-4E21-942B-B9434D090400}" type="presOf" srcId="{B746971B-8F30-45B9-BDB4-DC1D2FBE624D}" destId="{564286FB-203D-41F8-BBD0-12022A3AFC54}" srcOrd="0" destOrd="0" presId="urn:microsoft.com/office/officeart/2005/8/layout/hList1"/>
    <dgm:cxn modelId="{F601FA35-9E74-4765-90C1-079902DD154B}" srcId="{B746971B-8F30-45B9-BDB4-DC1D2FBE624D}" destId="{9749E321-BBB2-44CD-B646-9A08A4AA8FDF}" srcOrd="1" destOrd="0" parTransId="{D3762700-EE1A-42AF-92AF-FC28E9DC37A7}" sibTransId="{F5A09A03-F838-4982-8D56-10731E3D1114}"/>
    <dgm:cxn modelId="{E0FDE3DB-F740-4D05-BB44-0D45381EF544}" type="presOf" srcId="{302CC1E6-C379-42D1-92E8-209451D0DF2A}" destId="{A4D445EA-62C6-4661-B1B6-9110690594B2}" srcOrd="0" destOrd="0" presId="urn:microsoft.com/office/officeart/2005/8/layout/hList1"/>
    <dgm:cxn modelId="{813AB81C-6E22-4FD3-ABEC-13DD2BBF2866}" type="presOf" srcId="{4C297233-0CB7-45F1-BA84-B850D2C3F37D}" destId="{F6788E4C-FCD6-4420-A889-298E5CBCC1B1}" srcOrd="0" destOrd="1" presId="urn:microsoft.com/office/officeart/2005/8/layout/hList1"/>
    <dgm:cxn modelId="{84DB4720-E5B9-4535-8961-327A89E56911}" type="presOf" srcId="{996378C6-CBC0-4243-8B1C-065B718294D4}" destId="{A4D445EA-62C6-4661-B1B6-9110690594B2}" srcOrd="0" destOrd="2" presId="urn:microsoft.com/office/officeart/2005/8/layout/hList1"/>
    <dgm:cxn modelId="{64679418-8710-40C3-A179-84EB3895BF7B}" srcId="{B746971B-8F30-45B9-BDB4-DC1D2FBE624D}" destId="{4FD6AD74-0299-4127-9880-66003E106D0F}" srcOrd="2" destOrd="0" parTransId="{9DE6A28E-3EC8-4154-BBAE-8AFB0B039EA5}" sibTransId="{F1B12344-E800-441D-ACC7-E434D53634F9}"/>
    <dgm:cxn modelId="{BA8FCA92-A8C8-457D-ACD7-D4046C880754}" srcId="{9749E321-BBB2-44CD-B646-9A08A4AA8FDF}" destId="{6BADFA54-5460-4EAB-AD2D-DAFFE7CC8B83}" srcOrd="2" destOrd="0" parTransId="{79712D0F-7D37-4331-A3A5-487264376BB1}" sibTransId="{AF453C31-B0EE-41E9-831A-A37AA8461B53}"/>
    <dgm:cxn modelId="{F6594BB6-0EF4-4489-AAA3-87D87D8FDD41}" type="presParOf" srcId="{564286FB-203D-41F8-BBD0-12022A3AFC54}" destId="{D4E1E0CA-A750-46EB-8160-BB30370E408B}" srcOrd="0" destOrd="0" presId="urn:microsoft.com/office/officeart/2005/8/layout/hList1"/>
    <dgm:cxn modelId="{EF3AB24D-5425-4D8B-BE0A-742D1CBF5155}" type="presParOf" srcId="{D4E1E0CA-A750-46EB-8160-BB30370E408B}" destId="{3AE07D1C-58C5-40C4-9293-4D365FD8ABDD}" srcOrd="0" destOrd="0" presId="urn:microsoft.com/office/officeart/2005/8/layout/hList1"/>
    <dgm:cxn modelId="{281E441C-61FD-4484-B314-10BF40A09D28}" type="presParOf" srcId="{D4E1E0CA-A750-46EB-8160-BB30370E408B}" destId="{EB105CA5-0530-41FF-ADFB-0CE2C4413DE4}" srcOrd="1" destOrd="0" presId="urn:microsoft.com/office/officeart/2005/8/layout/hList1"/>
    <dgm:cxn modelId="{6DA5C7C1-61E1-44B0-9135-90404DEB3311}" type="presParOf" srcId="{564286FB-203D-41F8-BBD0-12022A3AFC54}" destId="{042B1FDF-5E0A-4584-832A-05DCB881947A}" srcOrd="1" destOrd="0" presId="urn:microsoft.com/office/officeart/2005/8/layout/hList1"/>
    <dgm:cxn modelId="{32716CE0-2559-4932-8D3E-ADE28FE8E69C}" type="presParOf" srcId="{564286FB-203D-41F8-BBD0-12022A3AFC54}" destId="{AECF173D-CAB7-474C-B6FB-AD219D839799}" srcOrd="2" destOrd="0" presId="urn:microsoft.com/office/officeart/2005/8/layout/hList1"/>
    <dgm:cxn modelId="{F62413F7-A03A-4E50-B748-5695B4602D9C}" type="presParOf" srcId="{AECF173D-CAB7-474C-B6FB-AD219D839799}" destId="{8BF35D1C-18E2-4AD3-9117-76204044C13F}" srcOrd="0" destOrd="0" presId="urn:microsoft.com/office/officeart/2005/8/layout/hList1"/>
    <dgm:cxn modelId="{BFBA5FDF-867B-4C9C-909D-894FA2548F83}" type="presParOf" srcId="{AECF173D-CAB7-474C-B6FB-AD219D839799}" destId="{F6788E4C-FCD6-4420-A889-298E5CBCC1B1}" srcOrd="1" destOrd="0" presId="urn:microsoft.com/office/officeart/2005/8/layout/hList1"/>
    <dgm:cxn modelId="{CC79338D-D163-418D-8F9C-A91D635F842B}" type="presParOf" srcId="{564286FB-203D-41F8-BBD0-12022A3AFC54}" destId="{954526FE-8C76-419D-B9B4-47B707947B1F}" srcOrd="3" destOrd="0" presId="urn:microsoft.com/office/officeart/2005/8/layout/hList1"/>
    <dgm:cxn modelId="{A01BDC32-945F-4870-A9D9-43DC02A528AB}" type="presParOf" srcId="{564286FB-203D-41F8-BBD0-12022A3AFC54}" destId="{87C07477-176F-4891-A54D-84A440E2FD3A}" srcOrd="4" destOrd="0" presId="urn:microsoft.com/office/officeart/2005/8/layout/hList1"/>
    <dgm:cxn modelId="{19E831A4-7DE9-42CC-B6E3-9E366A2E4A9B}" type="presParOf" srcId="{87C07477-176F-4891-A54D-84A440E2FD3A}" destId="{E10842D8-1926-4B72-AF98-0820FE96BF96}" srcOrd="0" destOrd="0" presId="urn:microsoft.com/office/officeart/2005/8/layout/hList1"/>
    <dgm:cxn modelId="{C5B39D48-B040-4C2E-9695-56266E9302AC}" type="presParOf" srcId="{87C07477-176F-4891-A54D-84A440E2FD3A}" destId="{A4D445EA-62C6-4661-B1B6-9110690594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E2B8F-D56D-4E9F-9321-FFB09AE0DF2D}">
      <dsp:nvSpPr>
        <dsp:cNvPr id="0" name=""/>
        <dsp:cNvSpPr/>
      </dsp:nvSpPr>
      <dsp:spPr>
        <a:xfrm>
          <a:off x="2400" y="165257"/>
          <a:ext cx="2340099" cy="6151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Three dimensions of development</a:t>
          </a:r>
          <a:endParaRPr lang="en-GB" sz="1700" kern="1200" dirty="0"/>
        </a:p>
      </dsp:txBody>
      <dsp:txXfrm>
        <a:off x="2400" y="165257"/>
        <a:ext cx="2340099" cy="615161"/>
      </dsp:txXfrm>
    </dsp:sp>
    <dsp:sp modelId="{A655C295-8CAD-4895-8DDE-A941077429D4}">
      <dsp:nvSpPr>
        <dsp:cNvPr id="0" name=""/>
        <dsp:cNvSpPr/>
      </dsp:nvSpPr>
      <dsp:spPr>
        <a:xfrm>
          <a:off x="2400" y="780419"/>
          <a:ext cx="2340099" cy="2986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Economic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Environmental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Social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b="1" kern="1200" dirty="0" smtClean="0"/>
            <a:t>Question</a:t>
          </a:r>
          <a:r>
            <a:rPr lang="en-GB" sz="1700" kern="1200" dirty="0" smtClean="0"/>
            <a:t>: are trade-offs acceptable (e.g. economic can compensate for social or environmental losses)?</a:t>
          </a:r>
          <a:endParaRPr lang="en-GB" sz="1700" kern="1200" dirty="0"/>
        </a:p>
      </dsp:txBody>
      <dsp:txXfrm>
        <a:off x="2400" y="780419"/>
        <a:ext cx="2340099" cy="2986559"/>
      </dsp:txXfrm>
    </dsp:sp>
    <dsp:sp modelId="{6DF51194-677F-4622-BDEA-B076B1A1BE40}">
      <dsp:nvSpPr>
        <dsp:cNvPr id="0" name=""/>
        <dsp:cNvSpPr/>
      </dsp:nvSpPr>
      <dsp:spPr>
        <a:xfrm>
          <a:off x="2670112" y="165257"/>
          <a:ext cx="2340099" cy="6151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Inter-generational equity</a:t>
          </a:r>
          <a:endParaRPr lang="en-GB" sz="1700" kern="1200" dirty="0"/>
        </a:p>
      </dsp:txBody>
      <dsp:txXfrm>
        <a:off x="2670112" y="165257"/>
        <a:ext cx="2340099" cy="615161"/>
      </dsp:txXfrm>
    </dsp:sp>
    <dsp:sp modelId="{45428376-F235-4751-A019-0CE11B6C6B97}">
      <dsp:nvSpPr>
        <dsp:cNvPr id="0" name=""/>
        <dsp:cNvSpPr/>
      </dsp:nvSpPr>
      <dsp:spPr>
        <a:xfrm>
          <a:off x="2670112" y="780419"/>
          <a:ext cx="2340099" cy="2986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Retention of natural capital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b="1" kern="1200" dirty="0" smtClean="0"/>
            <a:t>Question</a:t>
          </a:r>
          <a:r>
            <a:rPr lang="en-GB" sz="1700" kern="1200" dirty="0" smtClean="0"/>
            <a:t>: can natural capital be substituted for human capital?</a:t>
          </a:r>
          <a:endParaRPr lang="en-GB" sz="1700" kern="1200" dirty="0"/>
        </a:p>
      </dsp:txBody>
      <dsp:txXfrm>
        <a:off x="2670112" y="780419"/>
        <a:ext cx="2340099" cy="2986559"/>
      </dsp:txXfrm>
    </dsp:sp>
    <dsp:sp modelId="{6BDFE01D-F7E8-497B-B854-893A836277AD}">
      <dsp:nvSpPr>
        <dsp:cNvPr id="0" name=""/>
        <dsp:cNvSpPr/>
      </dsp:nvSpPr>
      <dsp:spPr>
        <a:xfrm>
          <a:off x="5337825" y="165257"/>
          <a:ext cx="2340099" cy="6151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Intra-generational equity</a:t>
          </a:r>
          <a:endParaRPr lang="en-GB" sz="1700" kern="1200" dirty="0"/>
        </a:p>
      </dsp:txBody>
      <dsp:txXfrm>
        <a:off x="5337825" y="165257"/>
        <a:ext cx="2340099" cy="615161"/>
      </dsp:txXfrm>
    </dsp:sp>
    <dsp:sp modelId="{8C0B0DD5-99BE-4C29-9FA4-2D82C443CD5F}">
      <dsp:nvSpPr>
        <dsp:cNvPr id="0" name=""/>
        <dsp:cNvSpPr/>
      </dsp:nvSpPr>
      <dsp:spPr>
        <a:xfrm>
          <a:off x="5337825" y="780419"/>
          <a:ext cx="2340099" cy="2986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Ensure basic needs of all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Reduce inequality</a:t>
          </a: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b="1" kern="1200" dirty="0" smtClean="0"/>
            <a:t>Question: </a:t>
          </a:r>
          <a:r>
            <a:rPr lang="en-GB" sz="1700" b="0" kern="1200" dirty="0" smtClean="0"/>
            <a:t>must all people benefit at all times? Can losses by some be compensated by the gains of many?</a:t>
          </a:r>
          <a:endParaRPr lang="en-GB" sz="1700" b="0" kern="1200" dirty="0"/>
        </a:p>
      </dsp:txBody>
      <dsp:txXfrm>
        <a:off x="5337825" y="780419"/>
        <a:ext cx="2340099" cy="2986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8FC1B-57FE-4545-974B-8F1479077C17}">
      <dsp:nvSpPr>
        <dsp:cNvPr id="0" name=""/>
        <dsp:cNvSpPr/>
      </dsp:nvSpPr>
      <dsp:spPr>
        <a:xfrm>
          <a:off x="1313024" y="566"/>
          <a:ext cx="2246345" cy="1123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Radical</a:t>
          </a:r>
          <a:endParaRPr lang="en-GB" sz="2800" kern="1200" dirty="0"/>
        </a:p>
      </dsp:txBody>
      <dsp:txXfrm>
        <a:off x="1345921" y="33463"/>
        <a:ext cx="2180551" cy="1057378"/>
      </dsp:txXfrm>
    </dsp:sp>
    <dsp:sp modelId="{FB4991F0-AC90-40E1-895F-FDBB2AF4628E}">
      <dsp:nvSpPr>
        <dsp:cNvPr id="0" name=""/>
        <dsp:cNvSpPr/>
      </dsp:nvSpPr>
      <dsp:spPr>
        <a:xfrm>
          <a:off x="1537658" y="1123739"/>
          <a:ext cx="224634" cy="842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379"/>
              </a:lnTo>
              <a:lnTo>
                <a:pt x="224634" y="8423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52E23-FC3E-45D3-B866-375891E919DE}">
      <dsp:nvSpPr>
        <dsp:cNvPr id="0" name=""/>
        <dsp:cNvSpPr/>
      </dsp:nvSpPr>
      <dsp:spPr>
        <a:xfrm>
          <a:off x="1762293" y="1404532"/>
          <a:ext cx="1797076" cy="1123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Very strong</a:t>
          </a:r>
          <a:endParaRPr lang="en-GB" sz="3400" kern="1200" dirty="0"/>
        </a:p>
      </dsp:txBody>
      <dsp:txXfrm>
        <a:off x="1795190" y="1437429"/>
        <a:ext cx="1731282" cy="1057378"/>
      </dsp:txXfrm>
    </dsp:sp>
    <dsp:sp modelId="{C8460F02-1F73-497D-BD04-5943B25E8427}">
      <dsp:nvSpPr>
        <dsp:cNvPr id="0" name=""/>
        <dsp:cNvSpPr/>
      </dsp:nvSpPr>
      <dsp:spPr>
        <a:xfrm>
          <a:off x="1537658" y="1123739"/>
          <a:ext cx="224634" cy="2246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6345"/>
              </a:lnTo>
              <a:lnTo>
                <a:pt x="224634" y="22463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58DFF-CACC-4F9A-97ED-D1151F28BBFD}">
      <dsp:nvSpPr>
        <dsp:cNvPr id="0" name=""/>
        <dsp:cNvSpPr/>
      </dsp:nvSpPr>
      <dsp:spPr>
        <a:xfrm>
          <a:off x="1762293" y="2808497"/>
          <a:ext cx="1797076" cy="1123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Very weak</a:t>
          </a:r>
          <a:endParaRPr lang="en-GB" sz="3400" kern="1200" dirty="0"/>
        </a:p>
      </dsp:txBody>
      <dsp:txXfrm>
        <a:off x="1795190" y="2841394"/>
        <a:ext cx="1731282" cy="1057378"/>
      </dsp:txXfrm>
    </dsp:sp>
    <dsp:sp modelId="{76070D43-3B49-4B46-A6B0-1C1270837D03}">
      <dsp:nvSpPr>
        <dsp:cNvPr id="0" name=""/>
        <dsp:cNvSpPr/>
      </dsp:nvSpPr>
      <dsp:spPr>
        <a:xfrm>
          <a:off x="4120955" y="566"/>
          <a:ext cx="2246345" cy="1123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Mainstream</a:t>
          </a:r>
          <a:endParaRPr lang="en-GB" sz="2800" kern="1200" dirty="0"/>
        </a:p>
      </dsp:txBody>
      <dsp:txXfrm>
        <a:off x="4153852" y="33463"/>
        <a:ext cx="2180551" cy="1057378"/>
      </dsp:txXfrm>
    </dsp:sp>
    <dsp:sp modelId="{F2BA721B-6A27-4A65-B6EE-4C6DD7BFFC50}">
      <dsp:nvSpPr>
        <dsp:cNvPr id="0" name=""/>
        <dsp:cNvSpPr/>
      </dsp:nvSpPr>
      <dsp:spPr>
        <a:xfrm>
          <a:off x="4345590" y="1123739"/>
          <a:ext cx="224634" cy="842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379"/>
              </a:lnTo>
              <a:lnTo>
                <a:pt x="224634" y="8423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7C295-B12F-4482-8339-52A2E4570029}">
      <dsp:nvSpPr>
        <dsp:cNvPr id="0" name=""/>
        <dsp:cNvSpPr/>
      </dsp:nvSpPr>
      <dsp:spPr>
        <a:xfrm>
          <a:off x="4570224" y="1404532"/>
          <a:ext cx="1797076" cy="1123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Weak</a:t>
          </a:r>
          <a:endParaRPr lang="en-GB" sz="3400" kern="1200" dirty="0"/>
        </a:p>
      </dsp:txBody>
      <dsp:txXfrm>
        <a:off x="4603121" y="1437429"/>
        <a:ext cx="1731282" cy="1057378"/>
      </dsp:txXfrm>
    </dsp:sp>
    <dsp:sp modelId="{CA29D08D-2468-4335-A28B-C8637C3800F4}">
      <dsp:nvSpPr>
        <dsp:cNvPr id="0" name=""/>
        <dsp:cNvSpPr/>
      </dsp:nvSpPr>
      <dsp:spPr>
        <a:xfrm>
          <a:off x="4345590" y="1123739"/>
          <a:ext cx="224634" cy="2246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6345"/>
              </a:lnTo>
              <a:lnTo>
                <a:pt x="224634" y="22463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03013-6717-4C2D-832C-5F07A1A1AB8A}">
      <dsp:nvSpPr>
        <dsp:cNvPr id="0" name=""/>
        <dsp:cNvSpPr/>
      </dsp:nvSpPr>
      <dsp:spPr>
        <a:xfrm>
          <a:off x="4570224" y="2808497"/>
          <a:ext cx="1797076" cy="1123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SDGs</a:t>
          </a:r>
          <a:endParaRPr lang="en-GB" sz="3400" kern="1200" dirty="0"/>
        </a:p>
      </dsp:txBody>
      <dsp:txXfrm>
        <a:off x="4603121" y="2841394"/>
        <a:ext cx="1731282" cy="1057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21145-D0C9-4ADE-BDE7-A8CB2ACDDE04}">
      <dsp:nvSpPr>
        <dsp:cNvPr id="0" name=""/>
        <dsp:cNvSpPr/>
      </dsp:nvSpPr>
      <dsp:spPr>
        <a:xfrm rot="5400000">
          <a:off x="3436181" y="96505"/>
          <a:ext cx="1456311" cy="12669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Circular economy</a:t>
          </a:r>
          <a:endParaRPr lang="en-GB" sz="1200" kern="1200" dirty="0"/>
        </a:p>
      </dsp:txBody>
      <dsp:txXfrm rot="-5400000">
        <a:off x="3728280" y="228787"/>
        <a:ext cx="872113" cy="1002427"/>
      </dsp:txXfrm>
    </dsp:sp>
    <dsp:sp modelId="{7D490C3C-CC8E-4AED-BE97-206DA1B421D0}">
      <dsp:nvSpPr>
        <dsp:cNvPr id="0" name=""/>
        <dsp:cNvSpPr/>
      </dsp:nvSpPr>
      <dsp:spPr>
        <a:xfrm>
          <a:off x="4836279" y="293107"/>
          <a:ext cx="1625243" cy="873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Green political thought</a:t>
          </a:r>
          <a:endParaRPr lang="en-GB" sz="1200" kern="1200" dirty="0"/>
        </a:p>
      </dsp:txBody>
      <dsp:txXfrm>
        <a:off x="4836279" y="293107"/>
        <a:ext cx="1625243" cy="873786"/>
      </dsp:txXfrm>
    </dsp:sp>
    <dsp:sp modelId="{BCDC5420-977E-4D9D-81D8-9FD9D9F2D84C}">
      <dsp:nvSpPr>
        <dsp:cNvPr id="0" name=""/>
        <dsp:cNvSpPr/>
      </dsp:nvSpPr>
      <dsp:spPr>
        <a:xfrm rot="5400000">
          <a:off x="2067831" y="96505"/>
          <a:ext cx="1456311" cy="12669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2359930" y="228787"/>
        <a:ext cx="872113" cy="1002427"/>
      </dsp:txXfrm>
    </dsp:sp>
    <dsp:sp modelId="{7CA58F9D-F0DD-4FCD-B1B4-D2DFE3ED79D0}">
      <dsp:nvSpPr>
        <dsp:cNvPr id="0" name=""/>
        <dsp:cNvSpPr/>
      </dsp:nvSpPr>
      <dsp:spPr>
        <a:xfrm rot="5400000">
          <a:off x="2749385" y="1332622"/>
          <a:ext cx="1456311" cy="12669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Eco-feminism</a:t>
          </a:r>
          <a:endParaRPr lang="en-GB" sz="1200" kern="1200" dirty="0"/>
        </a:p>
      </dsp:txBody>
      <dsp:txXfrm rot="-5400000">
        <a:off x="3041484" y="1464904"/>
        <a:ext cx="872113" cy="1002427"/>
      </dsp:txXfrm>
    </dsp:sp>
    <dsp:sp modelId="{8B4F12DD-67CF-4F97-A4E7-4883C27BA687}">
      <dsp:nvSpPr>
        <dsp:cNvPr id="0" name=""/>
        <dsp:cNvSpPr/>
      </dsp:nvSpPr>
      <dsp:spPr>
        <a:xfrm>
          <a:off x="1218801" y="1529225"/>
          <a:ext cx="1572816" cy="873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Political ecology</a:t>
          </a:r>
          <a:endParaRPr lang="en-GB" sz="1200" kern="1200" dirty="0"/>
        </a:p>
      </dsp:txBody>
      <dsp:txXfrm>
        <a:off x="1218801" y="1529225"/>
        <a:ext cx="1572816" cy="873786"/>
      </dsp:txXfrm>
    </dsp:sp>
    <dsp:sp modelId="{6657C3B3-C080-45DF-BF70-988D2A1B8884}">
      <dsp:nvSpPr>
        <dsp:cNvPr id="0" name=""/>
        <dsp:cNvSpPr/>
      </dsp:nvSpPr>
      <dsp:spPr>
        <a:xfrm rot="5400000">
          <a:off x="4117735" y="1332622"/>
          <a:ext cx="1456311" cy="12669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4409834" y="1464904"/>
        <a:ext cx="872113" cy="1002427"/>
      </dsp:txXfrm>
    </dsp:sp>
    <dsp:sp modelId="{748E5A22-CE09-41DD-BAD6-0F73BB418E0B}">
      <dsp:nvSpPr>
        <dsp:cNvPr id="0" name=""/>
        <dsp:cNvSpPr/>
      </dsp:nvSpPr>
      <dsp:spPr>
        <a:xfrm rot="5400000">
          <a:off x="3436181" y="2568740"/>
          <a:ext cx="1456311" cy="12669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De-growth</a:t>
          </a:r>
          <a:endParaRPr lang="en-GB" sz="1200" kern="1200" dirty="0"/>
        </a:p>
      </dsp:txBody>
      <dsp:txXfrm rot="-5400000">
        <a:off x="3728280" y="2701022"/>
        <a:ext cx="872113" cy="1002427"/>
      </dsp:txXfrm>
    </dsp:sp>
    <dsp:sp modelId="{0CD76B5C-4E52-4307-986E-593CB6484E6B}">
      <dsp:nvSpPr>
        <dsp:cNvPr id="0" name=""/>
        <dsp:cNvSpPr/>
      </dsp:nvSpPr>
      <dsp:spPr>
        <a:xfrm>
          <a:off x="4836279" y="2765342"/>
          <a:ext cx="1625243" cy="873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Deep ecology</a:t>
          </a:r>
          <a:endParaRPr lang="en-GB" sz="1200" kern="1200" dirty="0"/>
        </a:p>
      </dsp:txBody>
      <dsp:txXfrm>
        <a:off x="4836279" y="2765342"/>
        <a:ext cx="1625243" cy="873786"/>
      </dsp:txXfrm>
    </dsp:sp>
    <dsp:sp modelId="{EB0FA6D8-D99D-4D31-A1D3-2A3C8CA3D288}">
      <dsp:nvSpPr>
        <dsp:cNvPr id="0" name=""/>
        <dsp:cNvSpPr/>
      </dsp:nvSpPr>
      <dsp:spPr>
        <a:xfrm rot="5400000">
          <a:off x="2067831" y="2568740"/>
          <a:ext cx="1456311" cy="12669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2359930" y="2701022"/>
        <a:ext cx="872113" cy="10024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AAA0E-95FA-49A4-8FD0-BEAD9B5E98EA}">
      <dsp:nvSpPr>
        <dsp:cNvPr id="0" name=""/>
        <dsp:cNvSpPr/>
      </dsp:nvSpPr>
      <dsp:spPr>
        <a:xfrm>
          <a:off x="937" y="0"/>
          <a:ext cx="2437603" cy="39322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Political</a:t>
          </a:r>
          <a:endParaRPr lang="en-US" sz="3400" kern="1200" dirty="0"/>
        </a:p>
      </dsp:txBody>
      <dsp:txXfrm>
        <a:off x="937" y="0"/>
        <a:ext cx="2437603" cy="1179671"/>
      </dsp:txXfrm>
    </dsp:sp>
    <dsp:sp modelId="{CD72151E-F7A3-4435-B512-8ADA5E0FDD37}">
      <dsp:nvSpPr>
        <dsp:cNvPr id="0" name=""/>
        <dsp:cNvSpPr/>
      </dsp:nvSpPr>
      <dsp:spPr>
        <a:xfrm>
          <a:off x="244697" y="1180823"/>
          <a:ext cx="1950082" cy="1185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Global democracy?</a:t>
          </a:r>
          <a:endParaRPr lang="en-US" sz="1600" kern="1200" dirty="0"/>
        </a:p>
      </dsp:txBody>
      <dsp:txXfrm>
        <a:off x="279423" y="1215549"/>
        <a:ext cx="1880630" cy="1116171"/>
      </dsp:txXfrm>
    </dsp:sp>
    <dsp:sp modelId="{7C6968F2-05DF-493C-AD0C-5694FECAC18B}">
      <dsp:nvSpPr>
        <dsp:cNvPr id="0" name=""/>
        <dsp:cNvSpPr/>
      </dsp:nvSpPr>
      <dsp:spPr>
        <a:xfrm>
          <a:off x="244697" y="2548849"/>
          <a:ext cx="1950082" cy="1185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Green socialism?</a:t>
          </a:r>
          <a:endParaRPr lang="en-US" sz="1600" kern="1200" dirty="0"/>
        </a:p>
      </dsp:txBody>
      <dsp:txXfrm>
        <a:off x="279423" y="2583575"/>
        <a:ext cx="1880630" cy="1116171"/>
      </dsp:txXfrm>
    </dsp:sp>
    <dsp:sp modelId="{1AF2B144-5FC0-40A6-99AE-724C8A7FA9DD}">
      <dsp:nvSpPr>
        <dsp:cNvPr id="0" name=""/>
        <dsp:cNvSpPr/>
      </dsp:nvSpPr>
      <dsp:spPr>
        <a:xfrm>
          <a:off x="2621360" y="0"/>
          <a:ext cx="2437603" cy="39322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Economic</a:t>
          </a:r>
          <a:endParaRPr lang="en-US" sz="3400" kern="1200" dirty="0"/>
        </a:p>
      </dsp:txBody>
      <dsp:txXfrm>
        <a:off x="2621360" y="0"/>
        <a:ext cx="2437603" cy="1179671"/>
      </dsp:txXfrm>
    </dsp:sp>
    <dsp:sp modelId="{888E5B61-72C2-490D-B5A6-F6A738B7033A}">
      <dsp:nvSpPr>
        <dsp:cNvPr id="0" name=""/>
        <dsp:cNvSpPr/>
      </dsp:nvSpPr>
      <dsp:spPr>
        <a:xfrm>
          <a:off x="2865121" y="1180823"/>
          <a:ext cx="1950082" cy="1185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Reform markets?</a:t>
          </a:r>
          <a:endParaRPr lang="en-US" sz="1600" kern="1200" dirty="0"/>
        </a:p>
      </dsp:txBody>
      <dsp:txXfrm>
        <a:off x="2899847" y="1215549"/>
        <a:ext cx="1880630" cy="1116171"/>
      </dsp:txXfrm>
    </dsp:sp>
    <dsp:sp modelId="{045C0939-B398-4385-ADAD-D7E65D1ACA9D}">
      <dsp:nvSpPr>
        <dsp:cNvPr id="0" name=""/>
        <dsp:cNvSpPr/>
      </dsp:nvSpPr>
      <dsp:spPr>
        <a:xfrm>
          <a:off x="2865121" y="2548849"/>
          <a:ext cx="1950082" cy="1185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New ways of measuring well-being?</a:t>
          </a:r>
          <a:endParaRPr lang="en-US" sz="1600" kern="1200" dirty="0"/>
        </a:p>
      </dsp:txBody>
      <dsp:txXfrm>
        <a:off x="2899847" y="2583575"/>
        <a:ext cx="1880630" cy="1116171"/>
      </dsp:txXfrm>
    </dsp:sp>
    <dsp:sp modelId="{9579DBB0-98F2-413D-9B82-01E9E96EF215}">
      <dsp:nvSpPr>
        <dsp:cNvPr id="0" name=""/>
        <dsp:cNvSpPr/>
      </dsp:nvSpPr>
      <dsp:spPr>
        <a:xfrm>
          <a:off x="5241784" y="0"/>
          <a:ext cx="2437603" cy="39322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Social</a:t>
          </a:r>
          <a:endParaRPr lang="en-US" sz="3400" kern="1200" dirty="0"/>
        </a:p>
      </dsp:txBody>
      <dsp:txXfrm>
        <a:off x="5241784" y="0"/>
        <a:ext cx="2437603" cy="1179671"/>
      </dsp:txXfrm>
    </dsp:sp>
    <dsp:sp modelId="{606FA392-847E-4763-8DB8-C98214AEA0B5}">
      <dsp:nvSpPr>
        <dsp:cNvPr id="0" name=""/>
        <dsp:cNvSpPr/>
      </dsp:nvSpPr>
      <dsp:spPr>
        <a:xfrm>
          <a:off x="5485544" y="1180823"/>
          <a:ext cx="1950082" cy="1185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Change mindsets?</a:t>
          </a:r>
          <a:endParaRPr lang="en-US" sz="1600" kern="1200" dirty="0"/>
        </a:p>
      </dsp:txBody>
      <dsp:txXfrm>
        <a:off x="5520270" y="1215549"/>
        <a:ext cx="1880630" cy="1116171"/>
      </dsp:txXfrm>
    </dsp:sp>
    <dsp:sp modelId="{F27DDC97-F166-44E5-A9DC-E36F45644B5D}">
      <dsp:nvSpPr>
        <dsp:cNvPr id="0" name=""/>
        <dsp:cNvSpPr/>
      </dsp:nvSpPr>
      <dsp:spPr>
        <a:xfrm>
          <a:off x="5485544" y="2548849"/>
          <a:ext cx="1950082" cy="1185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Emphasize equity – between humans (and non-humans?)?</a:t>
          </a:r>
          <a:endParaRPr lang="en-US" sz="1600" kern="1200" dirty="0"/>
        </a:p>
      </dsp:txBody>
      <dsp:txXfrm>
        <a:off x="5520270" y="2583575"/>
        <a:ext cx="1880630" cy="11161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73C0C1-5D71-4E2C-9280-8ABF9BE2D3B6}">
      <dsp:nvSpPr>
        <dsp:cNvPr id="0" name=""/>
        <dsp:cNvSpPr/>
      </dsp:nvSpPr>
      <dsp:spPr>
        <a:xfrm>
          <a:off x="1352263" y="1414"/>
          <a:ext cx="4617195" cy="419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Urban migration</a:t>
          </a:r>
          <a:endParaRPr lang="en-GB" sz="1900" kern="1200" dirty="0"/>
        </a:p>
      </dsp:txBody>
      <dsp:txXfrm>
        <a:off x="1352263" y="1414"/>
        <a:ext cx="4617195" cy="419745"/>
      </dsp:txXfrm>
    </dsp:sp>
    <dsp:sp modelId="{FB1B2406-09BE-48FD-B716-377DDB23BDD2}">
      <dsp:nvSpPr>
        <dsp:cNvPr id="0" name=""/>
        <dsp:cNvSpPr/>
      </dsp:nvSpPr>
      <dsp:spPr>
        <a:xfrm>
          <a:off x="1352263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9C684-6029-46F1-87FD-1BD33F22165B}">
      <dsp:nvSpPr>
        <dsp:cNvPr id="0" name=""/>
        <dsp:cNvSpPr/>
      </dsp:nvSpPr>
      <dsp:spPr>
        <a:xfrm>
          <a:off x="2001236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8FE89D-9537-4AE0-B5E6-35A09FEC815E}">
      <dsp:nvSpPr>
        <dsp:cNvPr id="0" name=""/>
        <dsp:cNvSpPr/>
      </dsp:nvSpPr>
      <dsp:spPr>
        <a:xfrm>
          <a:off x="2650721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C5205-4748-4185-BE08-43EA2344EECA}">
      <dsp:nvSpPr>
        <dsp:cNvPr id="0" name=""/>
        <dsp:cNvSpPr/>
      </dsp:nvSpPr>
      <dsp:spPr>
        <a:xfrm>
          <a:off x="3299694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6B6643-F5DC-40B5-8774-36CC12CD7E79}">
      <dsp:nvSpPr>
        <dsp:cNvPr id="0" name=""/>
        <dsp:cNvSpPr/>
      </dsp:nvSpPr>
      <dsp:spPr>
        <a:xfrm>
          <a:off x="3949179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1A9DB-9C3A-4291-9189-4740717CC81D}">
      <dsp:nvSpPr>
        <dsp:cNvPr id="0" name=""/>
        <dsp:cNvSpPr/>
      </dsp:nvSpPr>
      <dsp:spPr>
        <a:xfrm>
          <a:off x="4598152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BA61E0-37DC-48B6-A0E2-B7054C491938}">
      <dsp:nvSpPr>
        <dsp:cNvPr id="0" name=""/>
        <dsp:cNvSpPr/>
      </dsp:nvSpPr>
      <dsp:spPr>
        <a:xfrm>
          <a:off x="5247637" y="421159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E64F4-C809-4218-88AE-D152F3150B6C}">
      <dsp:nvSpPr>
        <dsp:cNvPr id="0" name=""/>
        <dsp:cNvSpPr/>
      </dsp:nvSpPr>
      <dsp:spPr>
        <a:xfrm>
          <a:off x="1352263" y="506663"/>
          <a:ext cx="4677218" cy="6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Youth are leaving rural areas</a:t>
          </a:r>
          <a:endParaRPr lang="en-GB" sz="1900" kern="1200" dirty="0"/>
        </a:p>
      </dsp:txBody>
      <dsp:txXfrm>
        <a:off x="1352263" y="506663"/>
        <a:ext cx="4677218" cy="684028"/>
      </dsp:txXfrm>
    </dsp:sp>
    <dsp:sp modelId="{3C0D1E94-168B-4C77-B081-42366082EDD2}">
      <dsp:nvSpPr>
        <dsp:cNvPr id="0" name=""/>
        <dsp:cNvSpPr/>
      </dsp:nvSpPr>
      <dsp:spPr>
        <a:xfrm>
          <a:off x="1352263" y="1328727"/>
          <a:ext cx="4617195" cy="419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Economies of scale</a:t>
          </a:r>
          <a:endParaRPr lang="en-GB" sz="1900" kern="1200" dirty="0"/>
        </a:p>
      </dsp:txBody>
      <dsp:txXfrm>
        <a:off x="1352263" y="1328727"/>
        <a:ext cx="4617195" cy="419745"/>
      </dsp:txXfrm>
    </dsp:sp>
    <dsp:sp modelId="{E35076B5-74A0-48C5-B97D-219418D28D99}">
      <dsp:nvSpPr>
        <dsp:cNvPr id="0" name=""/>
        <dsp:cNvSpPr/>
      </dsp:nvSpPr>
      <dsp:spPr>
        <a:xfrm>
          <a:off x="1352263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CC63D-079B-4DBE-93D9-84FD6482CB0F}">
      <dsp:nvSpPr>
        <dsp:cNvPr id="0" name=""/>
        <dsp:cNvSpPr/>
      </dsp:nvSpPr>
      <dsp:spPr>
        <a:xfrm>
          <a:off x="2001236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B5C46-CD54-48E8-9577-07E19A1DAED8}">
      <dsp:nvSpPr>
        <dsp:cNvPr id="0" name=""/>
        <dsp:cNvSpPr/>
      </dsp:nvSpPr>
      <dsp:spPr>
        <a:xfrm>
          <a:off x="2650721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8FCE9-D52D-4655-89AA-0AF52106AE42}">
      <dsp:nvSpPr>
        <dsp:cNvPr id="0" name=""/>
        <dsp:cNvSpPr/>
      </dsp:nvSpPr>
      <dsp:spPr>
        <a:xfrm>
          <a:off x="3299694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D4710-DBAC-4680-8D35-6430A9BF6807}">
      <dsp:nvSpPr>
        <dsp:cNvPr id="0" name=""/>
        <dsp:cNvSpPr/>
      </dsp:nvSpPr>
      <dsp:spPr>
        <a:xfrm>
          <a:off x="3949179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28282-1E08-4774-8F5D-15A9AC2A0F45}">
      <dsp:nvSpPr>
        <dsp:cNvPr id="0" name=""/>
        <dsp:cNvSpPr/>
      </dsp:nvSpPr>
      <dsp:spPr>
        <a:xfrm>
          <a:off x="4598152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EC0B1-5D09-4155-951E-3D1211992870}">
      <dsp:nvSpPr>
        <dsp:cNvPr id="0" name=""/>
        <dsp:cNvSpPr/>
      </dsp:nvSpPr>
      <dsp:spPr>
        <a:xfrm>
          <a:off x="5247637" y="1748472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9CAF8-7548-4976-9E47-6E0B130BE241}">
      <dsp:nvSpPr>
        <dsp:cNvPr id="0" name=""/>
        <dsp:cNvSpPr/>
      </dsp:nvSpPr>
      <dsp:spPr>
        <a:xfrm>
          <a:off x="1352263" y="1833976"/>
          <a:ext cx="4677218" cy="6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Cities offer economies of scale and agglomeration benefits</a:t>
          </a:r>
          <a:endParaRPr lang="en-GB" sz="1900" kern="1200" dirty="0"/>
        </a:p>
      </dsp:txBody>
      <dsp:txXfrm>
        <a:off x="1352263" y="1833976"/>
        <a:ext cx="4677218" cy="684028"/>
      </dsp:txXfrm>
    </dsp:sp>
    <dsp:sp modelId="{3B0BC61E-5E4F-4166-A4F4-E31510DF13F9}">
      <dsp:nvSpPr>
        <dsp:cNvPr id="0" name=""/>
        <dsp:cNvSpPr/>
      </dsp:nvSpPr>
      <dsp:spPr>
        <a:xfrm>
          <a:off x="1352263" y="2656041"/>
          <a:ext cx="4617195" cy="419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Historical pathways</a:t>
          </a:r>
          <a:endParaRPr lang="en-GB" sz="1900" kern="1200" dirty="0"/>
        </a:p>
      </dsp:txBody>
      <dsp:txXfrm>
        <a:off x="1352263" y="2656041"/>
        <a:ext cx="4617195" cy="419745"/>
      </dsp:txXfrm>
    </dsp:sp>
    <dsp:sp modelId="{7B953C72-7EE9-45C8-A830-B7763CCFB092}">
      <dsp:nvSpPr>
        <dsp:cNvPr id="0" name=""/>
        <dsp:cNvSpPr/>
      </dsp:nvSpPr>
      <dsp:spPr>
        <a:xfrm>
          <a:off x="1352263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4612DB-82EC-421D-9BBF-D54BEC93FC1C}">
      <dsp:nvSpPr>
        <dsp:cNvPr id="0" name=""/>
        <dsp:cNvSpPr/>
      </dsp:nvSpPr>
      <dsp:spPr>
        <a:xfrm>
          <a:off x="2001236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06F91-18CE-4758-B21E-F5263F3A02AF}">
      <dsp:nvSpPr>
        <dsp:cNvPr id="0" name=""/>
        <dsp:cNvSpPr/>
      </dsp:nvSpPr>
      <dsp:spPr>
        <a:xfrm>
          <a:off x="2650721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1C150-2A67-4DC1-A39D-81C20A8AC5F9}">
      <dsp:nvSpPr>
        <dsp:cNvPr id="0" name=""/>
        <dsp:cNvSpPr/>
      </dsp:nvSpPr>
      <dsp:spPr>
        <a:xfrm>
          <a:off x="3299694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34FCE2-CFFB-44C6-B9BD-685701F316C9}">
      <dsp:nvSpPr>
        <dsp:cNvPr id="0" name=""/>
        <dsp:cNvSpPr/>
      </dsp:nvSpPr>
      <dsp:spPr>
        <a:xfrm>
          <a:off x="3949179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D3932-1341-4161-9E6C-CFB0538EFB37}">
      <dsp:nvSpPr>
        <dsp:cNvPr id="0" name=""/>
        <dsp:cNvSpPr/>
      </dsp:nvSpPr>
      <dsp:spPr>
        <a:xfrm>
          <a:off x="4598152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AD989-BEC0-4E87-84F6-6797726D04C5}">
      <dsp:nvSpPr>
        <dsp:cNvPr id="0" name=""/>
        <dsp:cNvSpPr/>
      </dsp:nvSpPr>
      <dsp:spPr>
        <a:xfrm>
          <a:off x="5247637" y="3075786"/>
          <a:ext cx="1080423" cy="85503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00E2A-FF0C-410D-8002-F1DB6B16A5C3}">
      <dsp:nvSpPr>
        <dsp:cNvPr id="0" name=""/>
        <dsp:cNvSpPr/>
      </dsp:nvSpPr>
      <dsp:spPr>
        <a:xfrm>
          <a:off x="1352263" y="3161289"/>
          <a:ext cx="4677218" cy="6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All historical development pathways have involved urbanization</a:t>
          </a:r>
          <a:endParaRPr lang="en-GB" sz="1900" kern="1200" dirty="0"/>
        </a:p>
      </dsp:txBody>
      <dsp:txXfrm>
        <a:off x="1352263" y="3161289"/>
        <a:ext cx="4677218" cy="6840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07D1C-58C5-40C4-9293-4D365FD8ABDD}">
      <dsp:nvSpPr>
        <dsp:cNvPr id="0" name=""/>
        <dsp:cNvSpPr/>
      </dsp:nvSpPr>
      <dsp:spPr>
        <a:xfrm>
          <a:off x="2400" y="274028"/>
          <a:ext cx="2340099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Economic</a:t>
          </a:r>
          <a:endParaRPr lang="en-GB" sz="1800" kern="1200" dirty="0"/>
        </a:p>
      </dsp:txBody>
      <dsp:txXfrm>
        <a:off x="2400" y="274028"/>
        <a:ext cx="2340099" cy="518400"/>
      </dsp:txXfrm>
    </dsp:sp>
    <dsp:sp modelId="{EB105CA5-0530-41FF-ADFB-0CE2C4413DE4}">
      <dsp:nvSpPr>
        <dsp:cNvPr id="0" name=""/>
        <dsp:cNvSpPr/>
      </dsp:nvSpPr>
      <dsp:spPr>
        <a:xfrm>
          <a:off x="2400" y="792428"/>
          <a:ext cx="2340099" cy="28657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err="1" smtClean="0"/>
            <a:t>Diseconomies</a:t>
          </a:r>
          <a:r>
            <a:rPr lang="it-IT" sz="1800" kern="1200" dirty="0" smtClean="0"/>
            <a:t> of scale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err="1" smtClean="0"/>
            <a:t>Higher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rates</a:t>
          </a:r>
          <a:r>
            <a:rPr lang="it-IT" sz="1800" kern="1200" dirty="0" smtClean="0"/>
            <a:t> of </a:t>
          </a:r>
          <a:r>
            <a:rPr lang="it-IT" sz="1800" kern="1200" dirty="0" err="1" smtClean="0"/>
            <a:t>poverty</a:t>
          </a:r>
          <a:r>
            <a:rPr lang="it-IT" sz="1800" kern="1200" dirty="0" smtClean="0"/>
            <a:t> and </a:t>
          </a:r>
          <a:r>
            <a:rPr lang="it-IT" sz="1800" kern="1200" dirty="0" err="1" smtClean="0"/>
            <a:t>hunger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Seasonality</a:t>
          </a:r>
          <a:r>
            <a:rPr lang="it-IT" sz="1800" kern="1200" dirty="0" smtClean="0"/>
            <a:t> of </a:t>
          </a:r>
          <a:r>
            <a:rPr lang="it-IT" sz="1800" kern="1200" dirty="0" err="1" smtClean="0"/>
            <a:t>income</a:t>
          </a:r>
          <a:r>
            <a:rPr lang="it-IT" sz="1800" kern="1200" dirty="0" smtClean="0"/>
            <a:t> and </a:t>
          </a:r>
          <a:r>
            <a:rPr lang="it-IT" sz="1800" kern="1200" dirty="0" err="1" smtClean="0"/>
            <a:t>prominence</a:t>
          </a:r>
          <a:r>
            <a:rPr lang="it-IT" sz="1800" kern="1200" dirty="0" smtClean="0"/>
            <a:t> of </a:t>
          </a:r>
          <a:r>
            <a:rPr lang="it-IT" sz="1800" kern="1200" dirty="0" err="1" smtClean="0"/>
            <a:t>own-consumption</a:t>
          </a:r>
          <a:endParaRPr lang="en-GB" sz="1800" kern="1200" dirty="0"/>
        </a:p>
      </dsp:txBody>
      <dsp:txXfrm>
        <a:off x="2400" y="792428"/>
        <a:ext cx="2340099" cy="2865779"/>
      </dsp:txXfrm>
    </dsp:sp>
    <dsp:sp modelId="{8BF35D1C-18E2-4AD3-9117-76204044C13F}">
      <dsp:nvSpPr>
        <dsp:cNvPr id="0" name=""/>
        <dsp:cNvSpPr/>
      </dsp:nvSpPr>
      <dsp:spPr>
        <a:xfrm>
          <a:off x="2670112" y="274028"/>
          <a:ext cx="2340099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Environmental</a:t>
          </a:r>
          <a:endParaRPr lang="en-GB" sz="1800" kern="1200" dirty="0"/>
        </a:p>
      </dsp:txBody>
      <dsp:txXfrm>
        <a:off x="2670112" y="274028"/>
        <a:ext cx="2340099" cy="518400"/>
      </dsp:txXfrm>
    </dsp:sp>
    <dsp:sp modelId="{F6788E4C-FCD6-4420-A889-298E5CBCC1B1}">
      <dsp:nvSpPr>
        <dsp:cNvPr id="0" name=""/>
        <dsp:cNvSpPr/>
      </dsp:nvSpPr>
      <dsp:spPr>
        <a:xfrm>
          <a:off x="2670112" y="792428"/>
          <a:ext cx="2340099" cy="28657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err="1" smtClean="0"/>
            <a:t>Locations</a:t>
          </a:r>
          <a:r>
            <a:rPr lang="it-IT" sz="1800" kern="1200" dirty="0" smtClean="0"/>
            <a:t> of </a:t>
          </a:r>
          <a:r>
            <a:rPr lang="it-IT" sz="1800" kern="1200" dirty="0" err="1" smtClean="0"/>
            <a:t>richest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biodiversity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Reliance on natural resource-based activities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err="1" smtClean="0"/>
            <a:t>Vulnerable</a:t>
          </a:r>
          <a:r>
            <a:rPr lang="it-IT" sz="1800" kern="1200" dirty="0" smtClean="0"/>
            <a:t> to </a:t>
          </a:r>
          <a:r>
            <a:rPr lang="it-IT" sz="1800" kern="1200" dirty="0" err="1" smtClean="0"/>
            <a:t>climate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change</a:t>
          </a:r>
          <a:r>
            <a:rPr lang="it-IT" sz="1800" kern="1200" dirty="0" smtClean="0"/>
            <a:t>/</a:t>
          </a:r>
          <a:r>
            <a:rPr lang="it-IT" sz="1800" kern="1200" dirty="0" err="1" smtClean="0"/>
            <a:t>weather</a:t>
          </a:r>
          <a:r>
            <a:rPr lang="it-IT" sz="1800" kern="1200" dirty="0" smtClean="0"/>
            <a:t> shocks</a:t>
          </a:r>
          <a:endParaRPr lang="en-GB" sz="1800" kern="1200" dirty="0"/>
        </a:p>
      </dsp:txBody>
      <dsp:txXfrm>
        <a:off x="2670112" y="792428"/>
        <a:ext cx="2340099" cy="2865779"/>
      </dsp:txXfrm>
    </dsp:sp>
    <dsp:sp modelId="{E10842D8-1926-4B72-AF98-0820FE96BF96}">
      <dsp:nvSpPr>
        <dsp:cNvPr id="0" name=""/>
        <dsp:cNvSpPr/>
      </dsp:nvSpPr>
      <dsp:spPr>
        <a:xfrm>
          <a:off x="5337825" y="274028"/>
          <a:ext cx="2340099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Social</a:t>
          </a:r>
          <a:endParaRPr lang="en-GB" sz="1800" kern="1200" dirty="0"/>
        </a:p>
      </dsp:txBody>
      <dsp:txXfrm>
        <a:off x="5337825" y="274028"/>
        <a:ext cx="2340099" cy="518400"/>
      </dsp:txXfrm>
    </dsp:sp>
    <dsp:sp modelId="{A4D445EA-62C6-4661-B1B6-9110690594B2}">
      <dsp:nvSpPr>
        <dsp:cNvPr id="0" name=""/>
        <dsp:cNvSpPr/>
      </dsp:nvSpPr>
      <dsp:spPr>
        <a:xfrm>
          <a:off x="5337825" y="792428"/>
          <a:ext cx="2340099" cy="28657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err="1" smtClean="0"/>
            <a:t>Often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limited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democratic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participation</a:t>
          </a:r>
          <a:r>
            <a:rPr lang="it-IT" sz="1800" kern="1200" dirty="0" smtClean="0"/>
            <a:t> 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err="1" smtClean="0"/>
            <a:t>Distinct</a:t>
          </a:r>
          <a:r>
            <a:rPr lang="it-IT" sz="1800" kern="1200" dirty="0" smtClean="0"/>
            <a:t> </a:t>
          </a:r>
          <a:r>
            <a:rPr lang="it-IT" sz="1800" kern="1200" dirty="0" err="1" smtClean="0"/>
            <a:t>traditional</a:t>
          </a:r>
          <a:r>
            <a:rPr lang="it-IT" sz="1800" kern="1200" dirty="0" smtClean="0"/>
            <a:t> social </a:t>
          </a:r>
          <a:r>
            <a:rPr lang="it-IT" sz="1800" kern="1200" dirty="0" err="1" smtClean="0"/>
            <a:t>systems</a:t>
          </a:r>
          <a:r>
            <a:rPr lang="it-IT" sz="1800" kern="1200" dirty="0" smtClean="0"/>
            <a:t>/</a:t>
          </a:r>
          <a:r>
            <a:rPr lang="it-IT" sz="1800" kern="1200" dirty="0" err="1" smtClean="0"/>
            <a:t>kinship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Out-migration</a:t>
          </a:r>
          <a:endParaRPr lang="en-GB" sz="1800" kern="1200" dirty="0"/>
        </a:p>
      </dsp:txBody>
      <dsp:txXfrm>
        <a:off x="5337825" y="792428"/>
        <a:ext cx="2340099" cy="2865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30A7E-5A8E-4F39-946C-A89E1DAF9A38}" type="datetimeFigureOut">
              <a:rPr lang="en-GB" smtClean="0"/>
              <a:pPr/>
              <a:t>21/05/2021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9411E-709A-4546-9F6E-9D8AEA7BAA6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185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-6N-mCE684&amp;index=5&amp;list=PL77BE274CE21CD03D" TargetMode="External"/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youtube.com/watch?v=oncRzysQKbA&amp;index=9&amp;list=PLD4A5496530799980" TargetMode="External"/><Relationship Id="rId4" Type="http://schemas.openxmlformats.org/officeDocument/2006/relationships/hyperlink" Target="http://www.youtube.com/watch?v=oE32fKK2z8c&amp;list=PLFBCE6A171953B863&amp;index=9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9411E-709A-4546-9F6E-9D8AEA7BAA65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43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Video links: Poverty</a:t>
            </a:r>
            <a:r>
              <a:rPr lang="en-GB" baseline="0" dirty="0" smtClean="0"/>
              <a:t> in their own words: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https://www.youtube.com/watch?v=k-6N-mCE684&amp;index=5&amp;list=PL77BE274CE21CD03D</a:t>
            </a:r>
            <a:r>
              <a:rPr lang="en-GB" baseline="0" dirty="0" smtClean="0"/>
              <a:t>; Community savings in Pakistan: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http://www.youtube.com/watch?v=oE32fKK2z8c&amp;list=PLFBCE6A171953B863&amp;index=9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GB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Madagascar youth: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http://www.youtube.com/watch?v=oncRzysQKbA&amp;index=9&amp;list=PLD4A5496530799980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9411E-709A-4546-9F6E-9D8AEA7BAA65}" type="slidenum">
              <a:rPr lang="en-GB" smtClean="0"/>
              <a:pPr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2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48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8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77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3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4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1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814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2224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4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1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9442DA-47FE-458D-9887-708F30A4767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B00A5E3-5F35-4434-8664-C1203663B5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5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8" r:id="rId1"/>
    <p:sldLayoutId id="2147484589" r:id="rId2"/>
    <p:sldLayoutId id="2147484590" r:id="rId3"/>
    <p:sldLayoutId id="2147484591" r:id="rId4"/>
    <p:sldLayoutId id="2147484592" r:id="rId5"/>
    <p:sldLayoutId id="2147484593" r:id="rId6"/>
    <p:sldLayoutId id="2147484594" r:id="rId7"/>
    <p:sldLayoutId id="2147484595" r:id="rId8"/>
    <p:sldLayoutId id="2147484596" r:id="rId9"/>
    <p:sldLayoutId id="2147484597" r:id="rId10"/>
    <p:sldLayoutId id="2147484598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GzMcS4bxuk" TargetMode="External"/><Relationship Id="rId2" Type="http://schemas.openxmlformats.org/officeDocument/2006/relationships/hyperlink" Target="https://www.youtube.com/watch?v=k-6N-mCE68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andesa.org/what-we-do/womens-land-rights/security-for-girls-through-land-project-girls-project/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mailto:d.suttie@ifa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286000"/>
            <a:ext cx="7010400" cy="14700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SUSTAINABLE DEVELOPMENT AND RURAL CHANGE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8345" y="4682062"/>
            <a:ext cx="2107311" cy="502920"/>
          </a:xfrm>
        </p:spPr>
        <p:txBody>
          <a:bodyPr/>
          <a:lstStyle/>
          <a:p>
            <a:r>
              <a:rPr lang="en-US" dirty="0" smtClean="0"/>
              <a:t>David </a:t>
            </a:r>
            <a:r>
              <a:rPr lang="en-US" dirty="0" err="1" smtClean="0"/>
              <a:t>Suttie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Some definitions of sustainable development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“Maintaining development over time” (Elliot 2006)</a:t>
            </a:r>
          </a:p>
          <a:p>
            <a:r>
              <a:rPr lang="en-GB" dirty="0" smtClean="0"/>
              <a:t>Development that “can continue into the future without detriment to either people or their environment” (Morse 2010)</a:t>
            </a:r>
          </a:p>
          <a:p>
            <a:r>
              <a:rPr lang="en-GB" dirty="0"/>
              <a:t>“Development that meets the need of the present without compromising the ability of future generations to meet their own needs” (WCED 1987)</a:t>
            </a:r>
          </a:p>
          <a:p>
            <a:r>
              <a:rPr lang="en-GB" dirty="0" smtClean="0"/>
              <a:t>Development that is “ecological as well as economically and socially sound” (IUCN 1980)</a:t>
            </a:r>
          </a:p>
          <a:p>
            <a:r>
              <a:rPr lang="en-GB" dirty="0" smtClean="0"/>
              <a:t>“Development that is both people-centred, concentrating on improving the human condition, and conservation based, maintaining the variety and productivity of nature” (IUCN 1991)</a:t>
            </a:r>
          </a:p>
          <a:p>
            <a:r>
              <a:rPr lang="en-GB" dirty="0" smtClean="0"/>
              <a:t>“Sustainable development is equitable development since development that is not equitable is not sustainable in the long-term” (Statement to IUCN General Assembly, 1991, cited in Adams 2009).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9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principles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966761"/>
              </p:ext>
            </p:extLst>
          </p:nvPr>
        </p:nvGraphicFramePr>
        <p:xfrm>
          <a:off x="731838" y="2103438"/>
          <a:ext cx="76803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539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Multiple definitions and interpretations  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Many definitions, interpretations and meanings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Estimated that more than 70 definitions had been used by early 1990s (Elliot 2006)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Term “sustainable” widely used and often associated with other terms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E.g. sustainable agriculture, sustainable cities, sustainable growth, sustainable lifestyles, sustainable transport etc.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Definitions express different ideas and perspectives about relationship of environment to society</a:t>
            </a:r>
            <a:endParaRPr lang="en-GB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Is it possible to define such a broad, overarching term?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At highest level, definitions general, aspirational and all-encompassing</a:t>
            </a:r>
          </a:p>
        </p:txBody>
      </p:sp>
    </p:spTree>
    <p:extLst>
      <p:ext uri="{BB962C8B-B14F-4D97-AF65-F5344CB8AC3E}">
        <p14:creationId xmlns:p14="http://schemas.microsoft.com/office/powerpoint/2010/main" val="87771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Critical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Is the concept so vague as to be useless in practice?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How to measure</a:t>
            </a:r>
            <a:r>
              <a:rPr lang="en-GB" smtClean="0"/>
              <a:t>? 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Who decides on priorities?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Which geographic scale to use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Transboundary issues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Conflicts between groups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How to distinguish between needs and wants?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How far to extend obligations?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How much capital depletion (and of what type) is acceptable?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Does the natural world have intrinsic value?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What about ethics? Which framework to use?</a:t>
            </a:r>
          </a:p>
        </p:txBody>
      </p:sp>
    </p:spTree>
    <p:extLst>
      <p:ext uri="{BB962C8B-B14F-4D97-AF65-F5344CB8AC3E}">
        <p14:creationId xmlns:p14="http://schemas.microsoft.com/office/powerpoint/2010/main" val="118394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gets to decide what is right? On which basis?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Ideas on what constitutes sustainable development may be contested and subject to debate.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How do we measure sustainable development?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What are the causes of global poverty? How are these causes best addressed? By aid?</a:t>
            </a:r>
          </a:p>
          <a:p>
            <a:r>
              <a:rPr lang="en-GB" dirty="0" smtClean="0"/>
              <a:t>What criteria to assess ethics of decisions related to environment and development?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Human rights principles?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Utilitarianism?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Justice?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Virtues?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1964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01" y="381000"/>
            <a:ext cx="8229600" cy="1066800"/>
          </a:xfrm>
        </p:spPr>
        <p:txBody>
          <a:bodyPr>
            <a:normAutofit/>
          </a:bodyPr>
          <a:lstStyle/>
          <a:p>
            <a:r>
              <a:rPr lang="en-GB" sz="3400" dirty="0" smtClean="0"/>
              <a:t>Critiques of sustainable development</a:t>
            </a:r>
            <a:endParaRPr lang="en-GB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4336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Justifying business as usual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Required balance between economic, social and environmental concerns allows justification of activities if social and economic benefits are argued to outweigh environmental costs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“Greenwashing”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Broadness and multiplicity of definitions allows use of term to “greenwash” activities that are not sustainable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Maintains dominant Western paradigm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Mainstream sustainable development involves little change in the dominant mode of development which emphasizes consumerism, large-scale production and economic growth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Ignores possibility that dominant Western models of development have contributed to global problems of environmental degradation, climate change, poverty and inequality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Generating debate and scrutiny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Wide use of term embeds need for sustainability in public consciousness, creates expectations, incentives and scrutiny for organisations to demonstrate sustainability principles in their activities (Daley 2015)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31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Typologies of sustainable development (1)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276676"/>
              </p:ext>
            </p:extLst>
          </p:nvPr>
        </p:nvGraphicFramePr>
        <p:xfrm>
          <a:off x="731838" y="2103438"/>
          <a:ext cx="76803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418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Autofit/>
          </a:bodyPr>
          <a:lstStyle/>
          <a:p>
            <a:r>
              <a:rPr lang="en-GB" sz="3000" dirty="0" smtClean="0"/>
              <a:t>Typologies of sustainable development (2)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Mainstream (weak) sustainable development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Seeks continual economic growth and planetary environment of permanently high quality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Reconciles Western values of industrialisation, modernisation and economic growth with need to preserve natural environment (Adams 2009)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Reformist rather than radical, aiming to improve existing structures rather than demanding that they be dramatically rethought and restructured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Trusts Western-based science models to find solutions to problems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Key ideas include market environmentalism, ecological modernisation and environmental populism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Anthropocentric perspective:  </a:t>
            </a:r>
            <a:r>
              <a:rPr lang="en-GB" dirty="0"/>
              <a:t>natural environment understood in terms of value to human economies and societies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dirty="0" smtClean="0"/>
          </a:p>
          <a:p>
            <a:pPr lvl="1"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53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GB" sz="3000" dirty="0" smtClean="0"/>
              <a:t>Typologies of sustainable development (3)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Very weak forms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Substitutability between natural and human capital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Insisting on strong forms of environmental preservation could hinder development and lead to the persistence of poverty and social instability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Focus on scale of economy (GDP) and other economic indicators as measures of development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Anthropocentric perspective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Continual growth based on exploitation of resources desirable and facilitated by free markets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Innovation and technological advances to solve problems associated with pollution and resource scarcity</a:t>
            </a:r>
          </a:p>
        </p:txBody>
      </p:sp>
    </p:spTree>
    <p:extLst>
      <p:ext uri="{BB962C8B-B14F-4D97-AF65-F5344CB8AC3E}">
        <p14:creationId xmlns:p14="http://schemas.microsoft.com/office/powerpoint/2010/main" val="265600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GB" sz="3000" dirty="0" smtClean="0"/>
              <a:t>Typologies of sustainable development (4)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</a:t>
            </a:r>
            <a:r>
              <a:rPr lang="en-GB" dirty="0" smtClean="0"/>
              <a:t>ery strong forms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Environmental preservation seen as precondition for sustainable growth (relationship other way around under weak forms)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Overall levels of natural capital should not decline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Requires fundamental changes to economic, political and social structures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Anthropocentric perspective: natural environment has inherent value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Very strong forms generally call for decrease in scale of economy and is opposed to some forms of development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Questions overall development narratives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dirty="0" smtClean="0"/>
          </a:p>
          <a:p>
            <a:pPr lvl="1">
              <a:buFont typeface="Wingdings" panose="05000000000000000000" pitchFamily="2" charset="2"/>
              <a:buChar char="ü"/>
            </a:pPr>
            <a:endParaRPr lang="en-GB" dirty="0" smtClean="0"/>
          </a:p>
          <a:p>
            <a:pPr lvl="1"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44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Alternative perspectives (1)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851724"/>
              </p:ext>
            </p:extLst>
          </p:nvPr>
        </p:nvGraphicFramePr>
        <p:xfrm>
          <a:off x="731838" y="2103438"/>
          <a:ext cx="76803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422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Alternative perspectives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Green political thought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Critical of Western model of industrial development, individualism, consumerism and modernism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Call for endogenous development based on free choices of local people and withdrawal from modern capitalist economy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Unit of development is culturally defined local group, not nation state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Deep ecology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Rejects anthropocentrism, according all living species equal value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Sees humans as part of nature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Invites each person to develop personal values and system of relating to nature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Eco-feminism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Based around belief that women and nature are dominated by men and the need to establish more equitable relations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Explores topics such as: role of women in environmental management; importance of gender in understanding political economy; gender divisions of work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95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780" y="762000"/>
            <a:ext cx="8229600" cy="1066800"/>
          </a:xfrm>
        </p:spPr>
        <p:txBody>
          <a:bodyPr/>
          <a:lstStyle/>
          <a:p>
            <a:r>
              <a:rPr lang="en-GB" dirty="0" smtClean="0"/>
              <a:t>Alternative perspectives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Political ecology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Focus attention on reality that decisions about hum-nature relations are political and involve exercise of power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Argues that political and environmental conditions are interrelated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Focus on role of state in promoting and legitimising particular understandings and use of environment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Highlights how power is reflected </a:t>
            </a:r>
            <a:r>
              <a:rPr lang="en-GB" dirty="0"/>
              <a:t>in: domination of humans by humans; domination of nature by humans; </a:t>
            </a:r>
            <a:r>
              <a:rPr lang="en-GB" dirty="0" smtClean="0"/>
              <a:t>the way </a:t>
            </a:r>
            <a:r>
              <a:rPr lang="en-GB" dirty="0"/>
              <a:t>people relate to and understand the environment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Critical of the </a:t>
            </a:r>
            <a:r>
              <a:rPr lang="en-GB" dirty="0"/>
              <a:t>way states undertake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Circular </a:t>
            </a:r>
            <a:r>
              <a:rPr lang="en-GB" dirty="0" smtClean="0"/>
              <a:t>economy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Propose new type of industrial economy in which reuse and recycling of materials is central feature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All waste reused therefore contrasts sharply with linear economy based around “take, make, dispose” (Ellen MacArthur Foundation 2013)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 </a:t>
            </a:r>
            <a:r>
              <a:rPr lang="en-GB" dirty="0" smtClean="0"/>
              <a:t>When products can no longer be used for intended function, recovery and recycling occurs; products and materials are regenerated at end of each service life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94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 easy solutions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183471"/>
              </p:ext>
            </p:extLst>
          </p:nvPr>
        </p:nvGraphicFramePr>
        <p:xfrm>
          <a:off x="731838" y="2103438"/>
          <a:ext cx="76803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042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Rural development and the sustainable development 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610600" cy="4495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1400" dirty="0" smtClean="0"/>
              <a:t>Agriculture </a:t>
            </a:r>
            <a:r>
              <a:rPr lang="en-GB" sz="1400" dirty="0" smtClean="0"/>
              <a:t>central</a:t>
            </a:r>
            <a:r>
              <a:rPr lang="it-IT" sz="1400" dirty="0" smtClean="0"/>
              <a:t> to eradication of </a:t>
            </a:r>
            <a:r>
              <a:rPr lang="it-IT" sz="1400" dirty="0" err="1" smtClean="0"/>
              <a:t>hunger</a:t>
            </a:r>
            <a:r>
              <a:rPr lang="it-IT" sz="1400" dirty="0" smtClean="0"/>
              <a:t> and </a:t>
            </a:r>
            <a:r>
              <a:rPr lang="it-IT" sz="1400" dirty="0" err="1" smtClean="0"/>
              <a:t>poverty</a:t>
            </a:r>
            <a:endParaRPr lang="it-IT" sz="1400" dirty="0" smtClean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sz="1400" dirty="0" err="1" smtClean="0"/>
              <a:t>Most</a:t>
            </a:r>
            <a:r>
              <a:rPr lang="it-IT" sz="1400" dirty="0" smtClean="0"/>
              <a:t> </a:t>
            </a:r>
            <a:r>
              <a:rPr lang="it-IT" sz="1400" dirty="0" err="1" smtClean="0"/>
              <a:t>poor</a:t>
            </a:r>
            <a:r>
              <a:rPr lang="it-IT" sz="1400" dirty="0" smtClean="0"/>
              <a:t> and </a:t>
            </a:r>
            <a:r>
              <a:rPr lang="it-IT" sz="1400" dirty="0" err="1" smtClean="0"/>
              <a:t>hungry</a:t>
            </a:r>
            <a:r>
              <a:rPr lang="it-IT" sz="1400" dirty="0" smtClean="0"/>
              <a:t> </a:t>
            </a:r>
            <a:r>
              <a:rPr lang="it-IT" sz="1400" dirty="0" err="1" smtClean="0"/>
              <a:t>people</a:t>
            </a:r>
            <a:r>
              <a:rPr lang="it-IT" sz="1400" dirty="0" smtClean="0"/>
              <a:t> live in </a:t>
            </a:r>
            <a:r>
              <a:rPr lang="it-IT" sz="1400" dirty="0" err="1" smtClean="0"/>
              <a:t>rural</a:t>
            </a:r>
            <a:r>
              <a:rPr lang="it-IT" sz="1400" dirty="0" smtClean="0"/>
              <a:t> </a:t>
            </a:r>
            <a:r>
              <a:rPr lang="it-IT" sz="1400" dirty="0" err="1" smtClean="0"/>
              <a:t>areas</a:t>
            </a:r>
            <a:endParaRPr lang="it-IT" sz="1400" dirty="0" smtClean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sz="1400" dirty="0" smtClean="0"/>
              <a:t>Pro-poor nature of </a:t>
            </a:r>
            <a:r>
              <a:rPr lang="en-GB" sz="1400" dirty="0" smtClean="0"/>
              <a:t>agricultural</a:t>
            </a:r>
            <a:r>
              <a:rPr lang="it-IT" sz="1400" dirty="0" smtClean="0"/>
              <a:t> growth (e.g. World </a:t>
            </a:r>
            <a:r>
              <a:rPr lang="en-GB" sz="1400" dirty="0" smtClean="0"/>
              <a:t>Bank</a:t>
            </a:r>
            <a:r>
              <a:rPr lang="it-IT" sz="1400" dirty="0" smtClean="0"/>
              <a:t> 2008)</a:t>
            </a:r>
          </a:p>
          <a:p>
            <a:pPr>
              <a:spcBef>
                <a:spcPts val="0"/>
              </a:spcBef>
            </a:pPr>
            <a:r>
              <a:rPr lang="it-IT" sz="1400" dirty="0" smtClean="0"/>
              <a:t>Renewed focus on agriculture in recent years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smtClean="0"/>
              <a:t>Food price crises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smtClean="0"/>
              <a:t>Demand for agricultural products projected to increase by 50-60% by 2050</a:t>
            </a:r>
          </a:p>
          <a:p>
            <a:pPr>
              <a:spcBef>
                <a:spcPts val="0"/>
              </a:spcBef>
            </a:pPr>
            <a:r>
              <a:rPr lang="it-IT" sz="1400" dirty="0"/>
              <a:t>Rural people are custodians of natural resources, diversity and central to efforts to mitigate and adapt to climate change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it-IT" sz="1400" dirty="0" smtClean="0"/>
              <a:t>Central </a:t>
            </a:r>
            <a:r>
              <a:rPr lang="it-IT" sz="1400" dirty="0"/>
              <a:t>to equity agenda as most </a:t>
            </a:r>
            <a:r>
              <a:rPr lang="it-IT" sz="1400" dirty="0" smtClean="0"/>
              <a:t>poor people </a:t>
            </a:r>
            <a:r>
              <a:rPr lang="it-IT" sz="1400" dirty="0"/>
              <a:t>are rural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/>
              <a:t>Evidence that more equal societies develop faster and more </a:t>
            </a:r>
            <a:r>
              <a:rPr lang="it-IT" sz="1400" dirty="0" smtClean="0"/>
              <a:t>sustainably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en-US" sz="1400" dirty="0" smtClean="0"/>
              <a:t>4/5 of the world’s very poor people are rural (World Bank, 2018)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smtClean="0"/>
              <a:t>A </a:t>
            </a:r>
            <a:r>
              <a:rPr lang="en-GB" sz="1400" dirty="0" smtClean="0"/>
              <a:t>significant</a:t>
            </a:r>
            <a:r>
              <a:rPr lang="it-IT" sz="1400" dirty="0" smtClean="0"/>
              <a:t> proportion of the urban poor are rural migrants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it-IT" sz="1400" dirty="0" smtClean="0"/>
              <a:t>Interdependence of rural and urban livelihoods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smtClean="0"/>
              <a:t>Green energy , water systems and air quality all intimately related to </a:t>
            </a:r>
            <a:r>
              <a:rPr lang="en-GB" sz="1400" dirty="0" smtClean="0"/>
              <a:t>rural</a:t>
            </a:r>
            <a:r>
              <a:rPr lang="it-IT" sz="1400" dirty="0" smtClean="0"/>
              <a:t> sphere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en-GB" sz="1400" dirty="0" smtClean="0"/>
              <a:t>Blurring</a:t>
            </a:r>
            <a:r>
              <a:rPr lang="it-IT" sz="1400" dirty="0" smtClean="0"/>
              <a:t> divide between urban and rural areas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smtClean="0"/>
              <a:t>Migration/</a:t>
            </a:r>
            <a:r>
              <a:rPr lang="it-IT" sz="1400" dirty="0" err="1" smtClean="0"/>
              <a:t>mobility</a:t>
            </a:r>
            <a:r>
              <a:rPr lang="it-IT" sz="1400" dirty="0" smtClean="0"/>
              <a:t> </a:t>
            </a:r>
            <a:r>
              <a:rPr lang="it-IT" sz="1400" dirty="0" err="1" smtClean="0"/>
              <a:t>between</a:t>
            </a:r>
            <a:r>
              <a:rPr lang="it-IT" sz="1400" dirty="0" smtClean="0"/>
              <a:t> </a:t>
            </a:r>
            <a:r>
              <a:rPr lang="it-IT" sz="1400" dirty="0" err="1" smtClean="0"/>
              <a:t>rural</a:t>
            </a:r>
            <a:r>
              <a:rPr lang="it-IT" sz="1400" dirty="0" smtClean="0"/>
              <a:t> and </a:t>
            </a:r>
            <a:r>
              <a:rPr lang="it-IT" sz="1400" dirty="0" err="1" smtClean="0"/>
              <a:t>urban</a:t>
            </a:r>
            <a:r>
              <a:rPr lang="it-IT" sz="1400" dirty="0" smtClean="0"/>
              <a:t> </a:t>
            </a:r>
            <a:r>
              <a:rPr lang="it-IT" sz="1400" dirty="0" err="1" smtClean="0"/>
              <a:t>areas</a:t>
            </a:r>
            <a:endParaRPr lang="it-IT" sz="1400" dirty="0" smtClean="0"/>
          </a:p>
          <a:p>
            <a:pPr>
              <a:spcBef>
                <a:spcPts val="0"/>
              </a:spcBef>
            </a:pPr>
            <a:r>
              <a:rPr lang="en-GB" sz="1400" dirty="0" smtClean="0"/>
              <a:t>Increased</a:t>
            </a:r>
            <a:r>
              <a:rPr lang="it-IT" sz="1400" dirty="0" smtClean="0"/>
              <a:t> productivity and incomes of small farmers indispensable part of development process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smtClean="0"/>
              <a:t>Productivity </a:t>
            </a:r>
            <a:r>
              <a:rPr lang="it-IT" sz="1400" dirty="0" err="1" smtClean="0"/>
              <a:t>advantages</a:t>
            </a:r>
            <a:r>
              <a:rPr lang="it-IT" sz="1400" dirty="0" smtClean="0"/>
              <a:t> of small-scale </a:t>
            </a:r>
            <a:r>
              <a:rPr lang="it-IT" sz="1400" dirty="0" err="1" smtClean="0"/>
              <a:t>farming</a:t>
            </a:r>
            <a:r>
              <a:rPr lang="it-IT" sz="1400" dirty="0" smtClean="0"/>
              <a:t> (FAO and OECD, 2012; Wiggins, 2009)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ü"/>
            </a:pPr>
            <a:r>
              <a:rPr lang="it-IT" sz="1400" dirty="0" err="1" smtClean="0"/>
              <a:t>Structural</a:t>
            </a:r>
            <a:r>
              <a:rPr lang="it-IT" sz="1400" dirty="0" smtClean="0"/>
              <a:t> transformation begins in small-scale agriculture (Lipton, 2005; World Bank, 2008)</a:t>
            </a:r>
            <a:endParaRPr lang="en-US" sz="1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Counter narrative: urbanization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654028"/>
              </p:ext>
            </p:extLst>
          </p:nvPr>
        </p:nvGraphicFramePr>
        <p:xfrm>
          <a:off x="731838" y="2103438"/>
          <a:ext cx="76803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021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Features</a:t>
            </a:r>
            <a:r>
              <a:rPr lang="it-IT" dirty="0"/>
              <a:t> of </a:t>
            </a:r>
            <a:r>
              <a:rPr lang="it-IT" dirty="0" err="1"/>
              <a:t>rural</a:t>
            </a:r>
            <a:r>
              <a:rPr lang="it-IT" dirty="0"/>
              <a:t> </a:t>
            </a:r>
            <a:r>
              <a:rPr lang="it-IT" dirty="0" err="1"/>
              <a:t>areas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304428"/>
              </p:ext>
            </p:extLst>
          </p:nvPr>
        </p:nvGraphicFramePr>
        <p:xfrm>
          <a:off x="731838" y="2103438"/>
          <a:ext cx="76803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3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Relevance of development debates to rural areas (1)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Framing of development debates influences how poor rural people are engaged in development </a:t>
            </a:r>
            <a:r>
              <a:rPr lang="it-IT" dirty="0" smtClean="0"/>
              <a:t>initiatives and policies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smtClean="0"/>
              <a:t>Post World War II: focus on </a:t>
            </a:r>
            <a:r>
              <a:rPr lang="en-GB" dirty="0" smtClean="0"/>
              <a:t>growth (see Lewis, 1954 and </a:t>
            </a:r>
            <a:r>
              <a:rPr lang="en-GB" dirty="0" err="1" smtClean="0"/>
              <a:t>Rostow</a:t>
            </a:r>
            <a:r>
              <a:rPr lang="en-GB" dirty="0" smtClean="0"/>
              <a:t>, 1960)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Collier and Easterly still </a:t>
            </a:r>
            <a:r>
              <a:rPr lang="en-GB" dirty="0" err="1" smtClean="0"/>
              <a:t>advoc</a:t>
            </a:r>
            <a:r>
              <a:rPr lang="it-IT" dirty="0" smtClean="0"/>
              <a:t>ate for centrality of growth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1960s, </a:t>
            </a:r>
            <a:r>
              <a:rPr lang="en-GB" dirty="0" smtClean="0"/>
              <a:t>modernisation models: structural development through education and transfer of technology and institutions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Criticized for failing to consider unequal relationship between developed and developing countries</a:t>
            </a:r>
          </a:p>
        </p:txBody>
      </p:sp>
    </p:spTree>
    <p:extLst>
      <p:ext uri="{BB962C8B-B14F-4D97-AF65-F5344CB8AC3E}">
        <p14:creationId xmlns:p14="http://schemas.microsoft.com/office/powerpoint/2010/main" val="2730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Relevance of development debates to rural areas (2)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smtClean="0"/>
              <a:t>1970s &amp; ‘80s, </a:t>
            </a:r>
            <a:r>
              <a:rPr lang="en-GB" dirty="0" smtClean="0"/>
              <a:t>neo-liberalism and structural adjustment policies led by WB, IMF and New Right </a:t>
            </a:r>
            <a:r>
              <a:rPr lang="it-IT" dirty="0" smtClean="0"/>
              <a:t>movement in US and UK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Emphasised</a:t>
            </a:r>
            <a:r>
              <a:rPr lang="it-IT" dirty="0" smtClean="0"/>
              <a:t> role of market and need to reduce scope of public sector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Largely failed </a:t>
            </a:r>
            <a:r>
              <a:rPr lang="en-GB" dirty="0" smtClean="0"/>
              <a:t>to bring about reductions </a:t>
            </a:r>
            <a:r>
              <a:rPr lang="it-IT" dirty="0" smtClean="0"/>
              <a:t>in poverty </a:t>
            </a:r>
            <a:endParaRPr lang="en-US" dirty="0" smtClean="0"/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Remains influential today though recognition of need for balance between market, state and other </a:t>
            </a:r>
            <a:r>
              <a:rPr lang="it-IT" dirty="0" smtClean="0"/>
              <a:t>forms of organisation</a:t>
            </a:r>
          </a:p>
          <a:p>
            <a:pPr>
              <a:buNone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0361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Relevance of development debates to rural areas (3)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smtClean="0"/>
              <a:t>1990s </a:t>
            </a:r>
            <a:r>
              <a:rPr lang="en-GB" dirty="0" smtClean="0"/>
              <a:t>and 2000s: Millennium Declaration, inclusive development, participator</a:t>
            </a:r>
            <a:r>
              <a:rPr lang="it-IT" dirty="0" smtClean="0"/>
              <a:t>y approaches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Recognition of failure of trickle-down approaches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Recognition </a:t>
            </a:r>
            <a:r>
              <a:rPr lang="it-IT" dirty="0" smtClean="0"/>
              <a:t>of heterogeneity of poor people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Focus on vulnerable and disadvantaged groups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Focus on sustainability but little meaningful action yet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Issue of inequality, between and within countries is reemerging, in post 2015 agenda and could have implications on the need to prioritize rural development</a:t>
            </a:r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59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552" y="228600"/>
            <a:ext cx="8229600" cy="1066800"/>
          </a:xfrm>
        </p:spPr>
        <p:txBody>
          <a:bodyPr/>
          <a:lstStyle/>
          <a:p>
            <a:r>
              <a:rPr lang="en-GB" dirty="0" smtClean="0"/>
              <a:t>Focus on inclusivity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Inclusivity emerging as major theme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Shift in focus from poverty reduction towards ensuring no one is left behind as economies develop and transform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Insufficient evidence on relationship between growth and inequality, however important to consider the number of ways the former can increase the latter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Biases in productivity gains: If initial distribution of productive assets (capital, land, skills) skewed towards wealthy, growth likely to be “pro-rich”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Biases in investment: lack of savings for poor to invest; political influence of urban elite; transaction costs and risks of investing in poor rural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Inequality can reasonably be expected to constrain growth through several channels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Social instability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Demand linkages (poor contribute little to effective demand)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Promote savings and investment (poor cannot save while investments by elite may not further national interest)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Evidence that poor have more children, creating population pressures on growth in per capita income</a:t>
            </a:r>
          </a:p>
        </p:txBody>
      </p:sp>
    </p:spTree>
    <p:extLst>
      <p:ext uri="{BB962C8B-B14F-4D97-AF65-F5344CB8AC3E}">
        <p14:creationId xmlns:p14="http://schemas.microsoft.com/office/powerpoint/2010/main" val="276523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66800"/>
          </a:xfrm>
        </p:spPr>
        <p:txBody>
          <a:bodyPr/>
          <a:lstStyle/>
          <a:p>
            <a:r>
              <a:rPr lang="en-GB" dirty="0" smtClean="0"/>
              <a:t>Counter narrative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5533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Arguments for inclusivity create a compelling case for policies and investments to prioritize agriculture and rural areas, but: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Growth is normally associated with poverty reduction and it is the absence of growth, not the type, which is the biggest challenge to overcome (Collier 2007)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Easterly (2002) cites evidence relating economic growth with poverty reduction, and economic stagnation/recessions with rising poverty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Collier (2008):Investment in rural development and smallholder farmers driven by misguided and romantic notions representing opposition to large, hierarchical, pressurized organisations where developed middle classes 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Overall: Initial conditions key determinant of inclusiveness of growth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Policies also key in shaping evolution of inclusive growth: focus on labour intensive sectors? invest in areas where poor are concentrated? focus on extractive industries? </a:t>
            </a:r>
          </a:p>
        </p:txBody>
      </p:sp>
    </p:spTree>
    <p:extLst>
      <p:ext uri="{BB962C8B-B14F-4D97-AF65-F5344CB8AC3E}">
        <p14:creationId xmlns:p14="http://schemas.microsoft.com/office/powerpoint/2010/main" val="128964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Key debates in rural development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Migration: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Mainstream narrative – counter migration flows by combatting root causes in destination countries/communities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Counter narrative – facilatate/enable migration as it is a key coping strategy for </a:t>
            </a:r>
            <a:r>
              <a:rPr lang="en-GB" dirty="0" smtClean="0"/>
              <a:t>poor</a:t>
            </a:r>
            <a:r>
              <a:rPr lang="it-IT" dirty="0" smtClean="0"/>
              <a:t> </a:t>
            </a:r>
            <a:r>
              <a:rPr lang="en-GB" dirty="0" smtClean="0"/>
              <a:t>households</a:t>
            </a:r>
            <a:r>
              <a:rPr lang="it-IT" dirty="0" smtClean="0"/>
              <a:t> (Suttie &amp; Vargas-Lundius 2016).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Smallholder farming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Mainstream narrative – mixed according to region, focus on productivity gains of large-scale farming among some LA and SSA countries, in Asia recognition of key role smallholders have played in </a:t>
            </a:r>
            <a:r>
              <a:rPr lang="en-GB" dirty="0" smtClean="0"/>
              <a:t>structural</a:t>
            </a:r>
            <a:r>
              <a:rPr lang="it-IT" dirty="0" smtClean="0"/>
              <a:t> </a:t>
            </a:r>
            <a:r>
              <a:rPr lang="en-GB" dirty="0" smtClean="0"/>
              <a:t>transformation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Evidence </a:t>
            </a:r>
            <a:r>
              <a:rPr lang="en-GB" dirty="0"/>
              <a:t>shows higher labour productivity on small farms and high agricultural growth rates in countries whose agriculture sector are dominated by small farms (e.g. Burkina Faso, Ghana, Niger) (Wiggins 2009</a:t>
            </a:r>
            <a:r>
              <a:rPr lang="en-GB" dirty="0" smtClean="0"/>
              <a:t>)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Role of private investment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Mainstream narrative – ODA model is outdated, private flows larger, associated with greater innovative, transformative potential, public private partnerships successful in some cases.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Counter narrative – irresponsible private investments driver of many development problems and forms of economic exclusion, public private partnerships only reach “ better-off” poor, much unrealized potential in domestic resource mobilization.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Key debates in rural development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Urbanization: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Mainstream narrative: urbanization is proceeding faster than ever before, economies of scale and cluster advantages of cities offer greatest potential to industrialize and achieve widespread reduction in poverty.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Counter narrative: urbanization which is not underpinned bythriving agriculture and rural sectors may not be sustainable and asscociated with food security issues, spiralling migration and spacial inequaties.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Development pathways: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Intestification of agriculture, movement to capital intensive farming, commercialization key for structural transformation, economic growth and modernization.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err="1" smtClean="0"/>
              <a:t>Counter</a:t>
            </a:r>
            <a:r>
              <a:rPr lang="it-IT" dirty="0" smtClean="0"/>
              <a:t> narrative: </a:t>
            </a:r>
            <a:r>
              <a:rPr lang="it-IT" dirty="0" err="1" smtClean="0"/>
              <a:t>Current</a:t>
            </a:r>
            <a:r>
              <a:rPr lang="it-IT" dirty="0" smtClean="0"/>
              <a:t> environment and climatic challenges, as well as global trade situation make traditional pathways obsolete for today’s low-income countries.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GB" dirty="0" smtClean="0"/>
              <a:t>Challenges to be addressed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69536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Declining natural resource bases (e.g. soil erosion)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Human capital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Underinvestment </a:t>
            </a:r>
            <a:r>
              <a:rPr lang="it-IT" dirty="0" smtClean="0"/>
              <a:t>in rural education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Difficulties</a:t>
            </a:r>
            <a:r>
              <a:rPr lang="it-IT" dirty="0" smtClean="0"/>
              <a:t> in providing adequate rural health services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Missing infrastructure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Difficult for rural people to access markets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Poor information flows to and from rural areas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Heavy household workloads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Lack of rural financial services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Technology not adapted to small-scale farming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Poor incentives for smallholders to invest in technology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Policy and investment frameworks skewed to large-scale corporate </a:t>
            </a:r>
            <a:r>
              <a:rPr lang="en-GB" dirty="0" smtClean="0"/>
              <a:t>farming models </a:t>
            </a:r>
            <a:r>
              <a:rPr lang="en-GB" dirty="0" smtClean="0"/>
              <a:t>(</a:t>
            </a:r>
            <a:r>
              <a:rPr lang="en-GB" dirty="0" err="1" smtClean="0"/>
              <a:t>Vorley</a:t>
            </a:r>
            <a:r>
              <a:rPr lang="en-GB" dirty="0" smtClean="0"/>
              <a:t> et al, 2012)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Entrenched gender </a:t>
            </a:r>
            <a:r>
              <a:rPr lang="en-GB" dirty="0" smtClean="0"/>
              <a:t>biases/discrimination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Entrenched power imbalances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883" y="762000"/>
            <a:ext cx="8229600" cy="1066800"/>
          </a:xfrm>
        </p:spPr>
        <p:txBody>
          <a:bodyPr/>
          <a:lstStyle/>
          <a:p>
            <a:r>
              <a:rPr lang="en-GB" dirty="0" smtClean="0"/>
              <a:t>Natural resource degradation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Tragedy of the commons (Hardin 1968)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Need </a:t>
            </a:r>
            <a:r>
              <a:rPr lang="en-GB" dirty="0"/>
              <a:t>to assess different land ownership options: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State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Private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Open access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Collective/community management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 some contexts, land scarcity raises the question of farming existing land more intensively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Some sustainable practices have shown promise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Zero-till agriculture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Crop rotation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Integrated pest management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Natural energy sources (solar, biogas)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Different land ownership regimes (privatisation, community groups etc.)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But these are not always applicable and not always easy to externally impose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dirty="0" smtClean="0"/>
          </a:p>
          <a:p>
            <a:pPr marL="41148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17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Infrastructure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Economies of scale make it costly to provide in sparsely populated rural areas</a:t>
            </a:r>
          </a:p>
          <a:p>
            <a:r>
              <a:rPr lang="en-GB" dirty="0" smtClean="0"/>
              <a:t>Often least useful (especially for poor people) forms of infrastructure are prioritized (motorways, airports etc.)</a:t>
            </a:r>
          </a:p>
          <a:p>
            <a:r>
              <a:rPr lang="en-GB" dirty="0" smtClean="0"/>
              <a:t>Under allocation of budget on maintenance</a:t>
            </a:r>
          </a:p>
          <a:p>
            <a:r>
              <a:rPr lang="en-GB" dirty="0" smtClean="0"/>
              <a:t>Public private partnerships show some promise in some cases; introduction of competition in provision and maintenance of services is growing</a:t>
            </a:r>
          </a:p>
          <a:p>
            <a:r>
              <a:rPr lang="en-GB" dirty="0" smtClean="0"/>
              <a:t>Need to involve local people in design, provision and management</a:t>
            </a:r>
          </a:p>
          <a:p>
            <a:r>
              <a:rPr lang="en-GB" dirty="0" smtClean="0"/>
              <a:t>Territorial planning offers a new way of looking at challenges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9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Rural financial services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Rural people require range of products, including loans, savings and insurance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High transaction costs for private operators in rural areas and criticisms of inefficiency of public operations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Adverse selection where interest rates high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Lack of collateral for rural people (especially women)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Some approaches that have shown promise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Savings groups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Public private partnerships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Guarantee schemes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Linking with training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Targeting women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Working within local informal systems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491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075" y="228600"/>
            <a:ext cx="8229600" cy="1066800"/>
          </a:xfrm>
        </p:spPr>
        <p:txBody>
          <a:bodyPr/>
          <a:lstStyle/>
          <a:p>
            <a:r>
              <a:rPr lang="en-GB" dirty="0" smtClean="0"/>
              <a:t>Rural 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79136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Large rural-urban gaps persist in education participation and achievement, even in country’s making strong progress in expanding enrolment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Specific barriers constraining rural children’s education include: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Lack of transport infrastructure and large distances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Financial costs (despite fee abolishment in some countries)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Poor health and nutrition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Opportunity costs of forgoing children’s work at home/farm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Language and culture issues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Gender issues in enrolment, curricula and facilities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Quality deficits in rural schooling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Lack of relevant vocational training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Existing systems often poorly linked to labour market needs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Do not always reach those most vulnerable (e.g. youth, women farmers)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Many complementary responses needed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Reduce associated costs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Conditional social protection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Girl-friendly school environments and facilities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Training and retention incentives for rural teachers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Involve local stakeholders in education planning (scheduling, curricula etc.)</a:t>
            </a:r>
          </a:p>
          <a:p>
            <a:pPr marL="109728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419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 imbalances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Global trade regimes skewed towards developed countries, especially in food and agriculture sectors</a:t>
            </a:r>
          </a:p>
          <a:p>
            <a:r>
              <a:rPr lang="en-GB" dirty="0" smtClean="0"/>
              <a:t>Global political bodies controlled disproportionately by developed countries</a:t>
            </a:r>
          </a:p>
          <a:p>
            <a:r>
              <a:rPr lang="en-GB" dirty="0" smtClean="0"/>
              <a:t>Wealthy private companies and individuals with growing power in shaping development agendas</a:t>
            </a:r>
          </a:p>
          <a:p>
            <a:r>
              <a:rPr lang="en-GB" dirty="0" smtClean="0"/>
              <a:t>Rural-urban </a:t>
            </a:r>
            <a:r>
              <a:rPr lang="en-GB" dirty="0" smtClean="0"/>
              <a:t>inequalities</a:t>
            </a:r>
          </a:p>
          <a:p>
            <a:r>
              <a:rPr lang="en-GB" dirty="0" smtClean="0"/>
              <a:t>Inequalities in ownership and control of productive assets </a:t>
            </a:r>
            <a:endParaRPr lang="en-GB" dirty="0" smtClean="0"/>
          </a:p>
          <a:p>
            <a:r>
              <a:rPr lang="en-GB" dirty="0" smtClean="0"/>
              <a:t>Gender </a:t>
            </a:r>
            <a:r>
              <a:rPr lang="en-GB" dirty="0" smtClean="0"/>
              <a:t>inequalities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1363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Looking inside the household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79136"/>
          </a:xfrm>
        </p:spPr>
        <p:txBody>
          <a:bodyPr>
            <a:normAutofit/>
          </a:bodyPr>
          <a:lstStyle/>
          <a:p>
            <a:r>
              <a:rPr lang="en-US" dirty="0" smtClean="0"/>
              <a:t>Children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Child labour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Girls: large time spent on household tasks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Boys: hazardous </a:t>
            </a:r>
            <a:r>
              <a:rPr lang="it-IT" dirty="0" smtClean="0"/>
              <a:t>work</a:t>
            </a:r>
            <a:endParaRPr lang="en-US" dirty="0" smtClean="0"/>
          </a:p>
          <a:p>
            <a:r>
              <a:rPr lang="en-US" dirty="0" smtClean="0"/>
              <a:t>Youth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Lack of decent employment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Difficulty accessing land, finance and </a:t>
            </a:r>
            <a:r>
              <a:rPr lang="it-IT" dirty="0" smtClean="0"/>
              <a:t>markets</a:t>
            </a:r>
            <a:endParaRPr lang="en-US" dirty="0" smtClean="0"/>
          </a:p>
          <a:p>
            <a:r>
              <a:rPr lang="en-US" dirty="0" smtClean="0"/>
              <a:t>Women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Lack of decision-making power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Lack of control of resources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Traditional constraints on activities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Lack of access to </a:t>
            </a:r>
            <a:r>
              <a:rPr lang="it-IT" dirty="0" smtClean="0"/>
              <a:t>productive resources, including land</a:t>
            </a:r>
            <a:endParaRPr lang="en-US" dirty="0" smtClean="0"/>
          </a:p>
          <a:p>
            <a:r>
              <a:rPr lang="en-GB" dirty="0" smtClean="0"/>
              <a:t>Me</a:t>
            </a:r>
            <a:r>
              <a:rPr lang="it-IT" dirty="0" smtClean="0"/>
              <a:t>n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Machismo culture</a:t>
            </a:r>
          </a:p>
          <a:p>
            <a:pPr lvl="1">
              <a:buFont typeface="Wingdings" pitchFamily="2" charset="2"/>
              <a:buChar char="ü"/>
            </a:pPr>
            <a:r>
              <a:rPr lang="it-IT" dirty="0" smtClean="0"/>
              <a:t>Alcoholism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r>
              <a:rPr lang="en-GB" dirty="0" smtClean="0"/>
              <a:t>Some implications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79136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How to reach poorest?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Invest in sectors where they work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Prioritize job-rich growth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Address biases in trade and investment policy</a:t>
            </a:r>
          </a:p>
          <a:p>
            <a:pPr>
              <a:buFont typeface="Arial" pitchFamily="34" charset="0"/>
              <a:buChar char="•"/>
            </a:pPr>
            <a:r>
              <a:rPr lang="it-IT" dirty="0" err="1" smtClean="0"/>
              <a:t>Address</a:t>
            </a:r>
            <a:r>
              <a:rPr lang="it-IT" dirty="0" smtClean="0"/>
              <a:t> </a:t>
            </a:r>
            <a:r>
              <a:rPr lang="it-IT" dirty="0" err="1" smtClean="0"/>
              <a:t>power</a:t>
            </a:r>
            <a:r>
              <a:rPr lang="it-IT" dirty="0" smtClean="0"/>
              <a:t> </a:t>
            </a:r>
            <a:r>
              <a:rPr lang="it-IT" dirty="0" err="1" smtClean="0"/>
              <a:t>imbalances</a:t>
            </a:r>
            <a:r>
              <a:rPr lang="it-IT" dirty="0" smtClean="0"/>
              <a:t> in </a:t>
            </a:r>
            <a:r>
              <a:rPr lang="it-IT" dirty="0" err="1" smtClean="0"/>
              <a:t>food</a:t>
            </a:r>
            <a:r>
              <a:rPr lang="it-IT" dirty="0" smtClean="0"/>
              <a:t> and </a:t>
            </a:r>
            <a:r>
              <a:rPr lang="it-IT" dirty="0" err="1" smtClean="0"/>
              <a:t>agricultural</a:t>
            </a:r>
            <a:r>
              <a:rPr lang="it-IT" dirty="0" smtClean="0"/>
              <a:t> </a:t>
            </a:r>
            <a:r>
              <a:rPr lang="it-IT" dirty="0" err="1" smtClean="0"/>
              <a:t>systems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err="1" smtClean="0"/>
              <a:t>Reorient</a:t>
            </a:r>
            <a:r>
              <a:rPr lang="it-IT" dirty="0" smtClean="0"/>
              <a:t> </a:t>
            </a:r>
            <a:r>
              <a:rPr lang="it-IT" dirty="0" err="1" smtClean="0"/>
              <a:t>research</a:t>
            </a:r>
            <a:r>
              <a:rPr lang="it-IT" dirty="0"/>
              <a:t> </a:t>
            </a:r>
            <a:r>
              <a:rPr lang="it-IT" dirty="0" smtClean="0"/>
              <a:t>and </a:t>
            </a:r>
            <a:r>
              <a:rPr lang="it-IT" dirty="0" err="1" smtClean="0"/>
              <a:t>development</a:t>
            </a:r>
            <a:r>
              <a:rPr lang="it-IT" dirty="0" smtClean="0"/>
              <a:t> </a:t>
            </a:r>
            <a:r>
              <a:rPr lang="it-IT" dirty="0" err="1" smtClean="0"/>
              <a:t>towards</a:t>
            </a:r>
            <a:r>
              <a:rPr lang="it-IT" dirty="0" smtClean="0"/>
              <a:t> small-scale </a:t>
            </a:r>
            <a:r>
              <a:rPr lang="it-IT" dirty="0" err="1" smtClean="0"/>
              <a:t>agriculture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err="1" smtClean="0"/>
              <a:t>Reconsider</a:t>
            </a:r>
            <a:r>
              <a:rPr lang="it-IT" dirty="0" smtClean="0"/>
              <a:t> public </a:t>
            </a:r>
            <a:r>
              <a:rPr lang="it-IT" dirty="0" err="1" smtClean="0"/>
              <a:t>provision</a:t>
            </a:r>
            <a:r>
              <a:rPr lang="it-IT" dirty="0" smtClean="0"/>
              <a:t> of </a:t>
            </a:r>
            <a:r>
              <a:rPr lang="it-IT" dirty="0" err="1" smtClean="0"/>
              <a:t>services</a:t>
            </a:r>
            <a:r>
              <a:rPr lang="it-IT" dirty="0" smtClean="0"/>
              <a:t> and </a:t>
            </a:r>
            <a:r>
              <a:rPr lang="it-IT" dirty="0" err="1" smtClean="0"/>
              <a:t>infrastructure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New forms of partnership but need to ensure rural people’s interests are represented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Public-private-producer partnerships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Greater </a:t>
            </a:r>
            <a:r>
              <a:rPr lang="en-GB" dirty="0" smtClean="0"/>
              <a:t>role of farmers’ </a:t>
            </a:r>
            <a:r>
              <a:rPr lang="it-IT" dirty="0" smtClean="0"/>
              <a:t>organisations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Invest in rural primary and secondary education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Encourage girls’  education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Address relevant issues in curricula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Create incentives for rural teachers</a:t>
            </a:r>
          </a:p>
          <a:p>
            <a:pPr lvl="1">
              <a:buFont typeface="Wingdings" pitchFamily="2" charset="2"/>
              <a:buChar char="ü"/>
            </a:pPr>
            <a:r>
              <a:rPr lang="en-GB" dirty="0" smtClean="0"/>
              <a:t>Link with vocational </a:t>
            </a:r>
            <a:r>
              <a:rPr lang="it-IT" dirty="0" smtClean="0"/>
              <a:t>training and job market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Finance climate adaptation for most vulnerable, especially by countries who are most responsible for – and have benefited from – past emissions</a:t>
            </a: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it-IT" dirty="0" err="1" smtClean="0"/>
              <a:t>Address</a:t>
            </a:r>
            <a:r>
              <a:rPr lang="it-IT" dirty="0" smtClean="0"/>
              <a:t> gender </a:t>
            </a:r>
            <a:r>
              <a:rPr lang="en-GB" dirty="0" smtClean="0"/>
              <a:t>inequalities through education, initiatives targeted at improving women’s control over resources and access to markets, and engaging with women’s groups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Improve rural-urban linkages</a:t>
            </a: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Manage risks of migration and exploit potential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Working with local groups in a sensitive </a:t>
            </a:r>
            <a:r>
              <a:rPr lang="en-US" smtClean="0"/>
              <a:t>and respectful way</a:t>
            </a:r>
            <a:endParaRPr lang="it-IT" dirty="0" smtClean="0"/>
          </a:p>
          <a:p>
            <a:pPr marL="274320" lvl="1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endParaRPr lang="it-IT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Climate change threats to sustainable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Climate change represents a fundamental threat to current development trajectories as it is clear that development which involves large-scale emissions of greenhouse gases is not sustainable</a:t>
            </a:r>
          </a:p>
          <a:p>
            <a:r>
              <a:rPr lang="en-GB" dirty="0" smtClean="0"/>
              <a:t>Substantial changes in climate undermine natural and economic systems (e.g. water supplies, food systems, infrastructure, health)</a:t>
            </a:r>
          </a:p>
          <a:p>
            <a:r>
              <a:rPr lang="en-GB" dirty="0" smtClean="0"/>
              <a:t>Considerable uncertainty in predicting extent of future climate change and impacts. Increasingly clear that scale of impacts will be large and likely to set back many past development gains.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Impacts on poor people and less developed regions potentially serious.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013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075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Rural dimensions of climate change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Rural people often rely heavily on natural resources and natural processes for their livelihoods.</a:t>
            </a:r>
          </a:p>
          <a:p>
            <a:r>
              <a:rPr lang="en-GB" dirty="0" smtClean="0"/>
              <a:t>Changing temperatures and precipitation patterns impact upon agricultural productivity.</a:t>
            </a:r>
          </a:p>
          <a:p>
            <a:r>
              <a:rPr lang="en-GB" dirty="0"/>
              <a:t>Increased incidence of extreme weather events (droughts, tropical storms etc.) add yet  more risk and uncertainty to agricultural systems.</a:t>
            </a:r>
          </a:p>
          <a:p>
            <a:r>
              <a:rPr lang="en-GB" dirty="0" smtClean="0"/>
              <a:t>Sea level increases, coastal erosion, ocean acidification threaten the sustainability of fishing communities.</a:t>
            </a:r>
          </a:p>
        </p:txBody>
      </p:sp>
    </p:spTree>
    <p:extLst>
      <p:ext uri="{BB962C8B-B14F-4D97-AF65-F5344CB8AC3E}">
        <p14:creationId xmlns:p14="http://schemas.microsoft.com/office/powerpoint/2010/main" val="40843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Features of climate change problem (1)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5181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Possibility of </a:t>
            </a:r>
            <a:r>
              <a:rPr lang="en-GB" b="1" dirty="0" smtClean="0"/>
              <a:t>downward spirals </a:t>
            </a:r>
            <a:r>
              <a:rPr lang="en-GB" dirty="0" smtClean="0"/>
              <a:t>of increased waste and depletion of renewable resources.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Excessive quantities of waste (GHGs) damage renewable resources, leading to changes in ecosystems, which undermines the ability of natural systems to regulate climate system.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Massive </a:t>
            </a:r>
            <a:r>
              <a:rPr lang="en-GB" b="1" dirty="0" smtClean="0"/>
              <a:t>scale</a:t>
            </a:r>
            <a:r>
              <a:rPr lang="en-GB" dirty="0" smtClean="0"/>
              <a:t> of problem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Massive quantities of GHGs produced globally (7.8 billion tonnes from burning fossil fuels in 2005 [Houghton 2009 p.40]).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Costs of reducing GHGs extremely large, but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C</a:t>
            </a:r>
            <a:r>
              <a:rPr lang="en-GB" dirty="0" smtClean="0"/>
              <a:t>osts of climate change impact due to failing to reduce GHGs even larger.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 smtClean="0"/>
              <a:t>Spatial</a:t>
            </a:r>
            <a:r>
              <a:rPr lang="en-GB" dirty="0" smtClean="0"/>
              <a:t> difficulties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Emission of GHGs dispersed, as are impacts of resulting climate change, but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No link between responsibility for GHG emission and negative consequences via climate change (in fact, those most responsible generally suffer least).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2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GB" sz="3200" dirty="0"/>
              <a:t>Features of climate change </a:t>
            </a:r>
            <a:r>
              <a:rPr lang="en-GB" sz="3200" dirty="0" smtClean="0"/>
              <a:t>problem (2)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5105400"/>
          </a:xfrm>
        </p:spPr>
        <p:txBody>
          <a:bodyPr>
            <a:noAutofit/>
          </a:bodyPr>
          <a:lstStyle/>
          <a:p>
            <a:pPr marL="365760" lvl="1" indent="-256032">
              <a:buClrTx/>
              <a:buFont typeface="Georgia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Slow but permanent onset of climate change, resulting from the long-term stability of major GHGs in the </a:t>
            </a:r>
            <a:r>
              <a:rPr lang="en-GB" sz="1800" dirty="0" smtClean="0">
                <a:solidFill>
                  <a:schemeClr val="tx1"/>
                </a:solidFill>
              </a:rPr>
              <a:t>atmosphere, brings about certain </a:t>
            </a:r>
            <a:r>
              <a:rPr lang="en-GB" sz="1800" b="1" dirty="0" smtClean="0">
                <a:solidFill>
                  <a:schemeClr val="tx1"/>
                </a:solidFill>
              </a:rPr>
              <a:t>temporal issues</a:t>
            </a:r>
          </a:p>
          <a:p>
            <a:pPr marL="832104" lvl="2" indent="-457200">
              <a:buClrTx/>
              <a:buFont typeface="Wingdings" panose="05000000000000000000" pitchFamily="2" charset="2"/>
              <a:buChar char="ü"/>
            </a:pPr>
            <a:r>
              <a:rPr lang="en-GB" sz="1800" dirty="0" smtClean="0">
                <a:solidFill>
                  <a:schemeClr val="tx1"/>
                </a:solidFill>
              </a:rPr>
              <a:t>Disconnect between current GHG emissions and future impacts and, consequently</a:t>
            </a:r>
          </a:p>
          <a:p>
            <a:pPr marL="832104" lvl="2" indent="-457200">
              <a:buClrTx/>
              <a:buFont typeface="Wingdings" panose="05000000000000000000" pitchFamily="2" charset="2"/>
              <a:buChar char="ü"/>
            </a:pPr>
            <a:r>
              <a:rPr lang="en-GB" sz="1800" dirty="0" smtClean="0">
                <a:solidFill>
                  <a:schemeClr val="tx1"/>
                </a:solidFill>
              </a:rPr>
              <a:t>Climate change impacts from current GHG emissions will not be experienced by people alive today.</a:t>
            </a:r>
          </a:p>
          <a:p>
            <a:pPr marL="566928" lvl="1" indent="-457200">
              <a:buClrTx/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chemeClr val="tx1"/>
                </a:solidFill>
              </a:rPr>
              <a:t>Climate change is hugely </a:t>
            </a:r>
            <a:r>
              <a:rPr lang="en-GB" sz="1800" b="1" dirty="0" smtClean="0">
                <a:solidFill>
                  <a:schemeClr val="tx1"/>
                </a:solidFill>
              </a:rPr>
              <a:t>complex</a:t>
            </a:r>
            <a:r>
              <a:rPr lang="en-GB" sz="1800" dirty="0" smtClean="0">
                <a:solidFill>
                  <a:schemeClr val="tx1"/>
                </a:solidFill>
              </a:rPr>
              <a:t> and involves much </a:t>
            </a:r>
            <a:r>
              <a:rPr lang="en-GB" sz="1800" b="1" dirty="0" smtClean="0">
                <a:solidFill>
                  <a:schemeClr val="tx1"/>
                </a:solidFill>
              </a:rPr>
              <a:t>uncertainty</a:t>
            </a:r>
          </a:p>
          <a:p>
            <a:pPr marL="832104" lvl="2" indent="-457200">
              <a:buClrTx/>
              <a:buFont typeface="Wingdings" panose="05000000000000000000" pitchFamily="2" charset="2"/>
              <a:buChar char="ü"/>
            </a:pPr>
            <a:r>
              <a:rPr lang="en-GB" sz="1800" dirty="0" smtClean="0">
                <a:solidFill>
                  <a:schemeClr val="tx1"/>
                </a:solidFill>
              </a:rPr>
              <a:t>Multiple variables and non-linear relationships across disciplines</a:t>
            </a:r>
          </a:p>
          <a:p>
            <a:pPr marL="832104" lvl="2" indent="-457200">
              <a:buClrTx/>
              <a:buFont typeface="Wingdings" panose="05000000000000000000" pitchFamily="2" charset="2"/>
              <a:buChar char="ü"/>
            </a:pPr>
            <a:r>
              <a:rPr lang="en-GB" sz="1800" dirty="0" smtClean="0">
                <a:solidFill>
                  <a:schemeClr val="tx1"/>
                </a:solidFill>
              </a:rPr>
              <a:t>Uncertainty about interactions between climate systems and with other systems, as well as about how human behaviour will change in the future. </a:t>
            </a:r>
          </a:p>
        </p:txBody>
      </p:sp>
    </p:spTree>
    <p:extLst>
      <p:ext uri="{BB962C8B-B14F-4D97-AF65-F5344CB8AC3E}">
        <p14:creationId xmlns:p14="http://schemas.microsoft.com/office/powerpoint/2010/main" val="3158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133" y="228600"/>
            <a:ext cx="8229600" cy="1066800"/>
          </a:xfrm>
        </p:spPr>
        <p:txBody>
          <a:bodyPr/>
          <a:lstStyle/>
          <a:p>
            <a:r>
              <a:rPr lang="en-GB" dirty="0" smtClean="0"/>
              <a:t>Climate science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7913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As radiation from the sun passes through the atmosphere to the earth’s surface, several processes determine how much heat remains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Some incoming solar radiation is absorbed by the atmosphere’s stratospheric ozone, while some is reflected back into space by substances in the ozone that are reflective (e.g. aerosol particles)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The remaining radiation passes through to the earth’s surface but may be reflected back into space by reflective surfaces (e.g. ice, snow)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Radiation absorbed by the earth’s surface is re-emitted at a longer wavelength in the form of heat.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 smtClean="0"/>
              <a:t>Greenhouse effect</a:t>
            </a:r>
            <a:r>
              <a:rPr lang="en-GB" dirty="0" smtClean="0"/>
              <a:t>: because outgoing radiation has a greater wavelength than incoming solar radiation, relatively more of it is absorbed by the atmosphere.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 addition, the existence of GHGs in the atmosphere means relatively more outgoing radiation is retained in the atmosphere.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 smtClean="0"/>
              <a:t>Anthropogenic activities </a:t>
            </a:r>
            <a:r>
              <a:rPr lang="en-GB" dirty="0" smtClean="0"/>
              <a:t>– burning of fossil fuels, deforestation, agriculture, - contribute to GHGs in the atmosphere.</a:t>
            </a:r>
          </a:p>
        </p:txBody>
      </p:sp>
    </p:spTree>
    <p:extLst>
      <p:ext uri="{BB962C8B-B14F-4D97-AF65-F5344CB8AC3E}">
        <p14:creationId xmlns:p14="http://schemas.microsoft.com/office/powerpoint/2010/main" val="36902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Climate science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Climate system involves complex interaction of multiple constituent systems – the ocean, forest, </a:t>
            </a:r>
            <a:r>
              <a:rPr lang="en-GB" dirty="0" err="1" smtClean="0"/>
              <a:t>cryosphere</a:t>
            </a:r>
            <a:r>
              <a:rPr lang="en-GB" dirty="0" smtClean="0"/>
              <a:t>, biosphere etc. – which lead to various </a:t>
            </a:r>
            <a:r>
              <a:rPr lang="en-GB" b="1" dirty="0" smtClean="0"/>
              <a:t>feedback mechanisms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E.g. 1. increased temperature raises evaporation, in turn exacerbating greenhouse effect (water vapour is a GHG)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E.g. 2. increased temperature leads to melting of ice, reducing reflectivity of earth’s surface (albedo)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E.g. 3. increased temperature leads to greater incidence of forest fires, meaning more carbon dioxide (CO2) in atmosphere.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Possibility </a:t>
            </a:r>
            <a:r>
              <a:rPr lang="en-GB" dirty="0" smtClean="0"/>
              <a:t>of </a:t>
            </a:r>
            <a:r>
              <a:rPr lang="en-GB" b="1" dirty="0" smtClean="0"/>
              <a:t>tipping points</a:t>
            </a:r>
            <a:r>
              <a:rPr lang="en-GB" dirty="0" smtClean="0"/>
              <a:t>, where feedback effects reinforce each other, making return to original position impossible.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94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Climate science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The most important causes of </a:t>
            </a:r>
            <a:r>
              <a:rPr lang="en-GB" b="1" dirty="0" smtClean="0"/>
              <a:t>anthropogenic climate change</a:t>
            </a:r>
            <a:r>
              <a:rPr lang="en-GB" dirty="0" smtClean="0"/>
              <a:t> is the accumulation of GHGs in the atmosphere, especially CO2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Human activities release GHGs into atmosphere (e.g. burning fossil fuels)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Human activities lead to a reduction in the rate at which GHGs are absorbed from the atmosphere (e.g. deforestation)</a:t>
            </a:r>
          </a:p>
          <a:p>
            <a:pPr marL="41148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021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798" y="762000"/>
            <a:ext cx="8229600" cy="1066800"/>
          </a:xfrm>
        </p:spPr>
        <p:txBody>
          <a:bodyPr/>
          <a:lstStyle/>
          <a:p>
            <a:r>
              <a:rPr lang="en-GB" dirty="0" smtClean="0"/>
              <a:t>Evidence of climate change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Arguments on </a:t>
            </a:r>
            <a:r>
              <a:rPr lang="en-GB" b="1" dirty="0" smtClean="0"/>
              <a:t>anthropogenic climate change </a:t>
            </a:r>
            <a:r>
              <a:rPr lang="en-GB" dirty="0" smtClean="0"/>
              <a:t>centre on evidence of nature and extent of climate change, and empirical explanations for observed changes 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</a:p>
          <a:p>
            <a:r>
              <a:rPr lang="en-GB" dirty="0" smtClean="0"/>
              <a:t>The warming of the climate system is acknowledged and unequivocal.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Global average air and temperature increases observed since mid-1900s (figures from Richardson </a:t>
            </a:r>
            <a:r>
              <a:rPr lang="en-GB" i="1" dirty="0" smtClean="0"/>
              <a:t>et al. </a:t>
            </a:r>
            <a:r>
              <a:rPr lang="en-GB" dirty="0" smtClean="0"/>
              <a:t>2009, p9)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64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GB" dirty="0"/>
              <a:t>Evidence of climate change </a:t>
            </a:r>
            <a:r>
              <a:rPr lang="en-GB" dirty="0" smtClean="0"/>
              <a:t>(2)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" t="10457" r="29296" b="13968"/>
          <a:stretch/>
        </p:blipFill>
        <p:spPr>
          <a:xfrm>
            <a:off x="762000" y="1672591"/>
            <a:ext cx="7391399" cy="4804409"/>
          </a:xfrm>
        </p:spPr>
      </p:pic>
    </p:spTree>
    <p:extLst>
      <p:ext uri="{BB962C8B-B14F-4D97-AF65-F5344CB8AC3E}">
        <p14:creationId xmlns:p14="http://schemas.microsoft.com/office/powerpoint/2010/main" val="372085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066800"/>
          </a:xfrm>
        </p:spPr>
        <p:txBody>
          <a:bodyPr/>
          <a:lstStyle/>
          <a:p>
            <a:r>
              <a:rPr lang="en-GB" dirty="0"/>
              <a:t>Evidence of climate change </a:t>
            </a:r>
            <a:r>
              <a:rPr lang="en-GB" dirty="0" smtClean="0"/>
              <a:t>(3)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5" t="10457" r="6412" b="15562"/>
          <a:stretch/>
        </p:blipFill>
        <p:spPr>
          <a:xfrm>
            <a:off x="914400" y="1654343"/>
            <a:ext cx="7086600" cy="4746457"/>
          </a:xfrm>
        </p:spPr>
      </p:pic>
    </p:spTree>
    <p:extLst>
      <p:ext uri="{BB962C8B-B14F-4D97-AF65-F5344CB8AC3E}">
        <p14:creationId xmlns:p14="http://schemas.microsoft.com/office/powerpoint/2010/main" val="129690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GB" dirty="0" smtClean="0"/>
              <a:t>Attributing climate change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Effects of different climate change drivers assessed by using </a:t>
            </a:r>
            <a:r>
              <a:rPr lang="en-GB" b="1" dirty="0" smtClean="0"/>
              <a:t>climate system models </a:t>
            </a:r>
            <a:r>
              <a:rPr lang="en-GB" dirty="0" smtClean="0"/>
              <a:t>to examine effects of different climate </a:t>
            </a:r>
            <a:r>
              <a:rPr lang="en-GB" dirty="0" err="1" smtClean="0"/>
              <a:t>forcings</a:t>
            </a:r>
            <a:r>
              <a:rPr lang="en-GB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Models from IPCC (2007) show predicted changes when allowing for </a:t>
            </a:r>
            <a:r>
              <a:rPr lang="en-GB" b="1" dirty="0" smtClean="0"/>
              <a:t>natural and anthropogenic </a:t>
            </a:r>
            <a:r>
              <a:rPr lang="en-GB" b="1" dirty="0" err="1" smtClean="0"/>
              <a:t>forcings</a:t>
            </a:r>
            <a:r>
              <a:rPr lang="en-GB" b="1" dirty="0" smtClean="0"/>
              <a:t> </a:t>
            </a:r>
            <a:r>
              <a:rPr lang="en-GB" dirty="0" smtClean="0"/>
              <a:t>(models on next slide).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Models provide strong indication that majority of recent temperature rises may be attributed to anthropogenic </a:t>
            </a:r>
            <a:r>
              <a:rPr lang="en-GB" dirty="0" err="1" smtClean="0"/>
              <a:t>forcings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Observed patterns of climate change cannot be reproduced in models if anthropogenic influences are excluded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IPCC (2013) suggests there is a confidence level of 95% that global climate change is </a:t>
            </a:r>
            <a:r>
              <a:rPr lang="en-GB" b="1" dirty="0" err="1" smtClean="0"/>
              <a:t>anthropogenically</a:t>
            </a:r>
            <a:r>
              <a:rPr lang="en-GB" dirty="0" smtClean="0"/>
              <a:t> caused due to excessive GHG emissions.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25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GB" dirty="0" smtClean="0"/>
              <a:t>Attributing climate change (2)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8" t="12394" r="23847" b="4278"/>
          <a:stretch/>
        </p:blipFill>
        <p:spPr>
          <a:xfrm>
            <a:off x="1752600" y="1635125"/>
            <a:ext cx="5638800" cy="5051426"/>
          </a:xfrm>
        </p:spPr>
      </p:pic>
    </p:spTree>
    <p:extLst>
      <p:ext uri="{BB962C8B-B14F-4D97-AF65-F5344CB8AC3E}">
        <p14:creationId xmlns:p14="http://schemas.microsoft.com/office/powerpoint/2010/main" val="376781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GB" dirty="0" smtClean="0"/>
              <a:t>Expected and observed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Main effects which are expected – and have been observed – are </a:t>
            </a:r>
            <a:r>
              <a:rPr lang="en-GB" b="1" dirty="0" smtClean="0"/>
              <a:t>melting of snow and ice </a:t>
            </a:r>
            <a:r>
              <a:rPr lang="en-GB" dirty="0" smtClean="0"/>
              <a:t>and </a:t>
            </a:r>
            <a:r>
              <a:rPr lang="en-GB" b="1" dirty="0" smtClean="0"/>
              <a:t>rises in global average sea level </a:t>
            </a:r>
            <a:r>
              <a:rPr lang="en-GB" dirty="0" smtClean="0"/>
              <a:t>(IPCC 2013)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Changes in frequency and amount of </a:t>
            </a:r>
            <a:r>
              <a:rPr lang="en-GB" b="1" dirty="0" smtClean="0"/>
              <a:t>precipitation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Occurrence of </a:t>
            </a:r>
            <a:r>
              <a:rPr lang="en-GB" b="1" dirty="0" smtClean="0"/>
              <a:t>extreme weather events </a:t>
            </a:r>
            <a:r>
              <a:rPr lang="en-GB" dirty="0" smtClean="0"/>
              <a:t>increased, especially extreme heat events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Intense </a:t>
            </a:r>
            <a:r>
              <a:rPr lang="en-GB" b="1" dirty="0" smtClean="0"/>
              <a:t>tropical cyclone activity </a:t>
            </a:r>
            <a:r>
              <a:rPr lang="en-GB" dirty="0" smtClean="0"/>
              <a:t>has probably increased, especially in North Atlantic.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596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Policy challenges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Policy challenges in addressing climate change are well represented by </a:t>
            </a:r>
            <a:r>
              <a:rPr lang="en-GB" b="1" dirty="0" smtClean="0"/>
              <a:t>Hardin’s </a:t>
            </a:r>
            <a:r>
              <a:rPr lang="en-GB" b="1" i="1" dirty="0" smtClean="0"/>
              <a:t>Tragedy of the Commons</a:t>
            </a:r>
            <a:r>
              <a:rPr lang="en-GB" b="1" dirty="0" smtClean="0"/>
              <a:t> </a:t>
            </a:r>
            <a:r>
              <a:rPr lang="en-GB" dirty="0" smtClean="0"/>
              <a:t>model (Hardin 1968).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Unless all act in a coherent and consistent manner, there is no incentive for anyone to act.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Variety of challenges in agreeing on international climate change policies, including: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Disagreement over causes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Uncertainty on nature, degree and effects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Differentiation in local impacts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Special interest groups within and among nations (e.g. oil firms)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Nature of existing political systems and relationships 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59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Policy challenges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Difficulties lead to diverse incentives and concerns among different countries, such as: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Governments and citizens not wanting to bear costs of GHG emissions reductions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Fears that countries with higher emissions allowance will gain competitive trade advantages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Industrialized countries facing high adjustment costs to reduce GHG emissions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Developing countries with relatively low emissions per capita not wanting to be denied development/growth opportunities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Developing countries needing financial and technical assistance to adapt to climate change impacts – and looking to developed countries for this.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Differences in perspectives shaped by awareness that </a:t>
            </a:r>
            <a:r>
              <a:rPr lang="en-GB" b="1" dirty="0" smtClean="0"/>
              <a:t>developed countries are major GHG emitters</a:t>
            </a:r>
            <a:r>
              <a:rPr lang="en-GB" dirty="0" smtClean="0"/>
              <a:t>, benefit from high emission lifestyles and are least vulnerable to impacts of climate change 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87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Policy options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Climate change policies fall into two broad categories: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b="1" dirty="0" smtClean="0"/>
              <a:t>Mitigation</a:t>
            </a:r>
            <a:r>
              <a:rPr lang="en-GB" dirty="0" smtClean="0"/>
              <a:t>: </a:t>
            </a:r>
            <a:r>
              <a:rPr lang="en-GB" dirty="0"/>
              <a:t>reducing the causes of climate change, in particular, </a:t>
            </a:r>
            <a:r>
              <a:rPr lang="en-GB" dirty="0" smtClean="0"/>
              <a:t> </a:t>
            </a:r>
            <a:r>
              <a:rPr lang="en-GB" dirty="0"/>
              <a:t>reducing emissions of greenhouse </a:t>
            </a:r>
            <a:r>
              <a:rPr lang="en-GB" dirty="0" smtClean="0"/>
              <a:t>gases. Historically</a:t>
            </a:r>
            <a:r>
              <a:rPr lang="en-GB" dirty="0"/>
              <a:t>, CO2 emissions have been associated with processes of industrialisation and, as such, mitigation efforts have been concentrated in industrialised countries</a:t>
            </a:r>
            <a:r>
              <a:rPr lang="en-GB" dirty="0" smtClean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b="1" dirty="0" smtClean="0"/>
              <a:t>Adaptation</a:t>
            </a:r>
            <a:r>
              <a:rPr lang="en-GB" dirty="0" smtClean="0"/>
              <a:t>: reducing </a:t>
            </a:r>
            <a:r>
              <a:rPr lang="en-GB" dirty="0"/>
              <a:t>the effects of climate change, </a:t>
            </a:r>
            <a:r>
              <a:rPr lang="en-GB" dirty="0" err="1"/>
              <a:t>ie</a:t>
            </a:r>
            <a:r>
              <a:rPr lang="en-GB" dirty="0"/>
              <a:t> helping peoples and nations respond to the changes brought about by climate change. D</a:t>
            </a:r>
            <a:r>
              <a:rPr lang="en-GB" dirty="0" smtClean="0"/>
              <a:t>eveloping </a:t>
            </a:r>
            <a:r>
              <a:rPr lang="en-GB" dirty="0"/>
              <a:t>countries are likely to be those most affected and their situation is further compounded by their lack of resources to deal with those changes </a:t>
            </a:r>
            <a:r>
              <a:rPr lang="en-GB" dirty="0" smtClean="0"/>
              <a:t>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  <a:endParaRPr lang="en-GB" dirty="0"/>
          </a:p>
          <a:p>
            <a:pPr lvl="1"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19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28600"/>
            <a:ext cx="7680960" cy="1371600"/>
          </a:xfrm>
        </p:spPr>
        <p:txBody>
          <a:bodyPr/>
          <a:lstStyle/>
          <a:p>
            <a:r>
              <a:rPr lang="en-GB" dirty="0" smtClean="0"/>
              <a:t>Climate change ethics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10540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Climate change is a profoundly ethical issue as it involves the actions of some people seriously harming the interests of other people 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</a:p>
          <a:p>
            <a:r>
              <a:rPr lang="en-GB" dirty="0" smtClean="0"/>
              <a:t>Anthropogenic climate change is caused by the welfare-maximising actions of some people, which in turn causes harm to different people (such as poor people in vulnerable locations in developing countries)</a:t>
            </a:r>
          </a:p>
          <a:p>
            <a:pPr lvl="1"/>
            <a:r>
              <a:rPr lang="en-GB" dirty="0" smtClean="0"/>
              <a:t>Asymmetries in the distribution of benefits and harms 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Raises questions about rights (to pursue certain lifestyles) and duties (to protect those vulnerable to climate change impacts).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Strong basis for development and climate policies to be driven by ethical considerations, but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Little indication of ethical role in national or international responses to climate change (</a:t>
            </a:r>
            <a:r>
              <a:rPr lang="en-GB" dirty="0" err="1" smtClean="0"/>
              <a:t>Cherni</a:t>
            </a:r>
            <a:r>
              <a:rPr lang="en-GB" dirty="0" smtClean="0"/>
              <a:t> et al 2015).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Ethical complexities due to uncertainty about causes and effects, temporal and </a:t>
            </a:r>
            <a:r>
              <a:rPr lang="en-GB" dirty="0" err="1" smtClean="0"/>
              <a:t>spacial</a:t>
            </a:r>
            <a:r>
              <a:rPr lang="en-GB" dirty="0" smtClean="0"/>
              <a:t> differences and ethical disagreements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Difficult to connect climate impacts associated with different actions, assign rights and obligations and assess ethics of different actions (</a:t>
            </a:r>
            <a:r>
              <a:rPr lang="en-GB" dirty="0" err="1" smtClean="0"/>
              <a:t>Cherni</a:t>
            </a:r>
            <a:r>
              <a:rPr lang="en-GB" dirty="0" smtClean="0"/>
              <a:t> et al. 2015).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Governance systems – national and international – reflect interests and ethical perspectives of the powerful.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35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Economic methodological difficulties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Traditional approaches to cost-benefit analysis ineffective because: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Uncertainty associated with climate projections and impacts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Difficult to value impacts (how to value loss of life, loss of nature, loss of lifestyles?)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Valuing risks problematic due to uncertainties as well as possibility of catastrophic consequences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Choice of discount rates difficult due to generational and distributional conflicts.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242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28600"/>
            <a:ext cx="7680960" cy="1371600"/>
          </a:xfrm>
        </p:spPr>
        <p:txBody>
          <a:bodyPr/>
          <a:lstStyle/>
          <a:p>
            <a:r>
              <a:rPr lang="en-GB" dirty="0" smtClean="0"/>
              <a:t>Paris Dec 2015: A triumph?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47800"/>
            <a:ext cx="7680960" cy="51054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Many have enthusiastically welcomed the Paris Agreement. It included commitment to: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Hold </a:t>
            </a:r>
            <a:r>
              <a:rPr lang="en-GB" dirty="0"/>
              <a:t>the increase in the global average temperature to well below </a:t>
            </a:r>
            <a:r>
              <a:rPr lang="en-GB" dirty="0" smtClean="0"/>
              <a:t>2°C </a:t>
            </a:r>
            <a:r>
              <a:rPr lang="en-GB" dirty="0"/>
              <a:t>above pre-industrial levels and to pursue efforts to limit the temperature increase to </a:t>
            </a:r>
            <a:r>
              <a:rPr lang="en-GB" dirty="0" smtClean="0"/>
              <a:t>1.5°C </a:t>
            </a:r>
            <a:r>
              <a:rPr lang="en-GB" dirty="0"/>
              <a:t>above pre-industrial </a:t>
            </a:r>
            <a:r>
              <a:rPr lang="en-GB" dirty="0" smtClean="0"/>
              <a:t>levels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Increase </a:t>
            </a:r>
            <a:r>
              <a:rPr lang="en-GB" dirty="0"/>
              <a:t>the </a:t>
            </a:r>
            <a:r>
              <a:rPr lang="en-GB" dirty="0" smtClean="0"/>
              <a:t>global ability </a:t>
            </a:r>
            <a:r>
              <a:rPr lang="en-GB" dirty="0"/>
              <a:t>to adapt to the adverse impacts of climate change and foster climate resilience and low greenhouse gas emissions </a:t>
            </a:r>
            <a:r>
              <a:rPr lang="en-GB" dirty="0" smtClean="0"/>
              <a:t>development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Make </a:t>
            </a:r>
            <a:r>
              <a:rPr lang="en-GB" dirty="0"/>
              <a:t>finance flows consistent with a pathway towards low greenhouse gas emissions and climate-resilient </a:t>
            </a:r>
            <a:r>
              <a:rPr lang="en-GB" dirty="0" smtClean="0"/>
              <a:t>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But there was much scepticism, for example: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There was doubt that the target of 1.5°C was still </a:t>
            </a:r>
            <a:r>
              <a:rPr lang="en-GB" dirty="0" smtClean="0"/>
              <a:t>possible, there was no scientific basis to GHG emissions reduction pledges and these pledges are voluntary (not legally binding)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No clear timescale for phasing out of fossil fuels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Emission reduction pledges based on development of low-emitting technologies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Principle of Common but Differentiated Responsibilities was watered down and the requirement that human rights be taken into account was removed from the text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34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institutions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Institutions are the rules and organizations that govern interactions between humans and with the natural world (adapted from North 1990).</a:t>
            </a:r>
          </a:p>
          <a:p>
            <a:r>
              <a:rPr lang="en-US" dirty="0"/>
              <a:t>Institutions play an important role in either encouraging or discouraging productivity </a:t>
            </a:r>
            <a:r>
              <a:rPr lang="en-US" dirty="0" smtClean="0"/>
              <a:t>growth</a:t>
            </a:r>
            <a:r>
              <a:rPr lang="en-US" dirty="0"/>
              <a:t> </a:t>
            </a:r>
            <a:r>
              <a:rPr lang="en-US" dirty="0" smtClean="0"/>
              <a:t>and creating incentives in how natural processes and resources are utilized. 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is less obvious is the sort of institutions that are needed to encourage </a:t>
            </a:r>
            <a:r>
              <a:rPr lang="en-US" dirty="0" smtClean="0"/>
              <a:t>sustainable development </a:t>
            </a:r>
            <a:r>
              <a:rPr lang="en-US" dirty="0"/>
              <a:t>- what institutions are needed to encourage </a:t>
            </a:r>
            <a:r>
              <a:rPr lang="en-US" dirty="0" smtClean="0"/>
              <a:t>ecologically sensitive </a:t>
            </a:r>
            <a:r>
              <a:rPr lang="en-US" dirty="0"/>
              <a:t>innovation and technological change</a:t>
            </a:r>
            <a:r>
              <a:rPr lang="en-US" dirty="0" smtClean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Some </a:t>
            </a:r>
            <a:r>
              <a:rPr lang="en-US" dirty="0" smtClean="0"/>
              <a:t>focus </a:t>
            </a:r>
            <a:r>
              <a:rPr lang="en-US" dirty="0"/>
              <a:t>on the institutions or institutional arrangements that reduce the risks and transaction costs associated with investing in </a:t>
            </a:r>
            <a:r>
              <a:rPr lang="en-US" dirty="0" smtClean="0"/>
              <a:t>sustainable technologies and innovations.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They may facilitate </a:t>
            </a:r>
            <a:r>
              <a:rPr lang="en-US" dirty="0" smtClean="0"/>
              <a:t>sustainable investment</a:t>
            </a:r>
            <a:r>
              <a:rPr lang="en-US" dirty="0"/>
              <a:t>, as when a farmer is encouraged to invest in </a:t>
            </a:r>
            <a:r>
              <a:rPr lang="en-US" dirty="0" smtClean="0"/>
              <a:t>sustainable </a:t>
            </a:r>
            <a:r>
              <a:rPr lang="en-US" dirty="0"/>
              <a:t>technology by being offered </a:t>
            </a:r>
            <a:r>
              <a:rPr lang="en-US" dirty="0" smtClean="0"/>
              <a:t>subsidies or market incentives, </a:t>
            </a:r>
            <a:r>
              <a:rPr lang="en-US" dirty="0"/>
              <a:t>or hinder </a:t>
            </a:r>
            <a:r>
              <a:rPr lang="en-US" dirty="0" smtClean="0"/>
              <a:t>sustainability, </a:t>
            </a:r>
            <a:r>
              <a:rPr lang="en-US" dirty="0"/>
              <a:t>as when the prevailing arrangements offer </a:t>
            </a:r>
            <a:r>
              <a:rPr lang="en-US" dirty="0" smtClean="0"/>
              <a:t>disadvantages those adapting to new, sustainable ways of operating.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Some economists focus on the importance of </a:t>
            </a:r>
            <a:r>
              <a:rPr lang="en-US" dirty="0" err="1"/>
              <a:t>co-ordinating</a:t>
            </a:r>
            <a:r>
              <a:rPr lang="en-US" dirty="0"/>
              <a:t> complementary </a:t>
            </a:r>
            <a:r>
              <a:rPr lang="en-US" dirty="0" smtClean="0"/>
              <a:t>investments e.g. In education, green energy, infrastructure.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Other economists focus on the incentives that property rights create (or fail to create) for </a:t>
            </a:r>
            <a:r>
              <a:rPr lang="en-US" dirty="0" smtClean="0"/>
              <a:t>sustainable investment</a:t>
            </a:r>
            <a:r>
              <a:rPr lang="en-US" dirty="0"/>
              <a:t>. Within this branch there are those that focus on the need to establish and enforce private property rights </a:t>
            </a:r>
            <a:r>
              <a:rPr lang="en-US" dirty="0" smtClean="0"/>
              <a:t>(North </a:t>
            </a:r>
            <a:r>
              <a:rPr lang="en-US" dirty="0"/>
              <a:t>1990), and others who take a broader perspective on property rights and also </a:t>
            </a:r>
            <a:r>
              <a:rPr lang="en-US" dirty="0" smtClean="0"/>
              <a:t>recognize </a:t>
            </a:r>
            <a:r>
              <a:rPr lang="en-US" dirty="0"/>
              <a:t>the valuable role played by collective action and common property rights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63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institutions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Each of the institutional </a:t>
            </a:r>
            <a:r>
              <a:rPr lang="en-US" dirty="0" smtClean="0"/>
              <a:t>categories (previous slide) </a:t>
            </a:r>
            <a:r>
              <a:rPr lang="en-US" dirty="0"/>
              <a:t>are embedded in the broader institutional environment. This shapes the institutional arrangements governing contracts, the manner in which complementary investments are </a:t>
            </a:r>
            <a:r>
              <a:rPr lang="en-US" dirty="0" smtClean="0"/>
              <a:t>coordinated</a:t>
            </a:r>
            <a:r>
              <a:rPr lang="en-US" dirty="0"/>
              <a:t>, and the way property rights are defined and enforced</a:t>
            </a:r>
            <a:r>
              <a:rPr lang="en-US" dirty="0" smtClean="0"/>
              <a:t>.</a:t>
            </a:r>
          </a:p>
          <a:p>
            <a:r>
              <a:rPr lang="en-US" dirty="0"/>
              <a:t>The institutional environment includes the formal political institutions of the state and the way countries are governed; it includes informal institutions and social networks that govern the way people interact at all levels of society; it includes the cultural values and norms that underpin these interactions; and it includes the rules that govern international relations</a:t>
            </a:r>
            <a:r>
              <a:rPr lang="en-US" dirty="0" smtClean="0"/>
              <a:t>.</a:t>
            </a:r>
          </a:p>
          <a:p>
            <a:r>
              <a:rPr lang="en-US" dirty="0"/>
              <a:t>If institutional arrangements, property rights, and economic co-ordination are the proximate causes of </a:t>
            </a:r>
            <a:r>
              <a:rPr lang="en-US" dirty="0" smtClean="0"/>
              <a:t>sustainable innovation </a:t>
            </a:r>
            <a:r>
              <a:rPr lang="en-US" dirty="0"/>
              <a:t>and investment (or the lack of it), then the broader institutional environment is the underlying cause</a:t>
            </a:r>
            <a:r>
              <a:rPr lang="en-US" dirty="0" smtClean="0"/>
              <a:t>.</a:t>
            </a:r>
          </a:p>
          <a:p>
            <a:r>
              <a:rPr lang="en-US" dirty="0"/>
              <a:t>Investment incentives and </a:t>
            </a:r>
            <a:r>
              <a:rPr lang="en-US" dirty="0" smtClean="0"/>
              <a:t>efficiency </a:t>
            </a:r>
            <a:r>
              <a:rPr lang="en-US" dirty="0"/>
              <a:t>can be improved through minor institutional reforms at the proximate level, but without more fundamental changes in the institutional </a:t>
            </a:r>
            <a:r>
              <a:rPr lang="en-US" dirty="0" smtClean="0"/>
              <a:t>environment, economies </a:t>
            </a:r>
            <a:r>
              <a:rPr lang="en-US" dirty="0"/>
              <a:t>are likely to remain </a:t>
            </a:r>
            <a:r>
              <a:rPr lang="en-US" dirty="0" smtClean="0"/>
              <a:t>unsustainable.</a:t>
            </a:r>
          </a:p>
          <a:p>
            <a:r>
              <a:rPr lang="en-US" dirty="0"/>
              <a:t>This presents problems for development practitioners, because once the institutional environment - especially political and cultural institutions </a:t>
            </a:r>
            <a:r>
              <a:rPr lang="en-US" dirty="0" smtClean="0"/>
              <a:t>– are established, </a:t>
            </a:r>
            <a:r>
              <a:rPr lang="en-US" dirty="0"/>
              <a:t>the following questions are </a:t>
            </a:r>
            <a:r>
              <a:rPr lang="en-US" dirty="0" smtClean="0"/>
              <a:t>raised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</a:t>
            </a:r>
            <a:r>
              <a:rPr lang="en-US" dirty="0" smtClean="0"/>
              <a:t>o </a:t>
            </a:r>
            <a:r>
              <a:rPr lang="en-US" b="1" dirty="0"/>
              <a:t>politicians</a:t>
            </a:r>
            <a:r>
              <a:rPr lang="en-US" dirty="0"/>
              <a:t> and policy-makers have an </a:t>
            </a:r>
            <a:r>
              <a:rPr lang="en-US" b="1" dirty="0"/>
              <a:t>incentive</a:t>
            </a:r>
            <a:r>
              <a:rPr lang="en-US" dirty="0"/>
              <a:t> to implement productivity enhancing institutional </a:t>
            </a:r>
            <a:r>
              <a:rPr lang="en-US" dirty="0" smtClean="0"/>
              <a:t>change?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what extent is the power exerted by policy-makers limited by existing </a:t>
            </a:r>
            <a:r>
              <a:rPr lang="en-US" b="1" dirty="0"/>
              <a:t>social</a:t>
            </a:r>
            <a:r>
              <a:rPr lang="en-US" dirty="0"/>
              <a:t> relationships and </a:t>
            </a:r>
            <a:r>
              <a:rPr lang="en-US" b="1" dirty="0"/>
              <a:t>cultural</a:t>
            </a:r>
            <a:r>
              <a:rPr lang="en-US" dirty="0"/>
              <a:t> norms and the </a:t>
            </a:r>
            <a:r>
              <a:rPr lang="en-US" b="1" dirty="0"/>
              <a:t>political </a:t>
            </a:r>
            <a:r>
              <a:rPr lang="en-US" dirty="0"/>
              <a:t>impediments embedded within them</a:t>
            </a:r>
            <a:r>
              <a:rPr lang="en-US" dirty="0" smtClean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is also the problem of </a:t>
            </a:r>
            <a:r>
              <a:rPr lang="en-US" b="1" dirty="0"/>
              <a:t>path dependency</a:t>
            </a:r>
            <a:r>
              <a:rPr lang="en-US" dirty="0"/>
              <a:t>, which suggests that the path of future institutional change (especially in the near future) is shaped to a large degree by the institutional path that has already been trodden (North 1990).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22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Role of the state?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State led development models of the post-WW2 period plagued by inefficiency and corruption in many countries.</a:t>
            </a:r>
          </a:p>
          <a:p>
            <a:r>
              <a:rPr lang="it-IT" dirty="0" smtClean="0"/>
              <a:t>Movement away from state-led development model influenced by Public Choice Theroy (Buchanan 1967)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Application of microeconomic utlitity maximizing models to explain behaviour of politicians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Irrationality of democratic/voting processes</a:t>
            </a:r>
          </a:p>
          <a:p>
            <a:pPr lvl="1">
              <a:buFont typeface="Wingdings" pitchFamily="2" charset="2"/>
              <a:buChar char="Ø"/>
            </a:pPr>
            <a:r>
              <a:rPr lang="it-IT" dirty="0" smtClean="0"/>
              <a:t>Government agents distort markets/provide special market privileges to special interests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But neo-liberal models – based on rolling back role of state – largely unsuccessful and plague by rising inequaltiy and neglect of needs of poor.</a:t>
            </a:r>
          </a:p>
          <a:p>
            <a:pPr lvl="1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Development processes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Political will is key to tackle development/sustainability challenges.</a:t>
            </a:r>
          </a:p>
          <a:p>
            <a:r>
              <a:rPr lang="en-GB" dirty="0" smtClean="0"/>
              <a:t>At national level, political will has been influenced by a variety of historical and cultural factors: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Length and nature of history: e.g. in Asia, centuries old bureaucratic tradition in which merit played a role in selection of state officials.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National identity: e.g. in Asia</a:t>
            </a:r>
            <a:r>
              <a:rPr lang="en-US" dirty="0"/>
              <a:t> </a:t>
            </a:r>
            <a:r>
              <a:rPr lang="en-US" dirty="0" smtClean="0"/>
              <a:t>long </a:t>
            </a:r>
            <a:r>
              <a:rPr lang="en-US" dirty="0"/>
              <a:t>history of warfare </a:t>
            </a:r>
            <a:r>
              <a:rPr lang="en-US" dirty="0" smtClean="0"/>
              <a:t>between states </a:t>
            </a:r>
            <a:r>
              <a:rPr lang="en-US" dirty="0"/>
              <a:t>has fostered a sense of </a:t>
            </a:r>
            <a:r>
              <a:rPr lang="en-US" dirty="0" smtClean="0"/>
              <a:t>nationalism. </a:t>
            </a:r>
            <a:r>
              <a:rPr lang="en-US" dirty="0"/>
              <a:t>As a result, the authority and legitimacy of political leaders is arguably tied more closely to the pursuit of national goals, such as the drive for food </a:t>
            </a:r>
            <a:r>
              <a:rPr lang="en-US" dirty="0" smtClean="0"/>
              <a:t>self-sufficiency.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Cultural </a:t>
            </a:r>
            <a:r>
              <a:rPr lang="en-US" dirty="0" smtClean="0"/>
              <a:t>factors: e.g. in Asia, Confucian </a:t>
            </a:r>
            <a:r>
              <a:rPr lang="en-US" dirty="0"/>
              <a:t>principles of bureaucratic service and loyalty to the state, as well as the values associated with national identity, can be contrasted with the values associated with </a:t>
            </a:r>
            <a:r>
              <a:rPr lang="en-US" dirty="0" smtClean="0"/>
              <a:t>kinship </a:t>
            </a:r>
            <a:r>
              <a:rPr lang="en-US" dirty="0"/>
              <a:t>systems and ethnic identity.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But nature of challenges being faced today, calls for going beyond national levels.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Conditions, systems, institutions arguable not in place yet at international level.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Political, economic and social institutions inadequate to deal with complex nature of sustainability challenges being faced.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6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80960" cy="1371600"/>
          </a:xfrm>
        </p:spPr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1000" y="1524000"/>
            <a:ext cx="8031480" cy="4876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Adams ,W,M. 2009. </a:t>
            </a:r>
            <a:r>
              <a:rPr lang="en-GB" sz="3200" i="1" dirty="0" smtClean="0"/>
              <a:t>Green Development: Environment and Sustainability in a Changing </a:t>
            </a:r>
            <a:r>
              <a:rPr lang="en-GB" sz="3200" i="1" dirty="0"/>
              <a:t>W</a:t>
            </a:r>
            <a:r>
              <a:rPr lang="en-GB" sz="3200" i="1" dirty="0" smtClean="0"/>
              <a:t>orld. </a:t>
            </a:r>
            <a:r>
              <a:rPr lang="it-IT" sz="3200" dirty="0"/>
              <a:t>Third </a:t>
            </a:r>
            <a:r>
              <a:rPr lang="it-IT" sz="3200" dirty="0" err="1"/>
              <a:t>edition</a:t>
            </a:r>
            <a:r>
              <a:rPr lang="it-IT" sz="3200" dirty="0"/>
              <a:t>. London: Routledge.</a:t>
            </a:r>
            <a:r>
              <a:rPr lang="en-GB" sz="3200" i="1" dirty="0" smtClean="0"/>
              <a:t>  </a:t>
            </a:r>
            <a:r>
              <a:rPr lang="en-GB" sz="3200" dirty="0" smtClean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Buchanan, J.M. 1967.  Public finance in democratic </a:t>
            </a:r>
            <a:r>
              <a:rPr lang="en-GB" sz="3200" dirty="0" err="1" smtClean="0"/>
              <a:t>processess</a:t>
            </a:r>
            <a:r>
              <a:rPr lang="en-GB" sz="3200" dirty="0" smtClean="0"/>
              <a:t>. Chapel Hill: UNC Press.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J </a:t>
            </a:r>
            <a:r>
              <a:rPr lang="en-GB" sz="3200" dirty="0" err="1"/>
              <a:t>Cherni</a:t>
            </a:r>
            <a:r>
              <a:rPr lang="en-GB" sz="3200" dirty="0"/>
              <a:t>, B Daley, A </a:t>
            </a:r>
            <a:r>
              <a:rPr lang="en-GB" sz="3200" dirty="0" err="1"/>
              <a:t>Dorward</a:t>
            </a:r>
            <a:r>
              <a:rPr lang="en-GB" sz="3200" dirty="0"/>
              <a:t>, S </a:t>
            </a:r>
            <a:r>
              <a:rPr lang="en-GB" sz="3200" dirty="0" err="1"/>
              <a:t>Guendel</a:t>
            </a:r>
            <a:r>
              <a:rPr lang="en-GB" sz="3200" dirty="0"/>
              <a:t>, J </a:t>
            </a:r>
            <a:r>
              <a:rPr lang="en-GB" sz="3200" dirty="0" err="1"/>
              <a:t>Macartney</a:t>
            </a:r>
            <a:r>
              <a:rPr lang="en-GB" sz="3200" dirty="0"/>
              <a:t>, R Godfrey-Wood and V Nelson. </a:t>
            </a:r>
            <a:r>
              <a:rPr lang="en-GB" sz="3200" i="1" dirty="0" smtClean="0"/>
              <a:t>P524</a:t>
            </a:r>
            <a:r>
              <a:rPr lang="en-GB" sz="3200" dirty="0" smtClean="0"/>
              <a:t> </a:t>
            </a:r>
            <a:r>
              <a:rPr lang="en-GB" sz="3200" i="1" dirty="0" smtClean="0"/>
              <a:t>Climate </a:t>
            </a:r>
            <a:r>
              <a:rPr lang="en-GB" sz="3200" i="1" dirty="0"/>
              <a:t>Change and </a:t>
            </a:r>
            <a:r>
              <a:rPr lang="en-GB" sz="3200" i="1" dirty="0" smtClean="0"/>
              <a:t>Development</a:t>
            </a:r>
            <a:r>
              <a:rPr lang="en-GB" sz="3200" dirty="0" smtClean="0"/>
              <a:t>. 2015. [online </a:t>
            </a:r>
            <a:r>
              <a:rPr lang="en-GB" sz="3200" dirty="0"/>
              <a:t>via internal VLE] School of Oriental and African Studies (SOAS).  </a:t>
            </a:r>
            <a:endParaRPr lang="en-GB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Collier P. 2007. </a:t>
            </a:r>
            <a:r>
              <a:rPr lang="en-GB" sz="3200" i="1" dirty="0" smtClean="0"/>
              <a:t>The Bottom Billion. </a:t>
            </a:r>
            <a:r>
              <a:rPr lang="en-GB" sz="3200" dirty="0" smtClean="0"/>
              <a:t>Oxford: Oxford University Press, 2007.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Collier P. 2008. </a:t>
            </a:r>
            <a:r>
              <a:rPr lang="en-GB" sz="3200" i="1" dirty="0" smtClean="0"/>
              <a:t>The Politics of Hunger. </a:t>
            </a:r>
            <a:r>
              <a:rPr lang="en-GB" sz="3200" dirty="0" smtClean="0"/>
              <a:t>Foreign Affairs November/December pp. 67-79.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Daley, B. 2015.  </a:t>
            </a:r>
            <a:r>
              <a:rPr lang="en-GB" sz="3200" i="1" dirty="0"/>
              <a:t>P501 Understanding sustainable development</a:t>
            </a:r>
            <a:r>
              <a:rPr lang="en-GB" sz="3200" dirty="0"/>
              <a:t>. [online via internal VLE] School of Oriental and African Studies (SOAS). </a:t>
            </a:r>
            <a:endParaRPr lang="en-GB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Easterly W. 2002. </a:t>
            </a:r>
            <a:r>
              <a:rPr lang="en-GB" sz="3200" i="1" dirty="0" smtClean="0"/>
              <a:t>To Help the Poor</a:t>
            </a:r>
            <a:r>
              <a:rPr lang="en-GB" sz="3200" dirty="0" smtClean="0"/>
              <a:t>. In: The elusive quest for growth: economists' adventures and misadventures in the tropics. </a:t>
            </a:r>
            <a:r>
              <a:rPr lang="en-GB" sz="3200" dirty="0"/>
              <a:t>Cambridge, Massachusetts </a:t>
            </a:r>
            <a:r>
              <a:rPr lang="en-GB" sz="3200" dirty="0" smtClean="0"/>
              <a:t>: MIT Press, 2002.</a:t>
            </a:r>
            <a:endParaRPr lang="it-IT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Ellen MacArthur Foundation. 2013. </a:t>
            </a:r>
            <a:r>
              <a:rPr lang="en-GB" sz="3200" i="1" dirty="0"/>
              <a:t>The Circular Model – An Overview</a:t>
            </a:r>
            <a:r>
              <a:rPr lang="en-GB" sz="3200" dirty="0"/>
              <a:t>. Isle of Wight, UK: Ellen MacArthur Foundation</a:t>
            </a:r>
            <a:r>
              <a:rPr lang="en-GB" sz="3200" dirty="0" smtClean="0"/>
              <a:t>.</a:t>
            </a:r>
            <a:endParaRPr lang="it-IT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3200" dirty="0" smtClean="0"/>
              <a:t>Elliot, JA. 2006. </a:t>
            </a:r>
            <a:r>
              <a:rPr lang="it-IT" sz="3200" i="1" dirty="0" smtClean="0"/>
              <a:t>An </a:t>
            </a:r>
            <a:r>
              <a:rPr lang="it-IT" sz="3200" i="1" dirty="0" err="1" smtClean="0"/>
              <a:t>Introduction</a:t>
            </a:r>
            <a:r>
              <a:rPr lang="it-IT" sz="3200" i="1" dirty="0" smtClean="0"/>
              <a:t> to </a:t>
            </a:r>
            <a:r>
              <a:rPr lang="it-IT" sz="3200" i="1" dirty="0" err="1" smtClean="0"/>
              <a:t>Sustainable</a:t>
            </a:r>
            <a:r>
              <a:rPr lang="it-IT" sz="3200" i="1" dirty="0" smtClean="0"/>
              <a:t> Development. </a:t>
            </a:r>
            <a:r>
              <a:rPr lang="it-IT" sz="3200" dirty="0" smtClean="0"/>
              <a:t>Third </a:t>
            </a:r>
            <a:r>
              <a:rPr lang="it-IT" sz="3200" dirty="0" err="1" smtClean="0"/>
              <a:t>edition</a:t>
            </a:r>
            <a:r>
              <a:rPr lang="it-IT" sz="3200" dirty="0" smtClean="0"/>
              <a:t>. </a:t>
            </a:r>
            <a:r>
              <a:rPr lang="it-IT" sz="3200" dirty="0" err="1" smtClean="0"/>
              <a:t>London</a:t>
            </a:r>
            <a:r>
              <a:rPr lang="it-IT" sz="3200" dirty="0" smtClean="0"/>
              <a:t>: </a:t>
            </a:r>
            <a:r>
              <a:rPr lang="it-IT" sz="3200" dirty="0" err="1" smtClean="0"/>
              <a:t>Routledge</a:t>
            </a:r>
            <a:r>
              <a:rPr lang="it-IT" sz="3200" dirty="0" smtClean="0"/>
              <a:t>.</a:t>
            </a:r>
            <a:r>
              <a:rPr lang="it-IT" sz="3200" i="1" dirty="0" smtClean="0"/>
              <a:t>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3200" dirty="0" smtClean="0"/>
              <a:t>FAO and OECD. 2012. </a:t>
            </a:r>
            <a:r>
              <a:rPr lang="it-IT" sz="3200" dirty="0" err="1" smtClean="0"/>
              <a:t>Sustainable</a:t>
            </a:r>
            <a:r>
              <a:rPr lang="it-IT" sz="3200" dirty="0" smtClean="0"/>
              <a:t> </a:t>
            </a:r>
            <a:r>
              <a:rPr lang="it-IT" sz="3200" dirty="0" err="1" smtClean="0"/>
              <a:t>agricultural</a:t>
            </a:r>
            <a:r>
              <a:rPr lang="it-IT" sz="3200" dirty="0" smtClean="0"/>
              <a:t> </a:t>
            </a:r>
            <a:r>
              <a:rPr lang="it-IT" sz="3200" dirty="0" err="1" smtClean="0"/>
              <a:t>productivity</a:t>
            </a:r>
            <a:r>
              <a:rPr lang="it-IT" sz="3200" dirty="0" smtClean="0"/>
              <a:t> </a:t>
            </a:r>
            <a:r>
              <a:rPr lang="it-IT" sz="3200" dirty="0" err="1" smtClean="0"/>
              <a:t>growth</a:t>
            </a:r>
            <a:r>
              <a:rPr lang="it-IT" sz="3200" dirty="0" smtClean="0"/>
              <a:t> and </a:t>
            </a:r>
            <a:r>
              <a:rPr lang="it-IT" sz="3200" dirty="0" err="1" smtClean="0"/>
              <a:t>bridging</a:t>
            </a:r>
            <a:r>
              <a:rPr lang="it-IT" sz="3200" dirty="0" smtClean="0"/>
              <a:t> the gap for small family </a:t>
            </a:r>
            <a:r>
              <a:rPr lang="it-IT" sz="3200" dirty="0" err="1" smtClean="0"/>
              <a:t>farms</a:t>
            </a:r>
            <a:r>
              <a:rPr lang="it-IT" sz="3200" dirty="0" smtClean="0"/>
              <a:t>. </a:t>
            </a:r>
            <a:r>
              <a:rPr lang="it-IT" sz="3200" dirty="0" err="1" smtClean="0"/>
              <a:t>Interagency</a:t>
            </a:r>
            <a:r>
              <a:rPr lang="it-IT" sz="3200" dirty="0" smtClean="0"/>
              <a:t> report to </a:t>
            </a:r>
            <a:r>
              <a:rPr lang="it-IT" sz="3200" dirty="0" err="1" smtClean="0"/>
              <a:t>Mexican</a:t>
            </a:r>
            <a:r>
              <a:rPr lang="it-IT" sz="3200" dirty="0" smtClean="0"/>
              <a:t> G20 </a:t>
            </a:r>
            <a:r>
              <a:rPr lang="it-IT" sz="3200" dirty="0" err="1" smtClean="0"/>
              <a:t>Presidency</a:t>
            </a:r>
            <a:r>
              <a:rPr lang="it-IT" sz="3200" dirty="0" smtClean="0"/>
              <a:t>. Rome, FAO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Hardin, G. (1968) </a:t>
            </a:r>
            <a:r>
              <a:rPr lang="en-GB" sz="3200" i="1" dirty="0"/>
              <a:t>The Tragedy of the Commons</a:t>
            </a:r>
            <a:r>
              <a:rPr lang="en-GB" sz="3200" dirty="0"/>
              <a:t>. </a:t>
            </a:r>
            <a:r>
              <a:rPr lang="en-GB" sz="3200" i="1" dirty="0"/>
              <a:t>Science,</a:t>
            </a:r>
            <a:r>
              <a:rPr lang="en-GB" sz="3200" dirty="0"/>
              <a:t> 162 (3859), 1243–1248</a:t>
            </a:r>
            <a:r>
              <a:rPr lang="en-GB" sz="3200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Houghton</a:t>
            </a:r>
            <a:r>
              <a:rPr lang="en-GB" sz="3200" dirty="0"/>
              <a:t>, J.T. 2009. </a:t>
            </a:r>
            <a:r>
              <a:rPr lang="en-GB" sz="3200" i="1" dirty="0"/>
              <a:t>Global Warming: The Complete Briefing.</a:t>
            </a:r>
            <a:r>
              <a:rPr lang="en-GB" sz="3200" dirty="0"/>
              <a:t> 4th edition. Cambridge: Cambridge University Press</a:t>
            </a:r>
            <a:r>
              <a:rPr lang="en-GB" sz="3200" dirty="0" smtClean="0"/>
              <a:t>.</a:t>
            </a:r>
            <a:endParaRPr lang="it-IT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3200" dirty="0" smtClean="0"/>
              <a:t>IFAD. 2011. </a:t>
            </a:r>
            <a:r>
              <a:rPr lang="it-IT" sz="3200" i="1" dirty="0" smtClean="0"/>
              <a:t>Sustainable Smallholder Agriculture: Feeding the World,  Protecting the Planet</a:t>
            </a:r>
            <a:r>
              <a:rPr lang="it-IT" sz="3200" dirty="0" smtClean="0"/>
              <a:t>. Rome: IFAD.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3200" dirty="0" smtClean="0"/>
              <a:t>IFAD. 2011. </a:t>
            </a:r>
            <a:r>
              <a:rPr lang="it-IT" sz="3200" i="1" dirty="0" err="1" smtClean="0"/>
              <a:t>Rural</a:t>
            </a:r>
            <a:r>
              <a:rPr lang="it-IT" sz="3200" i="1" dirty="0" smtClean="0"/>
              <a:t> </a:t>
            </a:r>
            <a:r>
              <a:rPr lang="it-IT" sz="3200" i="1" dirty="0" err="1" smtClean="0"/>
              <a:t>Poverty</a:t>
            </a:r>
            <a:r>
              <a:rPr lang="it-IT" sz="3200" i="1" dirty="0" smtClean="0"/>
              <a:t> Report 2011. </a:t>
            </a:r>
            <a:r>
              <a:rPr lang="it-IT" sz="3200" dirty="0" smtClean="0"/>
              <a:t>Rome: IFAD.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IPCC. (2007b) Summary for Policymakers. In: </a:t>
            </a:r>
            <a:r>
              <a:rPr lang="en-GB" sz="3200" i="1" dirty="0"/>
              <a:t>Climate Change 2007: The Physical Science Basis. Contribution of Working Group I to the Fourth Assessment Report of the Intergovernmental Panel on Climate Change </a:t>
            </a:r>
            <a:r>
              <a:rPr lang="en-GB" sz="3200" dirty="0"/>
              <a:t>[Solomon, S., D. Qin, M. Manning, Z. Chen, M. Marquis, K.B. </a:t>
            </a:r>
            <a:r>
              <a:rPr lang="en-GB" sz="3200" dirty="0" err="1"/>
              <a:t>Averyt</a:t>
            </a:r>
            <a:r>
              <a:rPr lang="en-GB" sz="3200" dirty="0"/>
              <a:t>, M. </a:t>
            </a:r>
            <a:r>
              <a:rPr lang="en-GB" sz="3200" dirty="0" err="1"/>
              <a:t>Tignor</a:t>
            </a:r>
            <a:r>
              <a:rPr lang="en-GB" sz="3200" dirty="0"/>
              <a:t> and H.L. Miller (Eds.)]. Cambridge, United Kingdom and New York, NY, USA, Cambridge University Press. P. 11</a:t>
            </a:r>
            <a:r>
              <a:rPr lang="en-GB" sz="3200" dirty="0" smtClean="0"/>
              <a:t>.</a:t>
            </a:r>
            <a:endParaRPr lang="it-IT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IPCC . (2013) </a:t>
            </a:r>
            <a:r>
              <a:rPr lang="en-GB" sz="3200" i="1" dirty="0"/>
              <a:t>Climate Change 2013: The Physical Science Basis</a:t>
            </a:r>
            <a:r>
              <a:rPr lang="en-GB" sz="3200" dirty="0"/>
              <a:t>. Contribution of Working Group I to the Fifth Assessment Report of the Intergovern­mental Panel on Climate Change [Stocker, T.F., D. Qin, G.-K. </a:t>
            </a:r>
            <a:r>
              <a:rPr lang="en-GB" sz="3200" dirty="0" err="1"/>
              <a:t>Plattner</a:t>
            </a:r>
            <a:r>
              <a:rPr lang="en-GB" sz="3200" dirty="0"/>
              <a:t>, M. </a:t>
            </a:r>
            <a:r>
              <a:rPr lang="en-GB" sz="3200" dirty="0" err="1"/>
              <a:t>Tignor</a:t>
            </a:r>
            <a:r>
              <a:rPr lang="en-GB" sz="3200" dirty="0"/>
              <a:t>, S.K. Allen, J. </a:t>
            </a:r>
            <a:r>
              <a:rPr lang="en-GB" sz="3200" dirty="0" err="1"/>
              <a:t>Boschung</a:t>
            </a:r>
            <a:r>
              <a:rPr lang="en-GB" sz="3200" dirty="0"/>
              <a:t>, A. </a:t>
            </a:r>
            <a:r>
              <a:rPr lang="en-GB" sz="3200" dirty="0" err="1"/>
              <a:t>Nauels</a:t>
            </a:r>
            <a:r>
              <a:rPr lang="en-GB" sz="3200" dirty="0"/>
              <a:t>, Y. Xia, V. </a:t>
            </a:r>
            <a:r>
              <a:rPr lang="en-GB" sz="3200" dirty="0" err="1"/>
              <a:t>Bex</a:t>
            </a:r>
            <a:r>
              <a:rPr lang="en-GB" sz="3200" dirty="0"/>
              <a:t> and P.M. </a:t>
            </a:r>
            <a:r>
              <a:rPr lang="en-GB" sz="3200" dirty="0" err="1"/>
              <a:t>Midgley</a:t>
            </a:r>
            <a:r>
              <a:rPr lang="en-GB" sz="3200" dirty="0"/>
              <a:t> (Eds.)]. Cambridge, United Kingdom and New York, NY, USA, Cambridge University Press</a:t>
            </a:r>
            <a:r>
              <a:rPr lang="en-GB" sz="3200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IUCN </a:t>
            </a:r>
            <a:r>
              <a:rPr lang="en-GB" sz="3200" dirty="0"/>
              <a:t>. 1980. </a:t>
            </a:r>
            <a:r>
              <a:rPr lang="en-GB" sz="3200" i="1" dirty="0"/>
              <a:t>The World Conservation Strategy</a:t>
            </a:r>
            <a:r>
              <a:rPr lang="en-GB" sz="3200" dirty="0"/>
              <a:t>. Geneva: International Union for the Conservation of Nature (IUCN), UNEP, and WWF.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IUCN. 1991. </a:t>
            </a:r>
            <a:r>
              <a:rPr lang="en-GB" sz="3200" i="1" dirty="0"/>
              <a:t>Caring for the Earth: A Strategy for Sustainable Living</a:t>
            </a:r>
            <a:r>
              <a:rPr lang="en-GB" sz="3200" dirty="0"/>
              <a:t>. Gland: International Union for the Conservation of Nature (IUCN).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Lipton, M: </a:t>
            </a:r>
            <a:r>
              <a:rPr lang="en-GB" sz="3200" i="1" dirty="0" smtClean="0"/>
              <a:t>The Family Farm in a Globalizing World: the Role of Crop Science in Alleviating Poverty. </a:t>
            </a:r>
            <a:r>
              <a:rPr lang="en-GB" sz="3200" dirty="0" smtClean="0"/>
              <a:t>International Food Policy Research Institute (</a:t>
            </a:r>
            <a:r>
              <a:rPr lang="en-GB" sz="3200" dirty="0" err="1" smtClean="0"/>
              <a:t>Washinton</a:t>
            </a:r>
            <a:r>
              <a:rPr lang="en-GB" sz="3200" dirty="0" smtClean="0"/>
              <a:t> DC, 2005).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Morse, S. 2010. </a:t>
            </a:r>
            <a:r>
              <a:rPr lang="en-GB" sz="3200" i="1" dirty="0"/>
              <a:t>Sustainability: A Biological Perspective</a:t>
            </a:r>
            <a:r>
              <a:rPr lang="en-GB" sz="3200" dirty="0"/>
              <a:t>. Cambridge: Cambridge University Press</a:t>
            </a:r>
            <a:r>
              <a:rPr lang="en-GB" sz="3200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North, D.C. 1990. </a:t>
            </a:r>
            <a:r>
              <a:rPr lang="en-GB" sz="3200" i="1" dirty="0"/>
              <a:t>Institutions, institutional change and economic performance</a:t>
            </a:r>
            <a:r>
              <a:rPr lang="en-GB" sz="3200" dirty="0"/>
              <a:t>. </a:t>
            </a:r>
            <a:r>
              <a:rPr lang="en-GB" sz="3200" dirty="0" smtClean="0"/>
              <a:t>Cambridge: Cambridge </a:t>
            </a:r>
            <a:r>
              <a:rPr lang="en-GB" sz="3200" dirty="0"/>
              <a:t>University Press</a:t>
            </a:r>
            <a:r>
              <a:rPr lang="en-GB" sz="3200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Oxfam: </a:t>
            </a:r>
            <a:r>
              <a:rPr lang="en-GB" sz="3200" i="1" dirty="0" smtClean="0"/>
              <a:t>Tipping the Balance: Policies to Shape Agricultural Investments and Markets in Favour of Small-scale Farmers </a:t>
            </a:r>
            <a:r>
              <a:rPr lang="en-GB" sz="3200" dirty="0" smtClean="0"/>
              <a:t>(Oxford, 2012).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/>
              <a:t>Richardson, K., Steffen, W., </a:t>
            </a:r>
            <a:r>
              <a:rPr lang="en-GB" sz="3200" dirty="0" err="1"/>
              <a:t>Schellnhuber</a:t>
            </a:r>
            <a:r>
              <a:rPr lang="en-GB" sz="3200" dirty="0"/>
              <a:t>, H.J., Alcamo, J., Barker, T., </a:t>
            </a:r>
            <a:r>
              <a:rPr lang="en-GB" sz="3200" dirty="0" err="1"/>
              <a:t>Kammen</a:t>
            </a:r>
            <a:r>
              <a:rPr lang="en-GB" sz="3200" dirty="0"/>
              <a:t>, D.M., </a:t>
            </a:r>
            <a:r>
              <a:rPr lang="en-GB" sz="3200" dirty="0" err="1"/>
              <a:t>Leemans</a:t>
            </a:r>
            <a:r>
              <a:rPr lang="en-GB" sz="3200" dirty="0"/>
              <a:t>, R., </a:t>
            </a:r>
            <a:r>
              <a:rPr lang="en-GB" sz="3200" dirty="0" err="1"/>
              <a:t>Liverman</a:t>
            </a:r>
            <a:r>
              <a:rPr lang="en-GB" sz="3200" dirty="0"/>
              <a:t>, D., </a:t>
            </a:r>
            <a:r>
              <a:rPr lang="en-GB" sz="3200" dirty="0" err="1"/>
              <a:t>Munasinghe</a:t>
            </a:r>
            <a:r>
              <a:rPr lang="en-GB" sz="3200" dirty="0"/>
              <a:t>, M., Osman-</a:t>
            </a:r>
            <a:r>
              <a:rPr lang="en-GB" sz="3200" dirty="0" err="1"/>
              <a:t>Elasha</a:t>
            </a:r>
            <a:r>
              <a:rPr lang="en-GB" sz="3200" dirty="0"/>
              <a:t>, B., Stern, N. &amp; </a:t>
            </a:r>
            <a:r>
              <a:rPr lang="en-GB" sz="3200" dirty="0" err="1"/>
              <a:t>Wæver</a:t>
            </a:r>
            <a:r>
              <a:rPr lang="en-GB" sz="3200" dirty="0"/>
              <a:t>, O. (2009) </a:t>
            </a:r>
            <a:r>
              <a:rPr lang="en-GB" sz="3200" i="1" dirty="0"/>
              <a:t>Synthesis Report. International Scientific Congress: Climate Change: Global Risks, Challenges &amp; Decisions</a:t>
            </a:r>
            <a:r>
              <a:rPr lang="en-GB" sz="3200" dirty="0"/>
              <a:t>. 10–12 March 2009, University of Copenhagen. </a:t>
            </a:r>
            <a:endParaRPr lang="en-GB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Sen A. 1981. </a:t>
            </a:r>
            <a:r>
              <a:rPr lang="en-GB" sz="3200" i="1" dirty="0" smtClean="0"/>
              <a:t>Poverty and Famines: an Essay on Entitlement and Deprivation. </a:t>
            </a:r>
            <a:r>
              <a:rPr lang="en-GB" sz="3200" dirty="0" smtClean="0"/>
              <a:t>Oxford: </a:t>
            </a:r>
            <a:r>
              <a:rPr lang="en-GB" sz="3200" dirty="0" err="1" smtClean="0"/>
              <a:t>Claredon</a:t>
            </a:r>
            <a:r>
              <a:rPr lang="en-GB" sz="3200" dirty="0" smtClean="0"/>
              <a:t> Press.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Suttie, D &amp; Vargas-Lundius, R. 2016. </a:t>
            </a:r>
            <a:r>
              <a:rPr lang="en-GB" sz="3200" i="1" dirty="0" smtClean="0"/>
              <a:t>Migration and transformative pathways: A rural perspective. </a:t>
            </a:r>
            <a:r>
              <a:rPr lang="en-GB" sz="3200" dirty="0" smtClean="0"/>
              <a:t>Rome: IFAD.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err="1"/>
              <a:t>Vorley</a:t>
            </a:r>
            <a:r>
              <a:rPr lang="en-GB" sz="3200" dirty="0"/>
              <a:t> B, L </a:t>
            </a:r>
            <a:r>
              <a:rPr lang="en-GB" sz="3200" dirty="0" err="1"/>
              <a:t>Cotula</a:t>
            </a:r>
            <a:r>
              <a:rPr lang="en-GB" sz="3200" dirty="0"/>
              <a:t> and  M K Chan. 2012. Tipping the balance. Policies to shape agricultural investments and markets in favour of small-scale farmers Oxford, Oxfam International</a:t>
            </a:r>
            <a:endParaRPr lang="en-GB" sz="32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dirty="0" smtClean="0"/>
              <a:t>WCED</a:t>
            </a:r>
            <a:r>
              <a:rPr lang="en-GB" sz="3200" dirty="0"/>
              <a:t>. 1987. </a:t>
            </a:r>
            <a:r>
              <a:rPr lang="en-GB" sz="3200" i="1" dirty="0"/>
              <a:t>Our Common Future</a:t>
            </a:r>
            <a:r>
              <a:rPr lang="en-GB" sz="3200" dirty="0"/>
              <a:t>. World Commission on Environment and Development (WCED). Oxford: Oxford University Press.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i="1" dirty="0"/>
              <a:t>World Bank: World Development Report 2008: Agriculture for Development (Washington DC, 2008).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i="1" dirty="0" smtClean="0"/>
              <a:t>World </a:t>
            </a:r>
            <a:r>
              <a:rPr lang="en-GB" sz="3200" i="1" dirty="0"/>
              <a:t>Bank. 2018. Poverty and Shared Prosperity 2018: Piecing Together the Poverty Puzzle. World Bank, Washington, D.C.: World Bank. p. </a:t>
            </a:r>
            <a:r>
              <a:rPr lang="en-GB" sz="3200" i="1" dirty="0" smtClean="0"/>
              <a:t>38.</a:t>
            </a:r>
            <a:endParaRPr lang="en-GB" sz="3200" i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200" i="1" dirty="0"/>
              <a:t>Wiggins S. 2009. Can the Smallholder Model Deliver Poverty Reduction and Food Security for a Rapidly Growing Population in Africa? Expert meeting on how to feed </a:t>
            </a:r>
            <a:r>
              <a:rPr lang="en-GB" sz="3200" dirty="0" smtClean="0"/>
              <a:t>the world in 2050. Rome: FAO.</a:t>
            </a:r>
            <a:endParaRPr lang="en-US" sz="3200" dirty="0" smtClean="0"/>
          </a:p>
          <a:p>
            <a:endParaRPr lang="it-I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1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Rural poverty in their own words (Ghana):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www.youtube.com/watch?v=k-6N-mCE684</a:t>
            </a:r>
            <a:endParaRPr lang="en-GB" dirty="0"/>
          </a:p>
          <a:p>
            <a:r>
              <a:rPr lang="en-GB" dirty="0" smtClean="0"/>
              <a:t>Investing in young rural farmers: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www.youtube.com/watch?v=BGzMcS4bxuk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Young women accessing land in India: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hlinkClick r:id="rId4"/>
              </a:rPr>
              <a:t>http://www.landesa.org/what-we-do/womens-land-rights/security-for-girls-through-land-project-girls-project</a:t>
            </a:r>
            <a:r>
              <a:rPr lang="en-GB" dirty="0" smtClean="0">
                <a:hlinkClick r:id="rId4"/>
              </a:rPr>
              <a:t>/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76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/>
              <a:t>THANK YOU</a:t>
            </a:r>
          </a:p>
          <a:p>
            <a:pPr algn="ctr">
              <a:buNone/>
            </a:pPr>
            <a:r>
              <a:rPr lang="en-US" sz="2800" dirty="0" smtClean="0">
                <a:hlinkClick r:id="rId2"/>
              </a:rPr>
              <a:t>d.suttie@ifad.org</a:t>
            </a:r>
            <a:r>
              <a:rPr lang="en-US" sz="2800" dirty="0" smtClean="0"/>
              <a:t>  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9449</TotalTime>
  <Words>6605</Words>
  <Application>Microsoft Office PowerPoint</Application>
  <PresentationFormat>On-screen Show (4:3)</PresentationFormat>
  <Paragraphs>527</Paragraphs>
  <Slides>59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</vt:lpstr>
      <vt:lpstr>Calibri</vt:lpstr>
      <vt:lpstr>Century Gothic</vt:lpstr>
      <vt:lpstr>Courier New</vt:lpstr>
      <vt:lpstr>Garamond</vt:lpstr>
      <vt:lpstr>Georgia</vt:lpstr>
      <vt:lpstr>Wingdings</vt:lpstr>
      <vt:lpstr>Savon</vt:lpstr>
      <vt:lpstr>SUSTAINABLE DEVELOPMENT AND RURAL CHANGE</vt:lpstr>
      <vt:lpstr>Some definitions of sustainable development </vt:lpstr>
      <vt:lpstr>Key principles</vt:lpstr>
      <vt:lpstr>Multiple definitions and interpretations  </vt:lpstr>
      <vt:lpstr>Critical questions</vt:lpstr>
      <vt:lpstr>Who gets to decide what is right? On which basis?</vt:lpstr>
      <vt:lpstr>Critiques of sustainable development</vt:lpstr>
      <vt:lpstr>Typologies of sustainable development (1)</vt:lpstr>
      <vt:lpstr>Typologies of sustainable development (2)</vt:lpstr>
      <vt:lpstr>Typologies of sustainable development (3)</vt:lpstr>
      <vt:lpstr>Typologies of sustainable development (4)</vt:lpstr>
      <vt:lpstr>Alternative perspectives (1)</vt:lpstr>
      <vt:lpstr>Alternative perspectives (2)</vt:lpstr>
      <vt:lpstr>Alternative perspectives (3)</vt:lpstr>
      <vt:lpstr>No easy solutions</vt:lpstr>
      <vt:lpstr>Rural development and the sustainable development agenda</vt:lpstr>
      <vt:lpstr>Counter narrative: urbanization</vt:lpstr>
      <vt:lpstr>Features of rural areas</vt:lpstr>
      <vt:lpstr>Relevance of development debates to rural areas (1)</vt:lpstr>
      <vt:lpstr>Relevance of development debates to rural areas (2)</vt:lpstr>
      <vt:lpstr>Relevance of development debates to rural areas (3)</vt:lpstr>
      <vt:lpstr>Focus on inclusivity</vt:lpstr>
      <vt:lpstr>Counter narrative</vt:lpstr>
      <vt:lpstr>Key debates in rural development (1)</vt:lpstr>
      <vt:lpstr>Key debates in rural development (2)</vt:lpstr>
      <vt:lpstr>Challenges to be addressed</vt:lpstr>
      <vt:lpstr>Natural resource degradation</vt:lpstr>
      <vt:lpstr>Infrastructure</vt:lpstr>
      <vt:lpstr>Rural financial services</vt:lpstr>
      <vt:lpstr>Rural education</vt:lpstr>
      <vt:lpstr>Power imbalances</vt:lpstr>
      <vt:lpstr>Looking inside the household</vt:lpstr>
      <vt:lpstr>Some implications</vt:lpstr>
      <vt:lpstr>Climate change threats to sustainable development</vt:lpstr>
      <vt:lpstr>Rural dimensions of climate change</vt:lpstr>
      <vt:lpstr>Features of climate change problem (1)</vt:lpstr>
      <vt:lpstr>Features of climate change problem (2)</vt:lpstr>
      <vt:lpstr>Climate science (1)</vt:lpstr>
      <vt:lpstr>Climate science (2)</vt:lpstr>
      <vt:lpstr>Climate science (3)</vt:lpstr>
      <vt:lpstr>Evidence of climate change (1)</vt:lpstr>
      <vt:lpstr>Evidence of climate change (2)</vt:lpstr>
      <vt:lpstr>Evidence of climate change (3)</vt:lpstr>
      <vt:lpstr>Attributing climate change (1)</vt:lpstr>
      <vt:lpstr>Attributing climate change (2)</vt:lpstr>
      <vt:lpstr>Expected and observed effects</vt:lpstr>
      <vt:lpstr>Policy challenges (1)</vt:lpstr>
      <vt:lpstr>Policy challenges (2)</vt:lpstr>
      <vt:lpstr>Policy options </vt:lpstr>
      <vt:lpstr>Climate change ethics</vt:lpstr>
      <vt:lpstr>Economic methodological difficulties</vt:lpstr>
      <vt:lpstr>Paris Dec 2015: A triumph?</vt:lpstr>
      <vt:lpstr>The role of institutions (1)</vt:lpstr>
      <vt:lpstr>The role of institutions (2)</vt:lpstr>
      <vt:lpstr>Role of the state?</vt:lpstr>
      <vt:lpstr>Development processes</vt:lpstr>
      <vt:lpstr>References</vt:lpstr>
      <vt:lpstr>Video links</vt:lpstr>
      <vt:lpstr>PowerPoint Presentation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RURAL POVERTY</dc:title>
  <dc:creator>Nguyen, Trang (ESS)</dc:creator>
  <cp:lastModifiedBy>Suttie, David</cp:lastModifiedBy>
  <cp:revision>446</cp:revision>
  <cp:lastPrinted>2018-05-08T14:21:57Z</cp:lastPrinted>
  <dcterms:created xsi:type="dcterms:W3CDTF">2012-03-12T09:05:45Z</dcterms:created>
  <dcterms:modified xsi:type="dcterms:W3CDTF">2021-05-21T10:41:34Z</dcterms:modified>
</cp:coreProperties>
</file>