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0" r:id="rId3"/>
    <p:sldId id="261" r:id="rId4"/>
    <p:sldId id="284" r:id="rId5"/>
    <p:sldId id="263" r:id="rId6"/>
    <p:sldId id="264" r:id="rId7"/>
    <p:sldId id="267" r:id="rId8"/>
    <p:sldId id="268" r:id="rId9"/>
    <p:sldId id="269" r:id="rId10"/>
    <p:sldId id="271" r:id="rId11"/>
    <p:sldId id="272" r:id="rId12"/>
    <p:sldId id="286" r:id="rId13"/>
    <p:sldId id="270" r:id="rId14"/>
    <p:sldId id="28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24" autoAdjust="0"/>
  </p:normalViewPr>
  <p:slideViewPr>
    <p:cSldViewPr snapToGrid="0">
      <p:cViewPr varScale="1">
        <p:scale>
          <a:sx n="57" d="100"/>
          <a:sy n="57" d="100"/>
        </p:scale>
        <p:origin x="268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4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1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4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2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6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4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8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4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5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6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9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0806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93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36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81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68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7004436-CA73-4D53-89B4-2A5C7347BF2F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764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267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229502" cy="695291"/>
          </a:xfrm>
        </p:spPr>
        <p:txBody>
          <a:bodyPr/>
          <a:lstStyle/>
          <a:p>
            <a:r>
              <a:rPr lang="en-US" sz="4800" dirty="0"/>
              <a:t>How to write a finale thesis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3600" dirty="0"/>
              <a:t>MESCI / MUNDUS URBANO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654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Topic and thesis supervisor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059395" cy="3990186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effectLst/>
              </a:rPr>
              <a:t>Choose a topic that is DEFINITE,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INTERESTING, and consistent with your CAPACITY to develop it (relevant to the Master’s subjects).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Constraints to be considered when choosing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topic: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(1)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time availability,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(2) level of commitment</a:t>
            </a:r>
            <a:r>
              <a:rPr lang="en-US" sz="1200" dirty="0">
                <a:effectLst/>
              </a:rPr>
              <a:t>,</a:t>
            </a:r>
            <a:r>
              <a:rPr lang="en-US" dirty="0">
                <a:effectLst/>
              </a:rPr>
              <a:t> (3) other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personal factors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</a:t>
            </a:r>
            <a:r>
              <a:rPr lang="en-US" noProof="1">
                <a:effectLst/>
              </a:rPr>
              <a:t>e.g</a:t>
            </a:r>
            <a:r>
              <a:rPr lang="en-US" dirty="0">
                <a:effectLst/>
              </a:rPr>
              <a:t>. knowledge of foreign languages).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Choice of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 the topic and choice of the thesis supervisor: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student can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make proposals but the choice of the topic must be shared by the supervisor who always has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last word. The supervisor can be a teacher of the Master or somebody from other universities.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Relationship with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supervisor: Mutual Respect, punctuality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and honesty.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6529802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t-IT" b="1" dirty="0"/>
              <a:t>Preliminary </a:t>
            </a:r>
            <a:r>
              <a:rPr lang="it-IT" b="1" dirty="0" err="1"/>
              <a:t>steps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341790" cy="4521127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>
                <a:effectLst/>
              </a:rPr>
              <a:t>Once you have selected topic and research question, elaborate a preliminary index to use as a guide in the organization of bibliographical sources.</a:t>
            </a:r>
          </a:p>
          <a:p>
            <a:endParaRPr lang="it-IT" sz="3300" dirty="0">
              <a:effectLst/>
            </a:endParaRPr>
          </a:p>
          <a:p>
            <a:r>
              <a:rPr lang="en-US" sz="3300" dirty="0">
                <a:effectLst/>
              </a:rPr>
              <a:t>This initial index does not necessarily coincide with the final index but it serves to clarify ideas and keep you in the right direction.</a:t>
            </a:r>
            <a:endParaRPr lang="it-IT" sz="3300" dirty="0">
              <a:effectLst/>
            </a:endParaRPr>
          </a:p>
          <a:p>
            <a:endParaRPr lang="en-US" sz="3300" dirty="0">
              <a:effectLst/>
            </a:endParaRPr>
          </a:p>
          <a:p>
            <a:r>
              <a:rPr lang="en-US" sz="3300" dirty="0">
                <a:effectLst/>
              </a:rPr>
              <a:t>For the same reason it may be useful to first write a short introduction to clarify your research objectives and how you plan to achieve them.</a:t>
            </a:r>
            <a:endParaRPr lang="it-IT" sz="3300" dirty="0">
              <a:effectLst/>
            </a:endParaRPr>
          </a:p>
          <a:p>
            <a:endParaRPr lang="en-US" sz="3300" dirty="0">
              <a:effectLst/>
            </a:endParaRPr>
          </a:p>
          <a:p>
            <a:r>
              <a:rPr lang="en-US" sz="3300" dirty="0">
                <a:effectLst/>
              </a:rPr>
              <a:t>You will write the real introduction at the end (see below)</a:t>
            </a:r>
            <a:endParaRPr lang="it-IT" sz="3300" dirty="0">
              <a:effectLst/>
            </a:endParaRPr>
          </a:p>
          <a:p>
            <a:pPr marL="0" indent="0">
              <a:buNone/>
            </a:pP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45971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100" b="1" dirty="0" err="1"/>
              <a:t>Bibliography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effectLst/>
              </a:rPr>
              <a:t>What is a bibliography?</a:t>
            </a:r>
          </a:p>
          <a:p>
            <a:pPr mar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It is a list at the end of any scientific work (dissertation, thesis or article) where the author indicates the texts used for research and citations. </a:t>
            </a: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The purpose of the bibliography is to enable the reader to trace the sources the author(s) used. </a:t>
            </a:r>
            <a:endParaRPr lang="it-IT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9834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100" b="1" dirty="0"/>
              <a:t>Writing style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000" dirty="0"/>
              <a:t>KEEP IT SIMPLE</a:t>
            </a:r>
            <a:endParaRPr lang="en-US" sz="40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Adopt a plan that is direct and simple.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The thesis is neither a news article,  nor a novel, nor a confidential letter, nor a blog, and it should not surprise/shock/amuse the reader.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Make your sentences as short and concise as possible.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jargon, colloquialisms and inadequate expressions.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expressions such as "the country of the Rising Sun" if you mean Japan.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272027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Text structure and length 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sz="2800" dirty="0">
                <a:effectLst/>
              </a:rPr>
              <a:t>Structure 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1. Introduction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2. Reference Literature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3. Methodology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4. Research results 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5. Conclusions and next research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Average length 10 pages  for MU students to 30 pages for MESCI students – If you apply for a PhD thesis can be longer</a:t>
            </a:r>
          </a:p>
          <a:p>
            <a:pPr marL="457200" lvl="1" indent="0">
              <a:buNone/>
            </a:pPr>
            <a:r>
              <a:rPr lang="en-US" dirty="0">
                <a:effectLst/>
              </a:rPr>
              <a:t>(1 page = 2000 characters including spaces and notes)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21198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Citations and quotations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83560" y="2395865"/>
            <a:ext cx="10336724" cy="3709967"/>
          </a:xfrm>
        </p:spPr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/>
              <a:t>Knowing how to cite correctly is fundamental to avoid the risk of PLAGIARISM</a:t>
            </a:r>
          </a:p>
          <a:p>
            <a:pPr marL="0" lvl="2" indent="0">
              <a:spcBef>
                <a:spcPts val="1000"/>
              </a:spcBef>
              <a:buNone/>
            </a:pPr>
            <a:endParaRPr lang="it-IT" sz="3000" b="1" dirty="0"/>
          </a:p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>
                <a:solidFill>
                  <a:srgbClr val="FF0000"/>
                </a:solidFill>
              </a:rPr>
              <a:t>PLAGIARISM</a:t>
            </a:r>
            <a:r>
              <a:rPr lang="en-US" sz="3000" b="1" dirty="0"/>
              <a:t> - presenting others’ ideas and words as your own – is a very serious transgression for a researcher in addition to being a crime.</a:t>
            </a:r>
          </a:p>
          <a:p>
            <a:pPr lvl="2"/>
            <a:endParaRPr lang="it-IT" sz="20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11885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1" y="617517"/>
            <a:ext cx="9613861" cy="1216649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dirty="0"/>
              <a:t>Tables, charts, figures and data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>
                <a:effectLst/>
              </a:rPr>
              <a:t>Each table, graph, and figure must include order number, title, source, explanation/description in the main text.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Whenever you cite data, you must include the source (confirming the verifiability of your results).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In case of empirical work, CLARIFY the model used and COMPARE your results with those obtained from previous work on the topic.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111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Footnotes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0455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>
                <a:effectLst/>
              </a:rPr>
              <a:t>Footnotes contain the information or observations that would make reading the text too laborious and would interrupt the main narrative of the sentence.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Do not exceed with footnotes.</a:t>
            </a:r>
          </a:p>
          <a:p>
            <a:pPr lvl="1"/>
            <a:r>
              <a:rPr lang="en-US" dirty="0">
                <a:effectLst/>
              </a:rPr>
              <a:t>Numbered lists in uniform style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When the content of the footnote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is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too long, use the appendix.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EXAMPLE:</a:t>
            </a:r>
            <a:endParaRPr lang="it-IT" sz="1400" dirty="0"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The agreements of Bretton Woods * have marked the beginning of a reorganization of the international monetary system * Bretton Woods is a place of .......</a:t>
            </a:r>
            <a:endParaRPr lang="it-IT" sz="18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XY 1987 states that precautionary and transaction purposes for holding the coin cannot be distinguished *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* Actually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this hypothesis seems to have been retracted in XY 1989 but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......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2691172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Introduction (to be written at the end)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>
                <a:effectLst/>
              </a:rPr>
              <a:t>Thesis topic and potential research questions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Motivation of the research (why the research is important, what it adds)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Brief description of the structure of the work (how you plan to deal with the chosen topic)</a:t>
            </a:r>
            <a:endParaRPr lang="it-IT" sz="2800" dirty="0">
              <a:effectLst/>
            </a:endParaRPr>
          </a:p>
          <a:p>
            <a:pPr lvl="0"/>
            <a:r>
              <a:rPr lang="it-IT" sz="2800" noProof="1">
                <a:effectLst/>
              </a:rPr>
              <a:t>Summary of key findings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254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Credits and Grading system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it-IT" sz="3600" dirty="0" err="1">
                <a:effectLst/>
              </a:rPr>
              <a:t>Thesis</a:t>
            </a:r>
            <a:r>
              <a:rPr lang="it-IT" sz="3600" dirty="0">
                <a:effectLst/>
              </a:rPr>
              <a:t> </a:t>
            </a:r>
            <a:r>
              <a:rPr lang="it-IT" sz="3600" dirty="0" err="1">
                <a:effectLst/>
              </a:rPr>
              <a:t>counts</a:t>
            </a:r>
            <a:r>
              <a:rPr lang="it-IT" sz="3600" dirty="0">
                <a:effectLst/>
              </a:rPr>
              <a:t> 3 </a:t>
            </a:r>
            <a:r>
              <a:rPr lang="it-IT" sz="3600" dirty="0" err="1">
                <a:effectLst/>
              </a:rPr>
              <a:t>Credits</a:t>
            </a:r>
            <a:endParaRPr lang="it-IT" sz="3600" dirty="0">
              <a:effectLst/>
            </a:endParaRPr>
          </a:p>
          <a:p>
            <a:pPr lvl="1"/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Thesis will be evaluated by your supervisor with grades from 1 (minimum) to 5 (maximum). See attached grading scheme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29534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Conclusions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z="3600" dirty="0">
                <a:effectLst/>
              </a:rPr>
              <a:t>Briefly, recall topic, research question and structure of the thesis.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Answer you research question in detail, highlighting the novelty of your findings with respect to the existing literature.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Do not include new references in your conclusions.  </a:t>
            </a: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0884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Mistakes you MUST avoid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NEVER write things that you did not understand or use terms that you do not know.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Do not write about ideas and authors you did not research, merely because you heard about them in another textbook or context.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Do not report any data, citations or information without specifying where you found them.</a:t>
            </a: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1089376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IMPORTANT!!!!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92502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Do not submit your thesis without prior consent and validation by your supervisor.</a:t>
            </a:r>
          </a:p>
          <a:p>
            <a:pPr lvl="0"/>
            <a:r>
              <a:rPr lang="en-US" dirty="0">
                <a:effectLst/>
              </a:rPr>
              <a:t>Contact your </a:t>
            </a:r>
            <a:r>
              <a:rPr lang="en-US" dirty="0"/>
              <a:t>supervisor constantly and </a:t>
            </a:r>
            <a:r>
              <a:rPr lang="en-US" dirty="0">
                <a:effectLst/>
              </a:rPr>
              <a:t>submit him/her your thesis chapters (progress reports).</a:t>
            </a:r>
          </a:p>
          <a:p>
            <a:pPr lvl="0"/>
            <a:r>
              <a:rPr lang="en-US" dirty="0">
                <a:effectLst/>
              </a:rPr>
              <a:t>Do not send your supervisor the final thesis at once just before the final deadline.</a:t>
            </a:r>
          </a:p>
          <a:p>
            <a:pPr lvl="0"/>
            <a:r>
              <a:rPr lang="en-US" dirty="0"/>
              <a:t>Do NOT copy your thesis. </a:t>
            </a:r>
            <a:r>
              <a:rPr lang="en-US" b="1" u="sng" dirty="0"/>
              <a:t>Plagiarism</a:t>
            </a:r>
            <a:r>
              <a:rPr lang="en-US" dirty="0"/>
              <a:t> is easy to track!</a:t>
            </a:r>
            <a:endParaRPr lang="en-US" dirty="0">
              <a:effectLst/>
            </a:endParaRPr>
          </a:p>
          <a:p>
            <a:pPr lvl="0"/>
            <a:r>
              <a:rPr lang="en-US" dirty="0"/>
              <a:t>DEADLINE: September 15</a:t>
            </a:r>
            <a:r>
              <a:rPr lang="en-US" baseline="30000" dirty="0"/>
              <a:t>th</a:t>
            </a:r>
            <a:r>
              <a:rPr lang="en-US" dirty="0"/>
              <a:t>  for MU – December 31</a:t>
            </a:r>
            <a:r>
              <a:rPr lang="en-US" baseline="30000" dirty="0"/>
              <a:t>st</a:t>
            </a:r>
            <a:r>
              <a:rPr lang="en-US" dirty="0"/>
              <a:t> for MESCI</a:t>
            </a:r>
          </a:p>
          <a:p>
            <a:pPr lvl="0"/>
            <a:endParaRPr lang="en-US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7311374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Berlino">
  <a:themeElements>
    <a:clrScheme name="Berlino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o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TM04033917[[fn=Berlino]]</Template>
  <TotalTime>766</TotalTime>
  <Words>927</Words>
  <Application>Microsoft Office PowerPoint</Application>
  <PresentationFormat>Widescreen</PresentationFormat>
  <Paragraphs>89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7" baseType="lpstr">
      <vt:lpstr>Arial</vt:lpstr>
      <vt:lpstr>Trebuchet MS</vt:lpstr>
      <vt:lpstr>Berlino</vt:lpstr>
      <vt:lpstr>How to write a finale thesis</vt:lpstr>
      <vt:lpstr>Topic and thesis supervisor </vt:lpstr>
      <vt:lpstr>Preliminary steps</vt:lpstr>
      <vt:lpstr>Bibliography</vt:lpstr>
      <vt:lpstr>Writing style </vt:lpstr>
      <vt:lpstr>Text structure and length  </vt:lpstr>
      <vt:lpstr>Citations and quotations </vt:lpstr>
      <vt:lpstr> Tables, charts, figures and data  </vt:lpstr>
      <vt:lpstr>Footnotes </vt:lpstr>
      <vt:lpstr>Introduction (to be written at the end) </vt:lpstr>
      <vt:lpstr>Credits and Grading system </vt:lpstr>
      <vt:lpstr>Conclusions </vt:lpstr>
      <vt:lpstr>Mistakes you MUST avoid </vt:lpstr>
      <vt:lpstr>IMPORTANT!!!!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on how to write a thesis</dc:title>
  <dc:creator>JENNIFER</dc:creator>
  <cp:lastModifiedBy>Raffaella Sisti</cp:lastModifiedBy>
  <cp:revision>38</cp:revision>
  <dcterms:created xsi:type="dcterms:W3CDTF">2016-03-18T13:16:39Z</dcterms:created>
  <dcterms:modified xsi:type="dcterms:W3CDTF">2021-03-18T10:39:22Z</dcterms:modified>
</cp:coreProperties>
</file>