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2"/>
  </p:notesMasterIdLst>
  <p:sldIdLst>
    <p:sldId id="256" r:id="rId2"/>
    <p:sldId id="257" r:id="rId3"/>
    <p:sldId id="297" r:id="rId4"/>
    <p:sldId id="315" r:id="rId5"/>
    <p:sldId id="302" r:id="rId6"/>
    <p:sldId id="304" r:id="rId7"/>
    <p:sldId id="305" r:id="rId8"/>
    <p:sldId id="306" r:id="rId9"/>
    <p:sldId id="307" r:id="rId10"/>
    <p:sldId id="316" r:id="rId11"/>
    <p:sldId id="309" r:id="rId12"/>
    <p:sldId id="310" r:id="rId13"/>
    <p:sldId id="313" r:id="rId14"/>
    <p:sldId id="311" r:id="rId15"/>
    <p:sldId id="314" r:id="rId16"/>
    <p:sldId id="317" r:id="rId17"/>
    <p:sldId id="300" r:id="rId18"/>
    <p:sldId id="318" r:id="rId19"/>
    <p:sldId id="296" r:id="rId20"/>
    <p:sldId id="312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DDC6DD25-1947-4F6A-BBB8-E0215B0D5EE5}">
          <p14:sldIdLst>
            <p14:sldId id="256"/>
            <p14:sldId id="257"/>
            <p14:sldId id="297"/>
            <p14:sldId id="315"/>
            <p14:sldId id="302"/>
            <p14:sldId id="304"/>
            <p14:sldId id="305"/>
            <p14:sldId id="306"/>
            <p14:sldId id="307"/>
            <p14:sldId id="316"/>
            <p14:sldId id="309"/>
            <p14:sldId id="310"/>
            <p14:sldId id="313"/>
            <p14:sldId id="311"/>
            <p14:sldId id="314"/>
            <p14:sldId id="317"/>
            <p14:sldId id="300"/>
            <p14:sldId id="318"/>
            <p14:sldId id="296"/>
            <p14:sldId id="3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ne Corrieri" initials="SC" lastIdx="1" clrIdx="0">
    <p:extLst>
      <p:ext uri="{19B8F6BF-5375-455C-9EA6-DF929625EA0E}">
        <p15:presenceInfo xmlns:p15="http://schemas.microsoft.com/office/powerpoint/2012/main" userId="9e4371ec086ceb9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3" autoAdjust="0"/>
    <p:restoredTop sz="92774" autoAdjust="0"/>
  </p:normalViewPr>
  <p:slideViewPr>
    <p:cSldViewPr>
      <p:cViewPr varScale="1">
        <p:scale>
          <a:sx n="108" d="100"/>
          <a:sy n="108" d="100"/>
        </p:scale>
        <p:origin x="552" y="7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79991E-2402-4734-9330-072095FBC55E}" type="datetimeFigureOut">
              <a:rPr lang="it-IT" smtClean="0"/>
              <a:pPr/>
              <a:t>26/04/2016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84652-B160-4763-B76B-05BB022B993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546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C497386-A343-4A6C-A63B-22495E448B13}" type="datetime1">
              <a:rPr lang="en-US" smtClean="0"/>
              <a:pPr/>
              <a:t>4/26/2016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Simone Corrieri</a:t>
            </a:r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118D-7214-4473-B457-A4FFF5855056}" type="datetime1">
              <a:rPr lang="en-US" smtClean="0"/>
              <a:pPr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Simone Corrieri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057400"/>
            <a:ext cx="7123113" cy="1254919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7764A-8839-4BA6-A47F-0ABADB8B5454}" type="datetime1">
              <a:rPr lang="en-US" smtClean="0"/>
              <a:pPr/>
              <a:t>4/26/2016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0" lang="en-US" smtClean="0"/>
              <a:t>Simone Corrieri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1DB13B7-E64B-4DF3-8539-87CF8B660D17}" type="datetime1">
              <a:rPr lang="en-US" smtClean="0"/>
              <a:pPr/>
              <a:t>4/26/2016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kumimoji="0" lang="en-US" smtClean="0"/>
              <a:t>Simone Corrieri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04787"/>
            <a:ext cx="8153400" cy="65246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FB6E5B9-9966-4A23-94E4-12CD9795B6D7}" type="datetime1">
              <a:rPr lang="en-US" smtClean="0"/>
              <a:pPr/>
              <a:t>4/26/2016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kumimoji="0" lang="en-US" smtClean="0"/>
              <a:t>Simone Corrieri</a:t>
            </a:r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0F52-424A-4E77-A095-2D5C975119E2}" type="datetime1">
              <a:rPr lang="en-US" smtClean="0"/>
              <a:pPr/>
              <a:t>4/26/2016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Simone Corrieri</a:t>
            </a:r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1753B-B296-4011-9AC9-0B7D9C2939E9}" type="datetime1">
              <a:rPr lang="en-US" smtClean="0"/>
              <a:pPr/>
              <a:t>4/26/2016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Simone Corrieri</a:t>
            </a:r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4787"/>
            <a:ext cx="8077200" cy="652463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CEA-1AE5-462A-B917-728E1F119E5D}" type="datetime1">
              <a:rPr lang="en-US" smtClean="0"/>
              <a:pPr/>
              <a:t>4/26/2016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Simone Corrieri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314450"/>
            <a:ext cx="1600200" cy="325755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98664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0BD43BDF-AC73-4DE7-8631-61D1A1E2BC07}" type="datetime1">
              <a:rPr lang="en-US" smtClean="0"/>
              <a:pPr/>
              <a:t>4/26/2016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r>
              <a:rPr kumimoji="0" lang="en-US" smtClean="0"/>
              <a:t>Simone Corrieri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91D4-4E3A-44DB-A1A2-D64CA87087B3}" type="datetime1">
              <a:rPr lang="en-US" smtClean="0"/>
              <a:pPr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Simone Corrieri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457201"/>
            <a:ext cx="2057400" cy="413742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5562600" cy="413742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4686302"/>
            <a:ext cx="2209800" cy="273844"/>
          </a:xfrm>
        </p:spPr>
        <p:txBody>
          <a:bodyPr/>
          <a:lstStyle/>
          <a:p>
            <a:fld id="{3DFCAC8B-9E04-43D7-8D7D-622AA6EC7020}" type="datetime1">
              <a:rPr lang="en-US" smtClean="0"/>
              <a:pPr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2" y="4686156"/>
            <a:ext cx="5573483" cy="273844"/>
          </a:xfrm>
        </p:spPr>
        <p:txBody>
          <a:bodyPr/>
          <a:lstStyle/>
          <a:p>
            <a:r>
              <a:rPr kumimoji="0" lang="en-US" smtClean="0"/>
              <a:t>Simone Corrieri</a:t>
            </a:r>
            <a:endParaRPr kumimoji="0"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6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FC49DC0-DD22-475D-A5FA-9BD430737B70}" type="datetime1">
              <a:rPr lang="en-US" smtClean="0"/>
              <a:pPr/>
              <a:t>4/26/2016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Simone Corrieri</a:t>
            </a:r>
            <a:endParaRPr kumimoji="0"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92583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96012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96012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Università degli studi di Roma Tor Vergata</a:t>
            </a:r>
            <a:endParaRPr lang="it-IT" dirty="0"/>
          </a:p>
        </p:txBody>
      </p:sp>
      <p:sp>
        <p:nvSpPr>
          <p:cNvPr id="5" name="TextBox 4"/>
          <p:cNvSpPr txBox="1"/>
          <p:nvPr/>
        </p:nvSpPr>
        <p:spPr>
          <a:xfrm>
            <a:off x="1000100" y="1232287"/>
            <a:ext cx="72866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</a:rPr>
              <a:t>Training </a:t>
            </a:r>
            <a:r>
              <a:rPr lang="en-US" sz="4800" dirty="0" err="1" smtClean="0">
                <a:solidFill>
                  <a:srgbClr val="FF0000"/>
                </a:solidFill>
              </a:rPr>
              <a:t>su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impiego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di</a:t>
            </a:r>
            <a:r>
              <a:rPr lang="en-US" sz="4800" dirty="0" smtClean="0">
                <a:solidFill>
                  <a:srgbClr val="FF0000"/>
                </a:solidFill>
              </a:rPr>
              <a:t> Amazon AWS e IBM </a:t>
            </a:r>
            <a:r>
              <a:rPr lang="en-US" sz="4800" dirty="0" err="1" smtClean="0">
                <a:solidFill>
                  <a:srgbClr val="FF0000"/>
                </a:solidFill>
              </a:rPr>
              <a:t>Bluemix</a:t>
            </a:r>
            <a:endParaRPr lang="it-IT" sz="4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388" y="4071948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000" b="1" dirty="0" smtClean="0">
                <a:solidFill>
                  <a:srgbClr val="FF0000"/>
                </a:solidFill>
              </a:rPr>
              <a:t>26 Aprile 2016</a:t>
            </a:r>
            <a:endParaRPr lang="it-IT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3478237"/>
            <a:ext cx="7358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 smtClean="0">
                <a:solidFill>
                  <a:srgbClr val="002060"/>
                </a:solidFill>
              </a:rPr>
              <a:t>Simone Corrieri         Valerio Ponza</a:t>
            </a:r>
            <a:endParaRPr lang="it-IT" sz="2400" i="1" dirty="0">
              <a:solidFill>
                <a:srgbClr val="002060"/>
              </a:solidFill>
            </a:endParaRPr>
          </a:p>
        </p:txBody>
      </p:sp>
      <p:pic>
        <p:nvPicPr>
          <p:cNvPr id="8" name="Picture 7" descr="LOGO-università15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4512" y="160717"/>
            <a:ext cx="1075560" cy="1017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Agenda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sz="3600" dirty="0" smtClean="0"/>
              <a:t>L’oggetto </a:t>
            </a:r>
            <a:r>
              <a:rPr lang="it-IT" sz="3600" dirty="0" smtClean="0"/>
              <a:t>del workshop</a:t>
            </a:r>
          </a:p>
          <a:p>
            <a:r>
              <a:rPr lang="it-IT" sz="3600" dirty="0" smtClean="0"/>
              <a:t>MongoDB</a:t>
            </a:r>
          </a:p>
          <a:p>
            <a:r>
              <a:rPr lang="it-IT" sz="3600" dirty="0" smtClean="0"/>
              <a:t>AWS e Bluemix: differenze</a:t>
            </a:r>
          </a:p>
          <a:p>
            <a:r>
              <a:rPr lang="it-IT" sz="3600" dirty="0" smtClean="0"/>
              <a:t>I servizi di AWS</a:t>
            </a:r>
          </a:p>
          <a:p>
            <a:r>
              <a:rPr lang="it-IT" sz="3600" dirty="0" smtClean="0"/>
              <a:t>I servizi di </a:t>
            </a:r>
            <a:r>
              <a:rPr lang="it-IT" sz="3600" dirty="0" err="1" smtClean="0"/>
              <a:t>Bluemix</a:t>
            </a:r>
            <a:endParaRPr lang="it-IT" sz="3600" dirty="0" smtClean="0"/>
          </a:p>
          <a:p>
            <a:r>
              <a:rPr lang="it-IT" sz="3600" dirty="0" smtClean="0"/>
              <a:t>Progetto di Test</a:t>
            </a:r>
            <a:endParaRPr lang="it-IT" sz="3600" dirty="0" smtClean="0"/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L’oggetto </a:t>
            </a:r>
            <a:r>
              <a:rPr lang="it-IT" dirty="0" smtClean="0">
                <a:solidFill>
                  <a:schemeClr val="bg2"/>
                </a:solidFill>
              </a:rPr>
              <a:t>del workshop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2400" dirty="0" smtClean="0"/>
              <a:t>Tecnologie:</a:t>
            </a:r>
          </a:p>
          <a:p>
            <a:pPr lvl="1"/>
            <a:r>
              <a:rPr lang="it-IT" sz="2000" dirty="0" smtClean="0"/>
              <a:t> Spring</a:t>
            </a:r>
          </a:p>
          <a:p>
            <a:pPr lvl="1"/>
            <a:r>
              <a:rPr lang="it-IT" sz="2000" dirty="0" smtClean="0"/>
              <a:t> MongoDB</a:t>
            </a:r>
          </a:p>
          <a:p>
            <a:r>
              <a:rPr lang="it-IT" sz="2400" dirty="0" smtClean="0"/>
              <a:t>Architettura</a:t>
            </a:r>
          </a:p>
          <a:p>
            <a:pPr lvl="1"/>
            <a:r>
              <a:rPr lang="it-IT" sz="2000" dirty="0" smtClean="0"/>
              <a:t>MVC</a:t>
            </a:r>
          </a:p>
          <a:p>
            <a:pPr lvl="1"/>
            <a:r>
              <a:rPr lang="it-IT" sz="2000" dirty="0" smtClean="0"/>
              <a:t>Api REST</a:t>
            </a:r>
          </a:p>
          <a:p>
            <a:endParaRPr lang="it-IT" sz="2700" dirty="0" smtClean="0"/>
          </a:p>
        </p:txBody>
      </p:sp>
      <p:pic>
        <p:nvPicPr>
          <p:cNvPr id="4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494" y="3219822"/>
            <a:ext cx="2887992" cy="962664"/>
          </a:xfrm>
          <a:prstGeom prst="rect">
            <a:avLst/>
          </a:prstGeom>
        </p:spPr>
      </p:pic>
      <p:pic>
        <p:nvPicPr>
          <p:cNvPr id="5" name="Picture 4" descr="SpingIc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1430" y="1669926"/>
            <a:ext cx="1080120" cy="1080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Agenda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</a:rPr>
              <a:t>L’oggetto </a:t>
            </a:r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</a:rPr>
              <a:t>del workshop</a:t>
            </a:r>
          </a:p>
          <a:p>
            <a:r>
              <a:rPr lang="it-IT" sz="3600" dirty="0" smtClean="0"/>
              <a:t>MongoDB</a:t>
            </a:r>
          </a:p>
          <a:p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</a:rPr>
              <a:t>AWS e Bluemix: differenze</a:t>
            </a:r>
          </a:p>
          <a:p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</a:rPr>
              <a:t>I servizi di AWS</a:t>
            </a:r>
          </a:p>
          <a:p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</a:rPr>
              <a:t>I servizi di </a:t>
            </a:r>
            <a:r>
              <a:rPr lang="it-IT" sz="3600" dirty="0" err="1" smtClean="0">
                <a:solidFill>
                  <a:schemeClr val="bg1">
                    <a:lumMod val="65000"/>
                  </a:schemeClr>
                </a:solidFill>
              </a:rPr>
              <a:t>Bluemix</a:t>
            </a:r>
            <a:endParaRPr lang="it-IT" sz="360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</a:rPr>
              <a:t>Progetto di Test</a:t>
            </a:r>
            <a:endParaRPr lang="it-IT" sz="36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314513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MongoDB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 smtClean="0"/>
              <a:t>E’ un database open source orientato ai documenti </a:t>
            </a:r>
          </a:p>
          <a:p>
            <a:pPr lvl="1"/>
            <a:r>
              <a:rPr lang="it-IT" dirty="0" smtClean="0"/>
              <a:t>NoSQL</a:t>
            </a:r>
          </a:p>
          <a:p>
            <a:pPr lvl="1"/>
            <a:r>
              <a:rPr lang="it-IT" dirty="0" smtClean="0"/>
              <a:t>Like JSON (BSON)</a:t>
            </a:r>
          </a:p>
          <a:p>
            <a:pPr lvl="1"/>
            <a:r>
              <a:rPr lang="it-IT" dirty="0" smtClean="0"/>
              <a:t>No relazioni</a:t>
            </a:r>
          </a:p>
          <a:p>
            <a:pPr lvl="1"/>
            <a:r>
              <a:rPr lang="it-IT" dirty="0" smtClean="0"/>
              <a:t>Referenziazione</a:t>
            </a:r>
          </a:p>
          <a:p>
            <a:r>
              <a:rPr lang="it-IT" dirty="0" smtClean="0"/>
              <a:t>Documenti formati da:</a:t>
            </a:r>
          </a:p>
          <a:p>
            <a:pPr lvl="1"/>
            <a:r>
              <a:rPr lang="it-IT" dirty="0" smtClean="0"/>
              <a:t>Fileds &amp; values</a:t>
            </a:r>
          </a:p>
          <a:p>
            <a:pPr lvl="1"/>
            <a:r>
              <a:rPr lang="it-IT" dirty="0" smtClean="0"/>
              <a:t>…</a:t>
            </a:r>
          </a:p>
          <a:p>
            <a:r>
              <a:rPr lang="it-IT" dirty="0" smtClean="0"/>
              <a:t>Perché?</a:t>
            </a:r>
          </a:p>
          <a:p>
            <a:pPr lvl="1"/>
            <a:r>
              <a:rPr lang="it-IT" dirty="0" smtClean="0"/>
              <a:t>Enorme quantità di dati</a:t>
            </a:r>
          </a:p>
          <a:p>
            <a:pPr lvl="1"/>
            <a:r>
              <a:rPr lang="it-IT" dirty="0" smtClean="0"/>
              <a:t>Poco strutturati (</a:t>
            </a:r>
            <a:r>
              <a:rPr lang="it-IT" u="sng" dirty="0" smtClean="0"/>
              <a:t>disomogenei</a:t>
            </a:r>
            <a:r>
              <a:rPr lang="it-IT" dirty="0" smtClean="0"/>
              <a:t>)</a:t>
            </a:r>
          </a:p>
          <a:p>
            <a:pPr lvl="1"/>
            <a:r>
              <a:rPr lang="it-IT" dirty="0" smtClean="0"/>
              <a:t>Nesessità scalabilità orizontale</a:t>
            </a:r>
            <a:endParaRPr lang="it-IT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716016" y="1707654"/>
            <a:ext cx="4176464" cy="3168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ounded Rectangle 4"/>
          <p:cNvSpPr/>
          <p:nvPr/>
        </p:nvSpPr>
        <p:spPr>
          <a:xfrm>
            <a:off x="5004048" y="2283718"/>
            <a:ext cx="3600400" cy="108012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ounded Rectangle 5"/>
          <p:cNvSpPr/>
          <p:nvPr/>
        </p:nvSpPr>
        <p:spPr>
          <a:xfrm>
            <a:off x="5004048" y="3507854"/>
            <a:ext cx="3600400" cy="108012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5220072" y="2571750"/>
            <a:ext cx="2952328" cy="2880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5220072" y="2931790"/>
            <a:ext cx="2952328" cy="2880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5220072" y="3795886"/>
            <a:ext cx="2952328" cy="2880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ctangle 9"/>
          <p:cNvSpPr/>
          <p:nvPr/>
        </p:nvSpPr>
        <p:spPr>
          <a:xfrm>
            <a:off x="5220072" y="4155926"/>
            <a:ext cx="2952328" cy="2880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TextBox 10"/>
          <p:cNvSpPr txBox="1"/>
          <p:nvPr/>
        </p:nvSpPr>
        <p:spPr>
          <a:xfrm>
            <a:off x="5076056" y="177966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Database</a:t>
            </a:r>
            <a:endParaRPr lang="it-IT" dirty="0"/>
          </a:p>
        </p:txBody>
      </p:sp>
      <p:sp>
        <p:nvSpPr>
          <p:cNvPr id="13" name="TextBox 12"/>
          <p:cNvSpPr txBox="1"/>
          <p:nvPr/>
        </p:nvSpPr>
        <p:spPr>
          <a:xfrm>
            <a:off x="5148064" y="2283718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Collection</a:t>
            </a:r>
            <a:endParaRPr lang="it-IT" dirty="0"/>
          </a:p>
        </p:txBody>
      </p:sp>
      <p:sp>
        <p:nvSpPr>
          <p:cNvPr id="14" name="TextBox 13"/>
          <p:cNvSpPr txBox="1"/>
          <p:nvPr/>
        </p:nvSpPr>
        <p:spPr>
          <a:xfrm>
            <a:off x="5148064" y="349856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Collection</a:t>
            </a:r>
            <a:endParaRPr lang="it-IT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6228184" y="2571750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Document</a:t>
            </a:r>
            <a:endParaRPr lang="it-IT" dirty="0"/>
          </a:p>
        </p:txBody>
      </p:sp>
      <p:sp>
        <p:nvSpPr>
          <p:cNvPr id="16" name="TextBox 15"/>
          <p:cNvSpPr txBox="1"/>
          <p:nvPr/>
        </p:nvSpPr>
        <p:spPr>
          <a:xfrm>
            <a:off x="6228184" y="2931790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Document</a:t>
            </a:r>
            <a:endParaRPr lang="it-IT" dirty="0"/>
          </a:p>
        </p:txBody>
      </p:sp>
      <p:sp>
        <p:nvSpPr>
          <p:cNvPr id="17" name="TextBox 16"/>
          <p:cNvSpPr txBox="1"/>
          <p:nvPr/>
        </p:nvSpPr>
        <p:spPr>
          <a:xfrm>
            <a:off x="6228184" y="379588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Document</a:t>
            </a:r>
            <a:endParaRPr lang="it-IT" dirty="0"/>
          </a:p>
        </p:txBody>
      </p:sp>
      <p:sp>
        <p:nvSpPr>
          <p:cNvPr id="18" name="TextBox 17"/>
          <p:cNvSpPr txBox="1"/>
          <p:nvPr/>
        </p:nvSpPr>
        <p:spPr>
          <a:xfrm>
            <a:off x="6228184" y="410540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Document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MongoDB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sz="3200" dirty="0" smtClean="0"/>
              <a:t>SQL vs NoSQL</a:t>
            </a:r>
          </a:p>
          <a:p>
            <a:pPr lvl="1"/>
            <a:r>
              <a:rPr lang="it-IT" sz="2800" dirty="0" smtClean="0"/>
              <a:t>Tabella vs Collection</a:t>
            </a:r>
          </a:p>
          <a:p>
            <a:pPr lvl="1"/>
            <a:r>
              <a:rPr lang="it-IT" sz="2800" dirty="0" smtClean="0"/>
              <a:t>Schema statico vs schema dinamico</a:t>
            </a:r>
          </a:p>
          <a:p>
            <a:pPr lvl="1"/>
            <a:r>
              <a:rPr lang="it-IT" sz="2800" dirty="0" smtClean="0"/>
              <a:t>Scalabilità verticale vs Scalabilità orizzontale</a:t>
            </a:r>
          </a:p>
          <a:p>
            <a:pPr lvl="1"/>
            <a:r>
              <a:rPr lang="it-IT" sz="2800" dirty="0" smtClean="0"/>
              <a:t>Hierarchical data storage</a:t>
            </a:r>
          </a:p>
          <a:p>
            <a:pPr lvl="1"/>
            <a:r>
              <a:rPr lang="it-IT" sz="2800" dirty="0" smtClean="0"/>
              <a:t>Complessità query</a:t>
            </a:r>
          </a:p>
          <a:p>
            <a:pPr lvl="1"/>
            <a:r>
              <a:rPr lang="it-IT" sz="2800" dirty="0" smtClean="0"/>
              <a:t>ACID vs CAP</a:t>
            </a:r>
            <a:endParaRPr lang="it-IT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MongoDB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Geo localizzazione:</a:t>
            </a:r>
          </a:p>
          <a:p>
            <a:pPr lvl="1"/>
            <a:r>
              <a:rPr lang="it-IT" dirty="0" smtClean="0"/>
              <a:t>Problema: </a:t>
            </a:r>
          </a:p>
          <a:p>
            <a:pPr lvl="2"/>
            <a:r>
              <a:rPr lang="it-IT" dirty="0" smtClean="0"/>
              <a:t>Vogliamo trovare i cinema più vicini a noi che proiettano un certo film.</a:t>
            </a:r>
          </a:p>
          <a:p>
            <a:pPr lvl="1"/>
            <a:r>
              <a:rPr lang="it-IT" dirty="0" smtClean="0"/>
              <a:t>Soluzione classica:</a:t>
            </a:r>
          </a:p>
          <a:p>
            <a:pPr lvl="2"/>
            <a:r>
              <a:rPr lang="it-IT" dirty="0" smtClean="0"/>
              <a:t>Find all nel db, poi filtro con logica applicativa su tutte le entry:</a:t>
            </a:r>
          </a:p>
          <a:p>
            <a:pPr lvl="3"/>
            <a:r>
              <a:rPr lang="it-IT" dirty="0" smtClean="0"/>
              <a:t>Complicato</a:t>
            </a:r>
          </a:p>
          <a:p>
            <a:pPr lvl="3"/>
            <a:r>
              <a:rPr lang="it-IT" dirty="0" smtClean="0"/>
              <a:t>Possibili errori</a:t>
            </a:r>
          </a:p>
          <a:p>
            <a:pPr lvl="3"/>
            <a:r>
              <a:rPr lang="it-IT" dirty="0" smtClean="0"/>
              <a:t>Oneroso</a:t>
            </a:r>
          </a:p>
          <a:p>
            <a:pPr lvl="1"/>
            <a:r>
              <a:rPr lang="it-IT" dirty="0" smtClean="0"/>
              <a:t>Soluzione MongoDB:</a:t>
            </a:r>
          </a:p>
          <a:p>
            <a:pPr lvl="2"/>
            <a:r>
              <a:rPr lang="it-IT" dirty="0" smtClean="0"/>
              <a:t>Operatore $near:</a:t>
            </a:r>
          </a:p>
          <a:p>
            <a:pPr lvl="3"/>
            <a:r>
              <a:rPr lang="it-IT" dirty="0" smtClean="0"/>
              <a:t>Find con querySring: {coordinates" : { "$near" : ['+longitude+','+latitude+'], "$maxDistance": 0.07}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MongoDB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E la JOIN?</a:t>
            </a:r>
          </a:p>
          <a:p>
            <a:pPr lvl="1"/>
            <a:r>
              <a:rPr lang="it-IT" dirty="0" smtClean="0"/>
              <a:t>Ricordiamoci l’approccio documentale..</a:t>
            </a:r>
          </a:p>
          <a:p>
            <a:pPr lvl="2"/>
            <a:r>
              <a:rPr lang="it-IT" dirty="0" smtClean="0"/>
              <a:t>Apparentemente se ne può fare a meno</a:t>
            </a:r>
          </a:p>
          <a:p>
            <a:pPr lvl="1"/>
            <a:r>
              <a:rPr lang="it-IT" dirty="0" smtClean="0"/>
              <a:t>Possibile solo a livello applicativo</a:t>
            </a:r>
          </a:p>
          <a:p>
            <a:pPr lvl="2"/>
            <a:r>
              <a:rPr lang="it-IT" dirty="0" smtClean="0"/>
              <a:t>Difficile da gestire</a:t>
            </a:r>
          </a:p>
          <a:p>
            <a:pPr lvl="2"/>
            <a:r>
              <a:rPr lang="it-IT" dirty="0" smtClean="0"/>
              <a:t>Soluzione: Denormalizzazione</a:t>
            </a:r>
          </a:p>
          <a:p>
            <a:pPr lvl="1"/>
            <a:r>
              <a:rPr lang="it-IT" dirty="0" smtClean="0"/>
              <a:t>Quando è necessario?</a:t>
            </a:r>
          </a:p>
          <a:p>
            <a:pPr lvl="2"/>
            <a:r>
              <a:rPr lang="it-IT" dirty="0" smtClean="0"/>
              <a:t>Replicazione dei dati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MongoDB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Elaborazioni di grandi quantità di dati</a:t>
            </a:r>
          </a:p>
          <a:p>
            <a:pPr lvl="1"/>
            <a:r>
              <a:rPr lang="it-IT" dirty="0" smtClean="0"/>
              <a:t>Scala orizzontalmente: Sharding</a:t>
            </a:r>
          </a:p>
          <a:p>
            <a:r>
              <a:rPr lang="it-IT" dirty="0" smtClean="0"/>
              <a:t>Modello ad oggetti</a:t>
            </a:r>
          </a:p>
          <a:p>
            <a:r>
              <a:rPr lang="it-IT" dirty="0" smtClean="0"/>
              <a:t>No schema, yes party!</a:t>
            </a:r>
          </a:p>
          <a:p>
            <a:r>
              <a:rPr lang="it-IT" dirty="0" smtClean="0"/>
              <a:t>Aggregazione</a:t>
            </a:r>
          </a:p>
        </p:txBody>
      </p:sp>
      <p:pic>
        <p:nvPicPr>
          <p:cNvPr id="4" name="Picture 3" descr="sharded-collec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635646"/>
            <a:ext cx="3419872" cy="32781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Agenda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</a:rPr>
              <a:t>L’oggetto </a:t>
            </a:r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</a:rPr>
              <a:t>del workshop</a:t>
            </a:r>
          </a:p>
          <a:p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</a:rPr>
              <a:t>MongoDB</a:t>
            </a:r>
          </a:p>
          <a:p>
            <a:r>
              <a:rPr lang="it-IT" sz="3600" dirty="0"/>
              <a:t>AWS e Bluemix: differenze</a:t>
            </a:r>
          </a:p>
          <a:p>
            <a:r>
              <a:rPr lang="it-IT" sz="3600" dirty="0"/>
              <a:t>I servizi di AWS</a:t>
            </a:r>
          </a:p>
          <a:p>
            <a:r>
              <a:rPr lang="it-IT" sz="3600" dirty="0"/>
              <a:t>I servizi di </a:t>
            </a:r>
            <a:r>
              <a:rPr lang="it-IT" sz="3600" dirty="0" err="1"/>
              <a:t>Bluemix</a:t>
            </a:r>
            <a:endParaRPr lang="it-IT" sz="3600" dirty="0"/>
          </a:p>
          <a:p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</a:rPr>
              <a:t>Progetto di Test</a:t>
            </a:r>
            <a:endParaRPr lang="it-IT" sz="36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228459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AWS vs Bluemix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747864"/>
          </a:xfrm>
        </p:spPr>
        <p:txBody>
          <a:bodyPr>
            <a:normAutofit fontScale="77500" lnSpcReduction="20000"/>
          </a:bodyPr>
          <a:lstStyle/>
          <a:p>
            <a:r>
              <a:rPr lang="it-IT" dirty="0" smtClean="0"/>
              <a:t>AWS:</a:t>
            </a:r>
          </a:p>
          <a:p>
            <a:pPr lvl="1"/>
            <a:r>
              <a:rPr lang="it-IT" dirty="0" smtClean="0"/>
              <a:t>Piattaforma stabile</a:t>
            </a:r>
          </a:p>
          <a:p>
            <a:pPr lvl="1"/>
            <a:r>
              <a:rPr lang="it-IT" dirty="0" smtClean="0"/>
              <a:t>Riferimento per gli altri</a:t>
            </a:r>
          </a:p>
          <a:p>
            <a:pPr lvl="1"/>
            <a:r>
              <a:rPr lang="it-IT" dirty="0" smtClean="0"/>
              <a:t>Tantissimi servizi</a:t>
            </a:r>
          </a:p>
          <a:p>
            <a:pPr lvl="1"/>
            <a:r>
              <a:rPr lang="it-IT" dirty="0" smtClean="0"/>
              <a:t>Può essere complicato</a:t>
            </a:r>
          </a:p>
          <a:p>
            <a:r>
              <a:rPr lang="it-IT" dirty="0" smtClean="0"/>
              <a:t>Bluemix</a:t>
            </a:r>
          </a:p>
          <a:p>
            <a:pPr lvl="1"/>
            <a:r>
              <a:rPr lang="it-IT" dirty="0" smtClean="0"/>
              <a:t>Molto giovane</a:t>
            </a:r>
          </a:p>
          <a:p>
            <a:pPr lvl="1"/>
            <a:r>
              <a:rPr lang="it-IT" dirty="0" smtClean="0"/>
              <a:t>UI semplice ed accattivante</a:t>
            </a:r>
          </a:p>
          <a:p>
            <a:pPr lvl="1"/>
            <a:r>
              <a:rPr lang="it-IT" dirty="0" smtClean="0"/>
              <a:t>Molti servizi su cui giocare… :D</a:t>
            </a:r>
          </a:p>
          <a:p>
            <a:pPr lvl="1">
              <a:buNone/>
            </a:pPr>
            <a:endParaRPr lang="it-IT" dirty="0" smtClean="0"/>
          </a:p>
          <a:p>
            <a:r>
              <a:rPr lang="it-IT" dirty="0" smtClean="0"/>
              <a:t>Piattafome sia </a:t>
            </a:r>
            <a:r>
              <a:rPr lang="it-IT" u="sng" dirty="0" smtClean="0"/>
              <a:t>IaaS</a:t>
            </a:r>
            <a:r>
              <a:rPr lang="it-IT" dirty="0" smtClean="0"/>
              <a:t> che </a:t>
            </a:r>
            <a:r>
              <a:rPr lang="it-IT" u="sng" dirty="0" smtClean="0"/>
              <a:t>PaaS</a:t>
            </a:r>
          </a:p>
        </p:txBody>
      </p:sp>
      <p:pic>
        <p:nvPicPr>
          <p:cNvPr id="5" name="Picture 4" descr="AmazonWebservices_Logo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1635646"/>
            <a:ext cx="2448272" cy="979308"/>
          </a:xfrm>
          <a:prstGeom prst="rect">
            <a:avLst/>
          </a:prstGeom>
        </p:spPr>
      </p:pic>
      <p:pic>
        <p:nvPicPr>
          <p:cNvPr id="6" name="Picture 5" descr="Bluemix-logo-righ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3075806"/>
            <a:ext cx="3096344" cy="11456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I servizi di AWS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747864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/>
              <a:t>Computazione:</a:t>
            </a:r>
          </a:p>
          <a:p>
            <a:pPr lvl="1"/>
            <a:r>
              <a:rPr lang="it-IT" dirty="0" smtClean="0"/>
              <a:t>Elastic Compute Cloud (EC2)</a:t>
            </a:r>
          </a:p>
          <a:p>
            <a:pPr lvl="2"/>
            <a:r>
              <a:rPr lang="it-IT" dirty="0" smtClean="0"/>
              <a:t>Macchina virtuale</a:t>
            </a:r>
          </a:p>
          <a:p>
            <a:pPr lvl="2"/>
            <a:r>
              <a:rPr lang="it-IT" dirty="0" smtClean="0"/>
              <a:t>Massima liberta</a:t>
            </a:r>
          </a:p>
          <a:p>
            <a:pPr lvl="2"/>
            <a:r>
              <a:rPr lang="it-IT" dirty="0" smtClean="0"/>
              <a:t>Servizio IaaS</a:t>
            </a:r>
          </a:p>
          <a:p>
            <a:pPr lvl="1"/>
            <a:r>
              <a:rPr lang="it-IT" dirty="0" smtClean="0"/>
              <a:t>Elastic Container Service (ECS)</a:t>
            </a:r>
          </a:p>
          <a:p>
            <a:pPr lvl="2"/>
            <a:r>
              <a:rPr lang="it-IT" dirty="0" smtClean="0"/>
              <a:t>Approccio Docker</a:t>
            </a:r>
          </a:p>
          <a:p>
            <a:pPr lvl="2"/>
            <a:r>
              <a:rPr lang="it-IT" dirty="0" smtClean="0"/>
              <a:t>Servizio IaaS</a:t>
            </a:r>
          </a:p>
          <a:p>
            <a:pPr lvl="1"/>
            <a:r>
              <a:rPr lang="it-IT" dirty="0" smtClean="0"/>
              <a:t>Elastic Beanstalk</a:t>
            </a:r>
          </a:p>
          <a:p>
            <a:pPr lvl="2"/>
            <a:r>
              <a:rPr lang="it-IT" dirty="0" smtClean="0"/>
              <a:t>Solo container</a:t>
            </a:r>
          </a:p>
          <a:p>
            <a:pPr lvl="2"/>
            <a:r>
              <a:rPr lang="it-IT" dirty="0" smtClean="0"/>
              <a:t>Servizio PaaS</a:t>
            </a:r>
          </a:p>
          <a:p>
            <a:pPr lvl="1">
              <a:buNone/>
            </a:pPr>
            <a:endParaRPr lang="it-IT" dirty="0" smtClean="0"/>
          </a:p>
        </p:txBody>
      </p:sp>
      <p:pic>
        <p:nvPicPr>
          <p:cNvPr id="5" name="Picture 4" descr="AmazonWebservices_Logo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80274"/>
            <a:ext cx="2088232" cy="83529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796136" y="1563638"/>
            <a:ext cx="252028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Scalabilità </a:t>
            </a:r>
          </a:p>
          <a:p>
            <a:pPr algn="ctr"/>
            <a:r>
              <a:rPr lang="it-IT" dirty="0" smtClean="0"/>
              <a:t>(verticale e orizontale)</a:t>
            </a:r>
            <a:endParaRPr lang="it-IT" dirty="0"/>
          </a:p>
        </p:txBody>
      </p:sp>
      <p:sp>
        <p:nvSpPr>
          <p:cNvPr id="8" name="Rounded Rectangle 7"/>
          <p:cNvSpPr/>
          <p:nvPr/>
        </p:nvSpPr>
        <p:spPr>
          <a:xfrm>
            <a:off x="5796136" y="2643758"/>
            <a:ext cx="2520280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Cloud Watch</a:t>
            </a:r>
            <a:endParaRPr lang="it-IT" dirty="0"/>
          </a:p>
        </p:txBody>
      </p:sp>
      <p:sp>
        <p:nvSpPr>
          <p:cNvPr id="9" name="Rounded Rectangle 8"/>
          <p:cNvSpPr/>
          <p:nvPr/>
        </p:nvSpPr>
        <p:spPr>
          <a:xfrm>
            <a:off x="5796136" y="3723878"/>
            <a:ext cx="2520280" cy="72008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Elastic Load Balancing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I servizi di AWS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747864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/>
              <a:t>Database:</a:t>
            </a:r>
          </a:p>
          <a:p>
            <a:pPr lvl="1"/>
            <a:r>
              <a:rPr lang="it-IT" dirty="0" smtClean="0"/>
              <a:t>DynamoDB</a:t>
            </a:r>
          </a:p>
          <a:p>
            <a:pPr lvl="2"/>
            <a:r>
              <a:rPr lang="it-IT" dirty="0" smtClean="0"/>
              <a:t>NoSQL</a:t>
            </a:r>
          </a:p>
          <a:p>
            <a:pPr lvl="2"/>
            <a:r>
              <a:rPr lang="it-IT" dirty="0" smtClean="0"/>
              <a:t>Document-based (table, items)</a:t>
            </a:r>
          </a:p>
          <a:p>
            <a:pPr lvl="2"/>
            <a:r>
              <a:rPr lang="it-IT" dirty="0" smtClean="0"/>
              <a:t>Operazioni atomiche</a:t>
            </a:r>
          </a:p>
          <a:p>
            <a:pPr lvl="2"/>
            <a:r>
              <a:rPr lang="it-IT" dirty="0" smtClean="0"/>
              <a:t>Partion key, partion sort</a:t>
            </a:r>
          </a:p>
          <a:p>
            <a:pPr lvl="2"/>
            <a:r>
              <a:rPr lang="it-IT" dirty="0" smtClean="0"/>
              <a:t>No geo-query</a:t>
            </a:r>
          </a:p>
          <a:p>
            <a:pPr lvl="1"/>
            <a:r>
              <a:rPr lang="it-IT" dirty="0" smtClean="0"/>
              <a:t>Amazon Relational Database Service (RDS)</a:t>
            </a:r>
          </a:p>
          <a:p>
            <a:pPr lvl="2"/>
            <a:r>
              <a:rPr lang="it-IT" dirty="0" smtClean="0"/>
              <a:t>Aurora</a:t>
            </a:r>
          </a:p>
          <a:p>
            <a:pPr lvl="2"/>
            <a:r>
              <a:rPr lang="it-IT" dirty="0" smtClean="0"/>
              <a:t>MySQL</a:t>
            </a:r>
          </a:p>
          <a:p>
            <a:pPr lvl="2"/>
            <a:r>
              <a:rPr lang="it-IT" dirty="0" smtClean="0"/>
              <a:t>Oracle</a:t>
            </a:r>
          </a:p>
        </p:txBody>
      </p:sp>
      <p:pic>
        <p:nvPicPr>
          <p:cNvPr id="5" name="Picture 4" descr="AmazonWebservices_Logo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80274"/>
            <a:ext cx="2088232" cy="8352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I servizi di Bluemix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747864"/>
          </a:xfrm>
        </p:spPr>
        <p:txBody>
          <a:bodyPr>
            <a:normAutofit/>
          </a:bodyPr>
          <a:lstStyle/>
          <a:p>
            <a:r>
              <a:rPr lang="it-IT" dirty="0" smtClean="0"/>
              <a:t>Computazione:</a:t>
            </a:r>
          </a:p>
          <a:p>
            <a:pPr lvl="1"/>
            <a:r>
              <a:rPr lang="it-IT" dirty="0" smtClean="0"/>
              <a:t>Runtimes</a:t>
            </a:r>
          </a:p>
          <a:p>
            <a:pPr lvl="2"/>
            <a:r>
              <a:rPr lang="it-IT" dirty="0" smtClean="0"/>
              <a:t>Contenitori per computazione e deploy</a:t>
            </a:r>
          </a:p>
          <a:p>
            <a:pPr lvl="2"/>
            <a:r>
              <a:rPr lang="it-IT" dirty="0" smtClean="0"/>
              <a:t>Facile da usare</a:t>
            </a:r>
          </a:p>
          <a:p>
            <a:pPr lvl="2"/>
            <a:r>
              <a:rPr lang="it-IT" dirty="0" smtClean="0"/>
              <a:t>Servizio PaaS</a:t>
            </a:r>
          </a:p>
          <a:p>
            <a:pPr lvl="1"/>
            <a:r>
              <a:rPr lang="it-IT" dirty="0" smtClean="0"/>
              <a:t>Container</a:t>
            </a:r>
          </a:p>
          <a:p>
            <a:pPr lvl="2"/>
            <a:r>
              <a:rPr lang="it-IT" dirty="0" smtClean="0"/>
              <a:t>Approccio Docker</a:t>
            </a:r>
          </a:p>
          <a:p>
            <a:pPr lvl="2"/>
            <a:r>
              <a:rPr lang="it-IT" dirty="0" smtClean="0"/>
              <a:t>Servizio IaaS</a:t>
            </a:r>
          </a:p>
          <a:p>
            <a:pPr lvl="1"/>
            <a:endParaRPr lang="it-IT" dirty="0" smtClean="0"/>
          </a:p>
          <a:p>
            <a:endParaRPr lang="it-IT" dirty="0" smtClean="0"/>
          </a:p>
        </p:txBody>
      </p:sp>
      <p:pic>
        <p:nvPicPr>
          <p:cNvPr id="6" name="Picture 5" descr="Bluemix-logo-righ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123478"/>
            <a:ext cx="2088000" cy="7725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588224" y="2067694"/>
            <a:ext cx="201622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Autoscaling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I servizi di Bluemix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747864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Database:</a:t>
            </a:r>
          </a:p>
          <a:p>
            <a:pPr lvl="1"/>
            <a:r>
              <a:rPr lang="it-IT" dirty="0" smtClean="0"/>
              <a:t>Cloudant</a:t>
            </a:r>
          </a:p>
          <a:p>
            <a:pPr lvl="2"/>
            <a:r>
              <a:rPr lang="it-IT" dirty="0" smtClean="0"/>
              <a:t>NoSQL</a:t>
            </a:r>
          </a:p>
          <a:p>
            <a:pPr lvl="2"/>
            <a:r>
              <a:rPr lang="it-IT" dirty="0" smtClean="0"/>
              <a:t>Key-value</a:t>
            </a:r>
          </a:p>
          <a:p>
            <a:pPr lvl="2"/>
            <a:r>
              <a:rPr lang="it-IT" dirty="0" smtClean="0"/>
              <a:t>Update basati su attributo rev.</a:t>
            </a:r>
          </a:p>
          <a:p>
            <a:pPr lvl="2"/>
            <a:r>
              <a:rPr lang="it-IT" dirty="0" smtClean="0"/>
              <a:t>Non implementa consistenza</a:t>
            </a:r>
          </a:p>
          <a:p>
            <a:pPr lvl="3"/>
            <a:r>
              <a:rPr lang="it-IT" dirty="0" smtClean="0"/>
              <a:t>Possibilità di gestire il Quorum</a:t>
            </a:r>
          </a:p>
          <a:p>
            <a:pPr lvl="2"/>
            <a:r>
              <a:rPr lang="it-IT" dirty="0" smtClean="0"/>
              <a:t>Geo query</a:t>
            </a:r>
          </a:p>
          <a:p>
            <a:pPr lvl="1"/>
            <a:r>
              <a:rPr lang="it-IT" dirty="0" smtClean="0"/>
              <a:t>SQLDB</a:t>
            </a:r>
          </a:p>
          <a:p>
            <a:pPr lvl="2"/>
            <a:r>
              <a:rPr lang="it-IT" dirty="0" smtClean="0"/>
              <a:t>DB2 like</a:t>
            </a:r>
          </a:p>
          <a:p>
            <a:endParaRPr lang="it-IT" dirty="0" smtClean="0"/>
          </a:p>
        </p:txBody>
      </p:sp>
      <p:pic>
        <p:nvPicPr>
          <p:cNvPr id="6" name="Picture 5" descr="Bluemix-logo-righ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123478"/>
            <a:ext cx="2088000" cy="772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Agenda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</a:rPr>
              <a:t>L’oggetto </a:t>
            </a:r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</a:rPr>
              <a:t>del workshop</a:t>
            </a:r>
          </a:p>
          <a:p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</a:rPr>
              <a:t>MongoDB</a:t>
            </a:r>
          </a:p>
          <a:p>
            <a:r>
              <a:rPr lang="it-IT" sz="3600" dirty="0">
                <a:solidFill>
                  <a:schemeClr val="bg1">
                    <a:lumMod val="65000"/>
                  </a:schemeClr>
                </a:solidFill>
              </a:rPr>
              <a:t>AWS e Bluemix: differenze</a:t>
            </a:r>
          </a:p>
          <a:p>
            <a:r>
              <a:rPr lang="it-IT" sz="3600" dirty="0">
                <a:solidFill>
                  <a:schemeClr val="bg1">
                    <a:lumMod val="65000"/>
                  </a:schemeClr>
                </a:solidFill>
              </a:rPr>
              <a:t>I servizi di AWS</a:t>
            </a:r>
          </a:p>
          <a:p>
            <a:r>
              <a:rPr lang="it-IT" sz="3600" dirty="0">
                <a:solidFill>
                  <a:schemeClr val="bg1">
                    <a:lumMod val="65000"/>
                  </a:schemeClr>
                </a:solidFill>
              </a:rPr>
              <a:t>I servizi di </a:t>
            </a:r>
            <a:r>
              <a:rPr lang="it-IT" sz="3600" dirty="0" err="1">
                <a:solidFill>
                  <a:schemeClr val="bg1">
                    <a:lumMod val="65000"/>
                  </a:schemeClr>
                </a:solidFill>
              </a:rPr>
              <a:t>Bluemix</a:t>
            </a:r>
            <a:endParaRPr lang="it-IT" sz="3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it-IT" sz="3600" dirty="0"/>
              <a:t>Progetto di Test</a:t>
            </a:r>
          </a:p>
          <a:p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1995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Progetto di test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Entità:</a:t>
            </a:r>
          </a:p>
          <a:p>
            <a:pPr lvl="1"/>
            <a:r>
              <a:rPr lang="it-IT" sz="2100" dirty="0" err="1" smtClean="0"/>
              <a:t>Student</a:t>
            </a:r>
            <a:endParaRPr lang="it-IT" sz="2100" dirty="0" smtClean="0"/>
          </a:p>
          <a:p>
            <a:pPr lvl="1"/>
            <a:r>
              <a:rPr lang="it-IT" sz="2100" dirty="0" err="1" smtClean="0"/>
              <a:t>Problem</a:t>
            </a:r>
            <a:endParaRPr lang="it-IT" sz="2100" dirty="0" smtClean="0"/>
          </a:p>
          <a:p>
            <a:pPr lvl="1">
              <a:buNone/>
            </a:pPr>
            <a:endParaRPr lang="it-IT" sz="2100" dirty="0" smtClean="0"/>
          </a:p>
          <a:p>
            <a:r>
              <a:rPr lang="it-IT" sz="2800" dirty="0" smtClean="0"/>
              <a:t>Operazioni </a:t>
            </a:r>
          </a:p>
          <a:p>
            <a:pPr lvl="1"/>
            <a:r>
              <a:rPr lang="it-IT" sz="2400" dirty="0" err="1" smtClean="0"/>
              <a:t>newStudent</a:t>
            </a:r>
            <a:endParaRPr lang="it-IT" sz="2400" dirty="0" smtClean="0"/>
          </a:p>
          <a:p>
            <a:pPr lvl="1"/>
            <a:r>
              <a:rPr lang="it-IT" sz="2400" dirty="0" err="1" smtClean="0"/>
              <a:t>getAllStudents</a:t>
            </a:r>
            <a:endParaRPr lang="it-IT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Per il 6 Maggio..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Estendere progetto di Test</a:t>
            </a:r>
          </a:p>
          <a:p>
            <a:pPr lvl="1"/>
            <a:r>
              <a:rPr lang="it-IT" sz="2100" dirty="0" smtClean="0"/>
              <a:t>Nuova API per la ricerca di uno studente per Nome</a:t>
            </a:r>
          </a:p>
          <a:p>
            <a:pPr lvl="2"/>
            <a:r>
              <a:rPr lang="it-IT" sz="1800" dirty="0" smtClean="0"/>
              <a:t>Metodo GET</a:t>
            </a:r>
          </a:p>
          <a:p>
            <a:pPr lvl="1"/>
            <a:r>
              <a:rPr lang="it-IT" sz="2100" dirty="0" smtClean="0"/>
              <a:t>Nuova API per la modifica di uno studente</a:t>
            </a:r>
          </a:p>
          <a:p>
            <a:pPr lvl="2"/>
            <a:r>
              <a:rPr lang="it-IT" sz="1800" dirty="0" smtClean="0"/>
              <a:t>Metodo POST o PUT</a:t>
            </a:r>
            <a:endParaRPr lang="it-IT" sz="1800" dirty="0"/>
          </a:p>
          <a:p>
            <a:r>
              <a:rPr lang="it-IT" sz="2400" dirty="0" err="1" smtClean="0"/>
              <a:t>Deploy</a:t>
            </a:r>
            <a:r>
              <a:rPr lang="it-IT" sz="2400" dirty="0" smtClean="0"/>
              <a:t> dell’applicazione su AWS e </a:t>
            </a:r>
            <a:r>
              <a:rPr lang="it-IT" sz="2400" dirty="0" err="1" smtClean="0"/>
              <a:t>Bluemix</a:t>
            </a:r>
            <a:endParaRPr lang="it-IT" sz="2400" dirty="0" smtClean="0"/>
          </a:p>
          <a:p>
            <a:pPr lvl="1"/>
            <a:r>
              <a:rPr lang="it-IT" sz="2100" dirty="0" smtClean="0"/>
              <a:t>Utilizzando (AWS) </a:t>
            </a:r>
            <a:r>
              <a:rPr lang="it-IT" sz="2100" dirty="0" err="1" smtClean="0"/>
              <a:t>Elastic</a:t>
            </a:r>
            <a:r>
              <a:rPr lang="it-IT" sz="2100" dirty="0" smtClean="0"/>
              <a:t> </a:t>
            </a:r>
            <a:r>
              <a:rPr lang="it-IT" sz="2100" dirty="0" err="1" smtClean="0"/>
              <a:t>Beanstalk</a:t>
            </a:r>
            <a:r>
              <a:rPr lang="it-IT" sz="2100" dirty="0" smtClean="0"/>
              <a:t> e (</a:t>
            </a:r>
            <a:r>
              <a:rPr lang="it-IT" sz="2100" dirty="0" err="1" smtClean="0"/>
              <a:t>Bluemix</a:t>
            </a:r>
            <a:r>
              <a:rPr lang="it-IT" sz="2100" dirty="0" smtClean="0"/>
              <a:t>) Runtime</a:t>
            </a:r>
          </a:p>
        </p:txBody>
      </p:sp>
    </p:spTree>
    <p:extLst>
      <p:ext uri="{BB962C8B-B14F-4D97-AF65-F5344CB8AC3E}">
        <p14:creationId xmlns:p14="http://schemas.microsoft.com/office/powerpoint/2010/main" val="233988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907704" y="2085696"/>
            <a:ext cx="5544616" cy="7429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 smtClean="0">
                <a:solidFill>
                  <a:schemeClr val="bg2"/>
                </a:solidFill>
              </a:rPr>
              <a:t>Domande?</a:t>
            </a:r>
            <a:endParaRPr lang="it-IT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91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979712" y="2044824"/>
            <a:ext cx="5544616" cy="7429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 smtClean="0">
                <a:solidFill>
                  <a:schemeClr val="bg2"/>
                </a:solidFill>
              </a:rPr>
              <a:t>Grazie per l’attenzione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3121680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Simone Corrieri</a:t>
            </a:r>
          </a:p>
          <a:p>
            <a:r>
              <a:rPr lang="it-IT" dirty="0" smtClean="0"/>
              <a:t>simone.corrieri@outlook.com</a:t>
            </a:r>
          </a:p>
          <a:p>
            <a:endParaRPr lang="it-IT" dirty="0" smtClean="0"/>
          </a:p>
          <a:p>
            <a:r>
              <a:rPr lang="it-IT" i="1" dirty="0" smtClean="0"/>
              <a:t>Valerio Ponza</a:t>
            </a:r>
          </a:p>
          <a:p>
            <a:r>
              <a:rPr lang="it-IT" dirty="0"/>
              <a:t>v</a:t>
            </a:r>
            <a:r>
              <a:rPr lang="it-IT" dirty="0" smtClean="0"/>
              <a:t>alerio.b.ponza@gmail.com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5891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ustom 4">
      <a:dk1>
        <a:srgbClr val="012029"/>
      </a:dk1>
      <a:lt1>
        <a:srgbClr val="FFFFFF"/>
      </a:lt1>
      <a:dk2>
        <a:srgbClr val="FFFFFF"/>
      </a:dk2>
      <a:lt2>
        <a:srgbClr val="FF0000"/>
      </a:lt2>
      <a:accent1>
        <a:srgbClr val="002060"/>
      </a:accent1>
      <a:accent2>
        <a:srgbClr val="FF0000"/>
      </a:accent2>
      <a:accent3>
        <a:srgbClr val="FF0000"/>
      </a:accent3>
      <a:accent4>
        <a:srgbClr val="FF0000"/>
      </a:accent4>
      <a:accent5>
        <a:srgbClr val="FF0000"/>
      </a:accent5>
      <a:accent6>
        <a:srgbClr val="FF0000"/>
      </a:accent6>
      <a:hlink>
        <a:srgbClr val="FFFFFF"/>
      </a:hlink>
      <a:folHlink>
        <a:srgbClr val="FFFFFF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1167</TotalTime>
  <Words>556</Words>
  <Application>Microsoft Office PowerPoint</Application>
  <PresentationFormat>Presentazione su schermo (16:9)</PresentationFormat>
  <Paragraphs>178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5" baseType="lpstr">
      <vt:lpstr>Calibri</vt:lpstr>
      <vt:lpstr>Tw Cen MT</vt:lpstr>
      <vt:lpstr>Wingdings</vt:lpstr>
      <vt:lpstr>Wingdings 2</vt:lpstr>
      <vt:lpstr>Median</vt:lpstr>
      <vt:lpstr>Presentazione standard di PowerPoint</vt:lpstr>
      <vt:lpstr>Agenda</vt:lpstr>
      <vt:lpstr>L’oggetto del workshop</vt:lpstr>
      <vt:lpstr>Agenda</vt:lpstr>
      <vt:lpstr>MongoDB</vt:lpstr>
      <vt:lpstr>MongoDB</vt:lpstr>
      <vt:lpstr>MongoDB</vt:lpstr>
      <vt:lpstr>MongoDB</vt:lpstr>
      <vt:lpstr>MongoDB</vt:lpstr>
      <vt:lpstr>Agenda</vt:lpstr>
      <vt:lpstr>AWS vs Bluemix</vt:lpstr>
      <vt:lpstr>I servizi di AWS</vt:lpstr>
      <vt:lpstr>I servizi di AWS</vt:lpstr>
      <vt:lpstr>I servizi di Bluemix</vt:lpstr>
      <vt:lpstr>I servizi di Bluemix</vt:lpstr>
      <vt:lpstr>Agenda</vt:lpstr>
      <vt:lpstr>Progetto di test</vt:lpstr>
      <vt:lpstr>Per il 6 Maggio..</vt:lpstr>
      <vt:lpstr>Presentazione standard di PowerPoint</vt:lpstr>
      <vt:lpstr>Presentazione standard di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simone</dc:creator>
  <cp:lastModifiedBy>Valerio Ponza</cp:lastModifiedBy>
  <cp:revision>171</cp:revision>
  <dcterms:created xsi:type="dcterms:W3CDTF">2015-02-07T11:25:32Z</dcterms:created>
  <dcterms:modified xsi:type="dcterms:W3CDTF">2016-04-26T13:36:26Z</dcterms:modified>
</cp:coreProperties>
</file>