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  <p:sldMasterId id="2147483710" r:id="rId2"/>
    <p:sldMasterId id="2147483722" r:id="rId3"/>
  </p:sldMasterIdLst>
  <p:notesMasterIdLst>
    <p:notesMasterId r:id="rId15"/>
  </p:notesMasterIdLst>
  <p:handoutMasterIdLst>
    <p:handoutMasterId r:id="rId16"/>
  </p:handoutMasterIdLst>
  <p:sldIdLst>
    <p:sldId id="274" r:id="rId4"/>
    <p:sldId id="275" r:id="rId5"/>
    <p:sldId id="292" r:id="rId6"/>
    <p:sldId id="277" r:id="rId7"/>
    <p:sldId id="298" r:id="rId8"/>
    <p:sldId id="293" r:id="rId9"/>
    <p:sldId id="281" r:id="rId10"/>
    <p:sldId id="283" r:id="rId11"/>
    <p:sldId id="294" r:id="rId12"/>
    <p:sldId id="295" r:id="rId13"/>
    <p:sldId id="273" r:id="rId14"/>
  </p:sldIdLst>
  <p:sldSz cx="9144000" cy="6858000" type="screen4x3"/>
  <p:notesSz cx="6797675" cy="9928225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CA"/>
    <a:srgbClr val="DDDDDD"/>
    <a:srgbClr val="5F5F5F"/>
    <a:srgbClr val="F8F8F8"/>
    <a:srgbClr val="3B3B3B"/>
    <a:srgbClr val="FFCC00"/>
    <a:srgbClr val="FF9900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65" autoAdjust="0"/>
    <p:restoredTop sz="94660"/>
  </p:normalViewPr>
  <p:slideViewPr>
    <p:cSldViewPr snapToObjects="1">
      <p:cViewPr varScale="1">
        <p:scale>
          <a:sx n="69" d="100"/>
          <a:sy n="69" d="100"/>
        </p:scale>
        <p:origin x="-1428" y="-108"/>
      </p:cViewPr>
      <p:guideLst>
        <p:guide orient="horz" pos="1207"/>
        <p:guide orient="horz" pos="210"/>
        <p:guide orient="horz" pos="4131"/>
        <p:guide pos="5057"/>
        <p:guide pos="385"/>
        <p:guide pos="2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52" d="100"/>
          <a:sy n="52" d="100"/>
        </p:scale>
        <p:origin x="-1242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B60C66E5-CE0E-45CB-8A99-624C1F1ED6D1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059C07DF-94B4-4820-A98F-E83558A4F02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azu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2860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00" descr="INDRAlog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959475" y="650875"/>
            <a:ext cx="2052638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69"/>
          <p:cNvSpPr>
            <a:spLocks noChangeArrowheads="1"/>
          </p:cNvSpPr>
          <p:nvPr userDrawn="1"/>
        </p:nvSpPr>
        <p:spPr bwMode="auto">
          <a:xfrm>
            <a:off x="611188" y="1584325"/>
            <a:ext cx="6019800" cy="4724400"/>
          </a:xfrm>
          <a:prstGeom prst="rect">
            <a:avLst/>
          </a:prstGeom>
          <a:solidFill>
            <a:srgbClr val="FFFFFF"/>
          </a:solidFill>
          <a:ln w="9525">
            <a:solidFill>
              <a:srgbClr val="777777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12800" y="4392613"/>
            <a:ext cx="5703888" cy="1068387"/>
          </a:xfrm>
        </p:spPr>
        <p:txBody>
          <a:bodyPr anchor="b"/>
          <a:lstStyle>
            <a:lvl1pPr marL="0" indent="0">
              <a:lnSpc>
                <a:spcPts val="2000"/>
              </a:lnSpc>
              <a:spcBef>
                <a:spcPct val="0"/>
              </a:spcBef>
              <a:buFont typeface="Wingdings" charset="2"/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14131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12800" y="2016125"/>
            <a:ext cx="5703888" cy="2276475"/>
          </a:xfrm>
        </p:spPr>
        <p:txBody>
          <a:bodyPr/>
          <a:lstStyle>
            <a:lvl1pPr>
              <a:lnSpc>
                <a:spcPts val="3700"/>
              </a:lnSpc>
              <a:defRPr sz="3500"/>
            </a:lvl1pPr>
          </a:lstStyle>
          <a:p>
            <a:r>
              <a:rPr lang="en-US"/>
              <a:t>HAGA CLIC PARA CAMBIAR EL ESTILO DEL TÍTULO 	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ECEA1-88FA-40AB-9A77-AF4915B5790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5FC4C-87BA-4163-9686-D658D2591E0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8950" y="1916113"/>
            <a:ext cx="3692525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3875" y="1916113"/>
            <a:ext cx="3694113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C8C8C-076E-4DA4-992C-A935B547BD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A4B59-C942-4011-9FD6-150EBE23D7F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30C33-A470-497E-92FE-9E7BC683B64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6558D-0470-4EA4-BB25-A311D6B46F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C3CD2-ECF3-45C0-8B36-F9166DE643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77305-2CCC-41CE-A575-640BC55848B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961A1-8E0C-4CDD-9402-5CC6A5478E5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43625" y="536575"/>
            <a:ext cx="1884363" cy="6075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8950" y="536575"/>
            <a:ext cx="5502275" cy="6075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6227E-AB53-4EC8-905B-A665CDE3CED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E72F9FAF-CF2F-40AA-BF66-4CC2690C5502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9C390439-1EAD-41B6-AB93-5523FB362AE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A48664C8-BB9A-43B4-AB7B-BC5DE966F9BD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4C55F80F-FB67-418F-ACF5-3F1BD05F7FB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B10B211D-B0A5-4228-8696-69EC9C29C7B5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F580DD26-FC93-47AF-AC92-8AD0903A6E0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42BB29D9-F7EC-47A0-92C2-27310D90AE75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4212E1C5-FFC5-4A6F-9D82-6DEC1EB52B8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36E3409E-C40A-4179-857B-8E701FEEB187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8EA20996-8D6E-42A3-95FF-3151AD6A400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66121650-C20D-48F2-8740-EFF29B6590EB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F4697558-4E16-4CFB-AA6E-AC6D3A82A76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A4D5A18B-73A8-4964-B600-2B9258CFE3DC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4730910F-7FF6-4374-8795-2452E11F75F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6091B924-9D64-4353-8114-985299A2C43C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D9CB0B77-C646-40A6-9F58-67624A57580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9D1121CF-8583-4ED0-956D-DFCD00A15785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452A0B4A-2D90-4210-9772-C9590A2921E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1887D419-CBFA-445A-820D-85E46C012E5C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EC6432E4-9BB6-4D69-AA8F-9B3CE37A18E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E900D8EF-1739-4794-9D95-5F8C6E3FB7EF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eaLnBrk="0" hangingPunct="0">
              <a:defRPr b="1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00850423-FBA5-4AA3-B9B5-D8B75B891BB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azu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2860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00" descr="INDRAlog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959475" y="650875"/>
            <a:ext cx="2052638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69"/>
          <p:cNvSpPr>
            <a:spLocks noChangeArrowheads="1"/>
          </p:cNvSpPr>
          <p:nvPr userDrawn="1"/>
        </p:nvSpPr>
        <p:spPr bwMode="auto">
          <a:xfrm>
            <a:off x="611188" y="1584325"/>
            <a:ext cx="6019800" cy="4724400"/>
          </a:xfrm>
          <a:prstGeom prst="rect">
            <a:avLst/>
          </a:prstGeom>
          <a:solidFill>
            <a:srgbClr val="FFFFFF"/>
          </a:solidFill>
          <a:ln w="9525">
            <a:solidFill>
              <a:srgbClr val="777777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12800" y="4392613"/>
            <a:ext cx="5703888" cy="1068387"/>
          </a:xfrm>
        </p:spPr>
        <p:txBody>
          <a:bodyPr anchor="b"/>
          <a:lstStyle>
            <a:lvl1pPr marL="0" indent="0">
              <a:lnSpc>
                <a:spcPts val="2000"/>
              </a:lnSpc>
              <a:spcBef>
                <a:spcPct val="0"/>
              </a:spcBef>
              <a:buFont typeface="Wingdings" charset="2"/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14131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12800" y="2016125"/>
            <a:ext cx="5703888" cy="2276475"/>
          </a:xfrm>
        </p:spPr>
        <p:txBody>
          <a:bodyPr/>
          <a:lstStyle>
            <a:lvl1pPr>
              <a:lnSpc>
                <a:spcPts val="3700"/>
              </a:lnSpc>
              <a:defRPr sz="3500"/>
            </a:lvl1pPr>
          </a:lstStyle>
          <a:p>
            <a:r>
              <a:rPr lang="en-US"/>
              <a:t>HAGA CLIC PARA CAMBIAR EL ESTILO DEL TÍTULO 	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2DC6B-A4BC-402E-9470-67B90014093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DA9BA-94E6-4304-A45D-89127BDBA5E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8950" y="1916113"/>
            <a:ext cx="3692525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3875" y="1916113"/>
            <a:ext cx="3694113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5A29F-6176-44FB-A8B9-EDDF068B8E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3C3DA-641F-43EB-BFFA-349EB2F7B2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E4E87-5375-4E5F-9189-DC37B60EEE3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34A542-E798-4E57-8AC9-39BA38AF87D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1C0B-E1BC-46F4-89CA-D3128947A3D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D1BAB-402C-4BC6-8C96-0A4BEE63318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7AA35-CD26-47BA-9891-474C043E53A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43625" y="536575"/>
            <a:ext cx="1884363" cy="6075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8950" y="536575"/>
            <a:ext cx="5502275" cy="6075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D7835-E14D-4D87-B643-C3D614E198F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488950" y="536575"/>
            <a:ext cx="7539038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40315" name="Rectangle 27"/>
          <p:cNvSpPr>
            <a:spLocks noChangeArrowheads="1"/>
          </p:cNvSpPr>
          <p:nvPr userDrawn="1"/>
        </p:nvSpPr>
        <p:spPr bwMode="auto">
          <a:xfrm>
            <a:off x="8288338" y="6378575"/>
            <a:ext cx="855662" cy="1793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140316" name="Rectangle 28"/>
          <p:cNvSpPr>
            <a:spLocks noChangeArrowheads="1"/>
          </p:cNvSpPr>
          <p:nvPr userDrawn="1"/>
        </p:nvSpPr>
        <p:spPr bwMode="auto">
          <a:xfrm rot="16200000">
            <a:off x="5661026" y="3460750"/>
            <a:ext cx="5472112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defRPr/>
            </a:pPr>
            <a:r>
              <a:rPr lang="en-US" sz="800">
                <a:solidFill>
                  <a:srgbClr val="777777"/>
                </a:solidFill>
              </a:rPr>
              <a:t>Título de la presentación /  Five lampstands comfortably tickled</a:t>
            </a:r>
            <a:endParaRPr lang="es-ES_tradnl" sz="800" b="0">
              <a:solidFill>
                <a:srgbClr val="777777"/>
              </a:solidFill>
            </a:endParaRPr>
          </a:p>
        </p:txBody>
      </p:sp>
      <p:sp>
        <p:nvSpPr>
          <p:cNvPr id="140318" name="Line 30"/>
          <p:cNvSpPr>
            <a:spLocks noChangeShapeType="1"/>
          </p:cNvSpPr>
          <p:nvPr userDrawn="1"/>
        </p:nvSpPr>
        <p:spPr bwMode="auto">
          <a:xfrm flipH="1">
            <a:off x="8235950" y="298450"/>
            <a:ext cx="7938" cy="6259513"/>
          </a:xfrm>
          <a:prstGeom prst="line">
            <a:avLst/>
          </a:prstGeom>
          <a:noFill/>
          <a:ln w="9525">
            <a:solidFill>
              <a:srgbClr val="CCCCCC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30" name="Picture 36" descr="INDRAlog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8316913" y="304800"/>
            <a:ext cx="7239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30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0400" y="6354763"/>
            <a:ext cx="86360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D2F7626-81D1-4F3F-802B-03BC418DFB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032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8950" y="1916113"/>
            <a:ext cx="7539038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p:hf hdr="0" ftr="0" dt="0"/>
  <p:txStyles>
    <p:titleStyle>
      <a:lvl1pPr algn="l" rtl="0" eaLnBrk="0" fontAlgn="base" hangingPunct="0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rtl="0" fontAlgn="base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rtl="0" fontAlgn="base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rtl="0" fontAlgn="base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287338" indent="-2873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4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62000" indent="-1905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35000"/>
        <a:buFont typeface="Wingdings" pitchFamily="2" charset="2"/>
        <a:buChar char="§"/>
        <a:defRPr>
          <a:solidFill>
            <a:schemeClr val="tx1"/>
          </a:solidFill>
          <a:latin typeface="+mn-lt"/>
          <a:ea typeface="+mj-ea"/>
        </a:defRPr>
      </a:lvl2pPr>
      <a:lvl3pPr marL="1524000" indent="-1873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 b="1">
          <a:solidFill>
            <a:schemeClr val="tx1"/>
          </a:solidFill>
          <a:latin typeface="+mn-lt"/>
          <a:ea typeface="+mj-ea"/>
        </a:defRPr>
      </a:lvl3pPr>
      <a:lvl4pPr marL="2100263" indent="-1920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+mj-ea"/>
        </a:defRPr>
      </a:lvl4pPr>
      <a:lvl5pPr marL="2667000" indent="-1905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ea typeface="+mj-ea"/>
        </a:defRPr>
      </a:lvl5pPr>
      <a:lvl6pPr marL="3124200" indent="-1905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ea typeface="+mj-ea"/>
        </a:defRPr>
      </a:lvl6pPr>
      <a:lvl7pPr marL="3581400" indent="-1905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ea typeface="+mj-ea"/>
        </a:defRPr>
      </a:lvl7pPr>
      <a:lvl8pPr marL="4038600" indent="-1905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ea typeface="+mj-ea"/>
        </a:defRPr>
      </a:lvl8pPr>
      <a:lvl9pPr marL="4495800" indent="-1905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ea typeface="+mj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  <a:endParaRPr lang="es-ES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39F6FFC6-D440-49BC-88FC-5B00E7A4D092}" type="datetimeFigureOut">
              <a:rPr lang="en-US"/>
              <a:pPr>
                <a:defRPr/>
              </a:pPr>
              <a:t>11/22/2012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77A9A01-16A2-4CB3-A460-B9F33EB4CD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488950" y="536575"/>
            <a:ext cx="7539038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40315" name="Rectangle 27"/>
          <p:cNvSpPr>
            <a:spLocks noChangeArrowheads="1"/>
          </p:cNvSpPr>
          <p:nvPr userDrawn="1"/>
        </p:nvSpPr>
        <p:spPr bwMode="auto">
          <a:xfrm>
            <a:off x="8288338" y="6378575"/>
            <a:ext cx="855662" cy="1793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40316" name="Rectangle 28"/>
          <p:cNvSpPr>
            <a:spLocks noChangeArrowheads="1"/>
          </p:cNvSpPr>
          <p:nvPr userDrawn="1"/>
        </p:nvSpPr>
        <p:spPr bwMode="auto">
          <a:xfrm rot="16200000">
            <a:off x="5661026" y="3460750"/>
            <a:ext cx="5472112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defRPr/>
            </a:pPr>
            <a:r>
              <a:rPr lang="en-US" sz="800" dirty="0">
                <a:solidFill>
                  <a:srgbClr val="777777"/>
                </a:solidFill>
                <a:ea typeface="ＭＳ Ｐゴシック" charset="-128"/>
              </a:rPr>
              <a:t>Future Minds</a:t>
            </a:r>
            <a:endParaRPr lang="es-ES_tradnl" sz="800" b="0" dirty="0">
              <a:solidFill>
                <a:srgbClr val="777777"/>
              </a:solidFill>
              <a:ea typeface="ＭＳ Ｐゴシック" charset="-128"/>
            </a:endParaRPr>
          </a:p>
        </p:txBody>
      </p:sp>
      <p:sp>
        <p:nvSpPr>
          <p:cNvPr id="140318" name="Line 30"/>
          <p:cNvSpPr>
            <a:spLocks noChangeShapeType="1"/>
          </p:cNvSpPr>
          <p:nvPr userDrawn="1"/>
        </p:nvSpPr>
        <p:spPr bwMode="auto">
          <a:xfrm flipH="1">
            <a:off x="8235950" y="298450"/>
            <a:ext cx="7938" cy="6259513"/>
          </a:xfrm>
          <a:prstGeom prst="line">
            <a:avLst/>
          </a:prstGeom>
          <a:noFill/>
          <a:ln w="9525">
            <a:solidFill>
              <a:srgbClr val="CCCCCC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078" name="Picture 36" descr="INDRAlog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8316913" y="304800"/>
            <a:ext cx="7239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30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0400" y="6354763"/>
            <a:ext cx="86360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0">
                <a:solidFill>
                  <a:srgbClr val="FFFFFF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4E9B9CCC-1FA1-498C-B128-F1E991FF69F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3080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8950" y="1916113"/>
            <a:ext cx="7539038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hf hdr="0" ftr="0" dt="0"/>
  <p:txStyles>
    <p:titleStyle>
      <a:lvl1pPr algn="l" rtl="0" eaLnBrk="0" fontAlgn="base" hangingPunct="0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rtl="0" fontAlgn="base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rtl="0" fontAlgn="base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rtl="0" fontAlgn="base">
        <a:lnSpc>
          <a:spcPts val="23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287338" indent="-2873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4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62000" indent="-1905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35000"/>
        <a:buFont typeface="Wingdings" pitchFamily="2" charset="2"/>
        <a:buChar char="§"/>
        <a:defRPr>
          <a:solidFill>
            <a:schemeClr val="tx1"/>
          </a:solidFill>
          <a:latin typeface="+mn-lt"/>
          <a:ea typeface="+mj-ea"/>
        </a:defRPr>
      </a:lvl2pPr>
      <a:lvl3pPr marL="1524000" indent="-1873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 b="1">
          <a:solidFill>
            <a:schemeClr val="tx1"/>
          </a:solidFill>
          <a:latin typeface="+mn-lt"/>
          <a:ea typeface="+mj-ea"/>
        </a:defRPr>
      </a:lvl3pPr>
      <a:lvl4pPr marL="2100263" indent="-1920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+mj-ea"/>
        </a:defRPr>
      </a:lvl4pPr>
      <a:lvl5pPr marL="2667000" indent="-1905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ea typeface="+mj-ea"/>
        </a:defRPr>
      </a:lvl5pPr>
      <a:lvl6pPr marL="3124200" indent="-1905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ea typeface="+mj-ea"/>
        </a:defRPr>
      </a:lvl6pPr>
      <a:lvl7pPr marL="3581400" indent="-1905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ea typeface="+mj-ea"/>
        </a:defRPr>
      </a:lvl7pPr>
      <a:lvl8pPr marL="4038600" indent="-1905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ea typeface="+mj-ea"/>
        </a:defRPr>
      </a:lvl8pPr>
      <a:lvl9pPr marL="4495800" indent="-1905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ea typeface="+mj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asic_logo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" y="368300"/>
            <a:ext cx="194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 descr="technolog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08075"/>
            <a:ext cx="9136063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208588"/>
            <a:ext cx="6137275" cy="928687"/>
          </a:xfrm>
        </p:spPr>
        <p:txBody>
          <a:bodyPr anchor="t"/>
          <a:lstStyle/>
          <a:p>
            <a:pPr algn="l" eaLnBrk="1" hangingPunct="1">
              <a:lnSpc>
                <a:spcPts val="3700"/>
              </a:lnSpc>
            </a:pPr>
            <a:r>
              <a:rPr lang="es-ES" sz="3200" b="1" dirty="0" smtClean="0">
                <a:latin typeface="Arial" charset="0"/>
                <a:cs typeface="Arial" charset="0"/>
              </a:rPr>
              <a:t>INDRA FUTURE MINDS COMPETITION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6137275"/>
            <a:ext cx="6137275" cy="720725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s-ES" sz="1800" dirty="0" smtClean="0">
                <a:solidFill>
                  <a:srgbClr val="00B0CA"/>
                </a:solidFill>
                <a:latin typeface="Arial" charset="0"/>
                <a:ea typeface="ＭＳ Ｐゴシック" pitchFamily="-32" charset="-128"/>
                <a:cs typeface="Arial" charset="0"/>
              </a:rPr>
              <a:t>Project </a:t>
            </a:r>
            <a:r>
              <a:rPr lang="en-US" sz="1800" dirty="0" smtClean="0">
                <a:solidFill>
                  <a:srgbClr val="00B0CA"/>
                </a:solidFill>
                <a:latin typeface="Arial" charset="0"/>
                <a:ea typeface="ＭＳ Ｐゴシック" pitchFamily="-32" charset="-128"/>
                <a:cs typeface="Arial" charset="0"/>
              </a:rPr>
              <a:t>presentation</a:t>
            </a:r>
            <a:r>
              <a:rPr lang="es-ES" sz="1800" dirty="0" smtClean="0">
                <a:solidFill>
                  <a:srgbClr val="00B0CA"/>
                </a:solidFill>
                <a:latin typeface="Arial" charset="0"/>
                <a:ea typeface="ＭＳ Ｐゴシック" pitchFamily="-32" charset="-128"/>
                <a:cs typeface="Arial" charset="0"/>
              </a:rPr>
              <a:t>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6291FF4-4CCE-4463-A648-1CB202A65B9F}" type="slidenum">
              <a:rPr lang="es-ES" smtClean="0">
                <a:ea typeface="ＭＳ Ｐゴシック" pitchFamily="-32" charset="-128"/>
              </a:rPr>
              <a:pPr/>
              <a:t>2</a:t>
            </a:fld>
            <a:endParaRPr lang="es-ES" dirty="0" smtClean="0">
              <a:ea typeface="ＭＳ Ｐゴシック" pitchFamily="-32" charset="-128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WHAT IS FUTURE MINDS?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506413" y="252413"/>
            <a:ext cx="75946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00"/>
              </a:lnSpc>
            </a:pPr>
            <a:r>
              <a:rPr lang="es-ES" sz="1200" dirty="0" smtClean="0">
                <a:solidFill>
                  <a:srgbClr val="00B0CA"/>
                </a:solidFill>
              </a:rPr>
              <a:t>THE COMPETITION</a:t>
            </a:r>
            <a:endParaRPr lang="es-ES_tradnl" sz="1200" dirty="0">
              <a:solidFill>
                <a:srgbClr val="00B0CA"/>
              </a:solidFill>
            </a:endParaRPr>
          </a:p>
        </p:txBody>
      </p:sp>
      <p:sp>
        <p:nvSpPr>
          <p:cNvPr id="18437" name="5 CuadroTexto"/>
          <p:cNvSpPr txBox="1">
            <a:spLocks noChangeArrowheads="1"/>
          </p:cNvSpPr>
          <p:nvPr/>
        </p:nvSpPr>
        <p:spPr bwMode="auto">
          <a:xfrm>
            <a:off x="500063" y="1700213"/>
            <a:ext cx="7780337" cy="3607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r>
              <a:rPr lang="en-GB" sz="1400" b="0" dirty="0" smtClean="0">
                <a:solidFill>
                  <a:srgbClr val="000000"/>
                </a:solidFill>
              </a:rPr>
              <a:t>Indra Future Minds </a:t>
            </a:r>
            <a:r>
              <a:rPr lang="en-GB" sz="1400" b="0" dirty="0" smtClean="0"/>
              <a:t>Competition </a:t>
            </a:r>
            <a:r>
              <a:rPr lang="en-US" sz="1400" b="0" dirty="0"/>
              <a:t>is an inter-university competition for attracting talent</a:t>
            </a:r>
            <a:r>
              <a:rPr lang="en-GB" sz="1400" b="0" dirty="0" smtClean="0">
                <a:solidFill>
                  <a:srgbClr val="000000"/>
                </a:solidFill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n-GB" sz="500" dirty="0" smtClean="0">
              <a:solidFill>
                <a:srgbClr val="00B0CA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r>
              <a:rPr lang="en-GB" sz="1400" dirty="0" smtClean="0">
                <a:solidFill>
                  <a:srgbClr val="00B0CA"/>
                </a:solidFill>
              </a:rPr>
              <a:t>Global reach</a:t>
            </a:r>
            <a:r>
              <a:rPr lang="en-GB" sz="1400" b="0" dirty="0" smtClean="0">
                <a:solidFill>
                  <a:srgbClr val="000000"/>
                </a:solidFill>
              </a:rPr>
              <a:t>: Europe, </a:t>
            </a:r>
            <a:r>
              <a:rPr lang="en-GB" sz="1400" b="0" dirty="0" err="1" smtClean="0">
                <a:solidFill>
                  <a:srgbClr val="000000"/>
                </a:solidFill>
              </a:rPr>
              <a:t>Latinamerica</a:t>
            </a:r>
            <a:r>
              <a:rPr lang="en-GB" sz="1400" b="0" dirty="0" smtClean="0">
                <a:solidFill>
                  <a:srgbClr val="000000"/>
                </a:solidFill>
              </a:rPr>
              <a:t> and Asia.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n-GB" sz="500" b="0" dirty="0" smtClean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contest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based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multiculturalism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and 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new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methods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for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working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based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on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technology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None/>
              <a:defRPr/>
            </a:pPr>
            <a:endParaRPr lang="en-GB" sz="500" b="0" dirty="0" smtClean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contest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based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resolving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enigmas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proposed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Indra,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based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real Indra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projects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n-GB" sz="500" b="0" dirty="0" smtClean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r>
              <a:rPr lang="en-GB" sz="1400" dirty="0">
                <a:solidFill>
                  <a:srgbClr val="00B0CA"/>
                </a:solidFill>
                <a:sym typeface="Arial" charset="0"/>
              </a:rPr>
              <a:t>Award</a:t>
            </a:r>
            <a:r>
              <a:rPr lang="en-GB" sz="1400" b="0" dirty="0" smtClean="0">
                <a:solidFill>
                  <a:srgbClr val="000000"/>
                </a:solidFill>
              </a:rPr>
              <a:t>: </a:t>
            </a:r>
            <a:r>
              <a:rPr lang="en-GB" sz="1400" b="0" dirty="0" err="1" smtClean="0">
                <a:solidFill>
                  <a:srgbClr val="000000"/>
                </a:solidFill>
              </a:rPr>
              <a:t>Indra´s</a:t>
            </a:r>
            <a:r>
              <a:rPr lang="en-GB" sz="1400" b="0" dirty="0" smtClean="0">
                <a:solidFill>
                  <a:srgbClr val="000000"/>
                </a:solidFill>
              </a:rPr>
              <a:t> hiring commitment </a:t>
            </a:r>
            <a:r>
              <a:rPr lang="en-US" sz="1400" b="0" dirty="0">
                <a:solidFill>
                  <a:srgbClr val="000000"/>
                </a:solidFill>
              </a:rPr>
              <a:t>of the two teams that reach the </a:t>
            </a:r>
            <a:r>
              <a:rPr lang="en-US" sz="1400" b="0" dirty="0" smtClean="0">
                <a:solidFill>
                  <a:srgbClr val="000000"/>
                </a:solidFill>
              </a:rPr>
              <a:t>final, </a:t>
            </a:r>
            <a:r>
              <a:rPr lang="en-US" sz="1400" b="0" dirty="0">
                <a:solidFill>
                  <a:srgbClr val="000000"/>
                </a:solidFill>
              </a:rPr>
              <a:t>in one of the subsidiaries involved in the contest, chosen by the students.</a:t>
            </a:r>
            <a:endParaRPr lang="en-GB" sz="1400" b="0" dirty="0" smtClean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n-GB" sz="500" b="0" dirty="0" smtClean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r>
              <a:rPr lang="en-GB" sz="1400" dirty="0" smtClean="0">
                <a:solidFill>
                  <a:schemeClr val="accent1"/>
                </a:solidFill>
              </a:rPr>
              <a:t>Languages </a:t>
            </a:r>
            <a:r>
              <a:rPr lang="en-GB" sz="1400" b="0" dirty="0" smtClean="0">
                <a:solidFill>
                  <a:srgbClr val="000000"/>
                </a:solidFill>
              </a:rPr>
              <a:t>of the competition: 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n-GB" sz="500" b="0" dirty="0" smtClean="0">
              <a:solidFill>
                <a:srgbClr val="000000"/>
              </a:solidFill>
            </a:endParaRPr>
          </a:p>
          <a:p>
            <a:pPr marL="1187450" lvl="2" indent="-273050">
              <a:spcBef>
                <a:spcPct val="20000"/>
              </a:spcBef>
              <a:buClr>
                <a:srgbClr val="00B0CA"/>
              </a:buClr>
              <a:buSzPct val="140000"/>
              <a:buFont typeface="Arial" pitchFamily="34" charset="0"/>
              <a:buChar char="•"/>
              <a:defRPr/>
            </a:pPr>
            <a:r>
              <a:rPr lang="en-GB" sz="1400" b="0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The Contest </a:t>
            </a:r>
            <a:r>
              <a:rPr lang="en-GB" sz="1400" kern="0" dirty="0" smtClean="0">
                <a:solidFill>
                  <a:srgbClr val="00B0CA"/>
                </a:solidFill>
                <a:latin typeface="Arial"/>
                <a:ea typeface="ＭＳ Ｐゴシック" charset="-128"/>
              </a:rPr>
              <a:t>communication</a:t>
            </a:r>
            <a:r>
              <a:rPr lang="en-GB" sz="1400" b="0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 will be done in </a:t>
            </a:r>
            <a:r>
              <a:rPr lang="en-GB" sz="1400" kern="0" dirty="0" smtClean="0">
                <a:solidFill>
                  <a:srgbClr val="00B0CA"/>
                </a:solidFill>
                <a:latin typeface="Arial"/>
                <a:ea typeface="ＭＳ Ｐゴシック" charset="-128"/>
              </a:rPr>
              <a:t>Spanish</a:t>
            </a:r>
            <a:r>
              <a:rPr lang="en-GB" sz="1400" b="0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 </a:t>
            </a:r>
            <a:r>
              <a:rPr lang="en-GB" sz="1400" kern="0" dirty="0">
                <a:solidFill>
                  <a:srgbClr val="00B0CA"/>
                </a:solidFill>
                <a:latin typeface="Arial"/>
                <a:ea typeface="ＭＳ Ｐゴシック" charset="-128"/>
              </a:rPr>
              <a:t>and</a:t>
            </a:r>
            <a:r>
              <a:rPr lang="en-GB" sz="1400" b="0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 </a:t>
            </a:r>
            <a:r>
              <a:rPr lang="en-GB" sz="1400" kern="0" dirty="0" smtClean="0">
                <a:solidFill>
                  <a:srgbClr val="00B0CA"/>
                </a:solidFill>
                <a:latin typeface="Arial"/>
                <a:ea typeface="ＭＳ Ｐゴシック" charset="-128"/>
              </a:rPr>
              <a:t>English</a:t>
            </a:r>
            <a:r>
              <a:rPr lang="en-GB" sz="1400" b="0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.</a:t>
            </a:r>
          </a:p>
          <a:p>
            <a:pPr marL="1187450" lvl="2" indent="-273050">
              <a:spcBef>
                <a:spcPct val="20000"/>
              </a:spcBef>
              <a:buClr>
                <a:srgbClr val="00B0CA"/>
              </a:buClr>
              <a:buSzPct val="140000"/>
              <a:buFont typeface="Arial" pitchFamily="34" charset="0"/>
              <a:buChar char="•"/>
              <a:defRPr/>
            </a:pPr>
            <a:endParaRPr lang="en-GB" sz="500" b="0" kern="0" dirty="0" smtClean="0">
              <a:solidFill>
                <a:srgbClr val="000000"/>
              </a:solidFill>
              <a:latin typeface="Arial"/>
              <a:ea typeface="ＭＳ Ｐゴシック" charset="-128"/>
            </a:endParaRPr>
          </a:p>
          <a:p>
            <a:pPr marL="1187450" lvl="2" indent="-273050">
              <a:spcBef>
                <a:spcPct val="20000"/>
              </a:spcBef>
              <a:buClr>
                <a:srgbClr val="00B0CA"/>
              </a:buClr>
              <a:buSzPct val="140000"/>
              <a:buFont typeface="Arial" pitchFamily="34" charset="0"/>
              <a:buChar char="•"/>
              <a:defRPr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Students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can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communicate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with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each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other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language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choose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187450" lvl="2" indent="-273050">
              <a:spcBef>
                <a:spcPct val="20000"/>
              </a:spcBef>
              <a:buClr>
                <a:srgbClr val="00B0CA"/>
              </a:buClr>
              <a:buSzPct val="140000"/>
              <a:buFont typeface="Arial" pitchFamily="34" charset="0"/>
              <a:buChar char="•"/>
              <a:defRPr/>
            </a:pPr>
            <a:endParaRPr lang="en-GB" sz="500" b="0" kern="0" dirty="0" smtClean="0">
              <a:solidFill>
                <a:srgbClr val="000000"/>
              </a:solidFill>
              <a:latin typeface="Arial"/>
              <a:ea typeface="ＭＳ Ｐゴシック" charset="-128"/>
            </a:endParaRPr>
          </a:p>
          <a:p>
            <a:pPr marL="1187450" lvl="2" indent="-273050">
              <a:spcBef>
                <a:spcPct val="20000"/>
              </a:spcBef>
              <a:buClr>
                <a:srgbClr val="00B0CA"/>
              </a:buClr>
              <a:buSzPct val="140000"/>
              <a:buFont typeface="Arial" pitchFamily="34" charset="0"/>
              <a:buChar char="•"/>
              <a:defRPr/>
            </a:pPr>
            <a:r>
              <a:rPr lang="es-ES_tradnl" sz="1400" kern="0" dirty="0" err="1">
                <a:solidFill>
                  <a:srgbClr val="00B0CA"/>
                </a:solidFill>
                <a:latin typeface="Arial"/>
                <a:ea typeface="ＭＳ Ｐゴシック" charset="-128"/>
                <a:sym typeface="Arial" charset="0"/>
              </a:rPr>
              <a:t>Projects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can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submitted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Spanish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,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English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or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Portuguese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n-GB" sz="500" b="0" dirty="0" smtClean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</a:rPr>
              <a:t>The </a:t>
            </a:r>
            <a:r>
              <a:rPr lang="en-US" sz="1400" b="0" dirty="0">
                <a:solidFill>
                  <a:srgbClr val="000000"/>
                </a:solidFill>
              </a:rPr>
              <a:t>2013 edition will be the third edition of the competition.</a:t>
            </a:r>
            <a:endParaRPr lang="en-GB" sz="1400" b="0" dirty="0" smtClean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s-ES" sz="500"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486DF22-B21C-46FB-BFEA-6E6170D1E4A9}" type="slidenum">
              <a:rPr lang="es-ES" smtClean="0">
                <a:ea typeface="ＭＳ Ｐゴシック" pitchFamily="-32" charset="-128"/>
              </a:rPr>
              <a:pPr/>
              <a:t>3</a:t>
            </a:fld>
            <a:endParaRPr lang="es-ES" smtClean="0">
              <a:ea typeface="ＭＳ Ｐゴシック" pitchFamily="-32" charset="-128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88950" y="536575"/>
            <a:ext cx="7539038" cy="392113"/>
          </a:xfrm>
        </p:spPr>
        <p:txBody>
          <a:bodyPr/>
          <a:lstStyle/>
          <a:p>
            <a:pPr eaLnBrk="1" hangingPunct="1"/>
            <a:r>
              <a:rPr lang="es-ES" dirty="0" smtClean="0"/>
              <a:t>AWARDS</a:t>
            </a:r>
          </a:p>
        </p:txBody>
      </p:sp>
      <p:sp>
        <p:nvSpPr>
          <p:cNvPr id="10" name="10 CuadroTexto"/>
          <p:cNvSpPr txBox="1">
            <a:spLocks noChangeArrowheads="1"/>
          </p:cNvSpPr>
          <p:nvPr/>
        </p:nvSpPr>
        <p:spPr bwMode="auto">
          <a:xfrm>
            <a:off x="428625" y="1000125"/>
            <a:ext cx="7851775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buSzPct val="100000"/>
            </a:pP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Award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for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video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with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most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votes</a:t>
            </a:r>
          </a:p>
          <a:p>
            <a:pPr>
              <a:buClr>
                <a:srgbClr val="00B0CA"/>
              </a:buClr>
              <a:defRPr/>
            </a:pPr>
            <a:endParaRPr lang="es-ES" sz="1400" b="0" dirty="0">
              <a:solidFill>
                <a:srgbClr val="000000"/>
              </a:solidFill>
              <a:ea typeface="ＭＳ Ｐゴシック" charset="-128"/>
            </a:endParaRPr>
          </a:p>
          <a:p>
            <a:pPr>
              <a:buSzPct val="100000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group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(6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participants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)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with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video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that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receives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most</a:t>
            </a:r>
            <a:r>
              <a:rPr lang="es-ES_tradnl" sz="1400" b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smtClean="0">
                <a:solidFill>
                  <a:srgbClr val="000000"/>
                </a:solidFill>
                <a:sym typeface="Arial" charset="0"/>
              </a:rPr>
              <a:t>votes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receive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a </a:t>
            </a:r>
            <a:r>
              <a:rPr lang="es-ES_tradnl" sz="1400" b="0" dirty="0" smtClean="0">
                <a:solidFill>
                  <a:srgbClr val="000000"/>
                </a:solidFill>
                <a:sym typeface="Arial" charset="0"/>
              </a:rPr>
              <a:t>16 GB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iPod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Touch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for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each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member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6213" indent="-176213">
              <a:buClr>
                <a:srgbClr val="00B0CA"/>
              </a:buClr>
              <a:defRPr/>
            </a:pPr>
            <a:endParaRPr lang="es-ES" sz="1400" b="0" dirty="0">
              <a:solidFill>
                <a:srgbClr val="00B0CA"/>
              </a:solidFill>
              <a:ea typeface="ＭＳ Ｐゴシック" charset="-128"/>
            </a:endParaRPr>
          </a:p>
          <a:p>
            <a:pPr marL="177800" indent="-177800">
              <a:buSzPct val="100000"/>
            </a:pP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Award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for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teams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that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pass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virtual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phase</a:t>
            </a:r>
            <a:endParaRPr lang="es-ES_tradnl" sz="1400" dirty="0" smtClean="0">
              <a:solidFill>
                <a:srgbClr val="00B0CA"/>
              </a:solidFill>
              <a:sym typeface="Arial" charset="0"/>
            </a:endParaRPr>
          </a:p>
          <a:p>
            <a:pPr>
              <a:buClr>
                <a:srgbClr val="00B0CA"/>
              </a:buClr>
              <a:defRPr/>
            </a:pPr>
            <a:endParaRPr lang="es-ES" sz="1400" b="0" dirty="0">
              <a:solidFill>
                <a:srgbClr val="000000"/>
              </a:solidFill>
              <a:ea typeface="ＭＳ Ｐゴシック" charset="-128"/>
            </a:endParaRPr>
          </a:p>
          <a:p>
            <a:pPr marL="177800" indent="-177800">
              <a:buSzPct val="100000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participants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who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reach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in-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person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phase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(12)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receive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Apple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iPad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SzPct val="100000"/>
            </a:pPr>
            <a:endParaRPr lang="es-ES_tradnl" sz="1400" b="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SzPct val="100000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Travel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lodging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and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meal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expenses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during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final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phase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paid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Indra.</a:t>
            </a:r>
          </a:p>
          <a:p>
            <a:pPr>
              <a:buClr>
                <a:srgbClr val="00B0CA"/>
              </a:buClr>
              <a:defRPr/>
            </a:pPr>
            <a:endParaRPr lang="es-ES" sz="1400" b="0" dirty="0">
              <a:solidFill>
                <a:srgbClr val="000000"/>
              </a:solidFill>
              <a:ea typeface="ＭＳ Ｐゴシック" charset="-128"/>
            </a:endParaRPr>
          </a:p>
          <a:p>
            <a:pPr marL="177800" indent="-177800">
              <a:buSzPct val="100000"/>
            </a:pP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Award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for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runner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-up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team</a:t>
            </a:r>
            <a:endParaRPr lang="es-ES_tradnl" sz="1400" dirty="0" smtClean="0">
              <a:solidFill>
                <a:srgbClr val="00B0CA"/>
              </a:solidFill>
              <a:sym typeface="Arial" charset="0"/>
            </a:endParaRPr>
          </a:p>
          <a:p>
            <a:pPr marL="176213" indent="-176213">
              <a:buClr>
                <a:srgbClr val="00B0CA"/>
              </a:buClr>
              <a:buFont typeface="Courier New" pitchFamily="49" charset="0"/>
              <a:buChar char="o"/>
              <a:defRPr/>
            </a:pPr>
            <a:endParaRPr lang="es-ES" sz="1400" b="0" dirty="0">
              <a:solidFill>
                <a:srgbClr val="00B0CA"/>
              </a:solidFill>
              <a:ea typeface="ＭＳ Ｐゴシック" charset="-128"/>
            </a:endParaRPr>
          </a:p>
          <a:p>
            <a:pPr>
              <a:buSzPct val="100000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members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of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runner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-up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team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offered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a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job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at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Indra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facility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select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from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offices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participating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contest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once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students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have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completed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their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degrees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  Indra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cover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any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visa-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related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expenses.</a:t>
            </a:r>
          </a:p>
          <a:p>
            <a:pPr marL="176213" indent="-176213">
              <a:buClr>
                <a:srgbClr val="00B0CA"/>
              </a:buClr>
              <a:defRPr/>
            </a:pPr>
            <a:endParaRPr lang="es-ES_tradnl" sz="1400" b="0" dirty="0">
              <a:solidFill>
                <a:srgbClr val="00B0CA"/>
              </a:solidFill>
              <a:ea typeface="ＭＳ Ｐゴシック" charset="-128"/>
            </a:endParaRPr>
          </a:p>
          <a:p>
            <a:pPr marL="177800" indent="-177800">
              <a:buSzPct val="100000"/>
            </a:pP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Award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for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winning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team</a:t>
            </a:r>
            <a:endParaRPr lang="es-ES_tradnl" sz="1400" dirty="0" smtClean="0">
              <a:solidFill>
                <a:srgbClr val="00B0CA"/>
              </a:solidFill>
              <a:sym typeface="Arial" charset="0"/>
            </a:endParaRPr>
          </a:p>
          <a:p>
            <a:pPr marL="176213" indent="-176213">
              <a:buClr>
                <a:srgbClr val="00B0CA"/>
              </a:buClr>
              <a:defRPr/>
            </a:pPr>
            <a:endParaRPr lang="es-ES" sz="1400" dirty="0">
              <a:solidFill>
                <a:srgbClr val="00B0CA"/>
              </a:solidFill>
              <a:ea typeface="ＭＳ Ｐゴシック" charset="-128"/>
            </a:endParaRPr>
          </a:p>
          <a:p>
            <a:pPr>
              <a:buSzPct val="100000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award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for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members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of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winning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team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consist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of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Indra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job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offer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country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selected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each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student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from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offices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participating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contest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once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students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have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completed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their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degrees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 Indra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cover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initial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transfer expenses (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shipping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insurance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visas and a €600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monthly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stipend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during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first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twelve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months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) as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well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as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two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plane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tickets at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six-month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and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twelve-month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milestones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of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their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hire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date).</a:t>
            </a:r>
          </a:p>
        </p:txBody>
      </p:sp>
      <p:cxnSp>
        <p:nvCxnSpPr>
          <p:cNvPr id="19462" name="28 Conector recto"/>
          <p:cNvCxnSpPr>
            <a:cxnSpLocks noChangeShapeType="1"/>
          </p:cNvCxnSpPr>
          <p:nvPr/>
        </p:nvCxnSpPr>
        <p:spPr bwMode="auto">
          <a:xfrm>
            <a:off x="484188" y="1355725"/>
            <a:ext cx="7632700" cy="1588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ot"/>
            <a:round/>
            <a:headEnd/>
            <a:tailEnd/>
          </a:ln>
        </p:spPr>
      </p:cxnSp>
      <p:cxnSp>
        <p:nvCxnSpPr>
          <p:cNvPr id="19463" name="28 Conector recto"/>
          <p:cNvCxnSpPr>
            <a:cxnSpLocks noChangeShapeType="1"/>
          </p:cNvCxnSpPr>
          <p:nvPr/>
        </p:nvCxnSpPr>
        <p:spPr bwMode="auto">
          <a:xfrm>
            <a:off x="484188" y="2427288"/>
            <a:ext cx="7632700" cy="1587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ot"/>
            <a:round/>
            <a:headEnd/>
            <a:tailEnd/>
          </a:ln>
        </p:spPr>
      </p:cxnSp>
      <p:cxnSp>
        <p:nvCxnSpPr>
          <p:cNvPr id="19464" name="28 Conector recto"/>
          <p:cNvCxnSpPr>
            <a:cxnSpLocks noChangeShapeType="1"/>
          </p:cNvCxnSpPr>
          <p:nvPr/>
        </p:nvCxnSpPr>
        <p:spPr bwMode="auto">
          <a:xfrm>
            <a:off x="484188" y="3714750"/>
            <a:ext cx="7632700" cy="1588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ot"/>
            <a:round/>
            <a:headEnd/>
            <a:tailEnd/>
          </a:ln>
        </p:spPr>
      </p:cxnSp>
      <p:cxnSp>
        <p:nvCxnSpPr>
          <p:cNvPr id="19465" name="28 Conector recto"/>
          <p:cNvCxnSpPr>
            <a:cxnSpLocks noChangeShapeType="1"/>
          </p:cNvCxnSpPr>
          <p:nvPr/>
        </p:nvCxnSpPr>
        <p:spPr bwMode="auto">
          <a:xfrm>
            <a:off x="484188" y="5011738"/>
            <a:ext cx="7632700" cy="1587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ot"/>
            <a:round/>
            <a:headEnd/>
            <a:tailEnd/>
          </a:ln>
        </p:spPr>
      </p:cxn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06413" y="252413"/>
            <a:ext cx="75946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00"/>
              </a:lnSpc>
            </a:pPr>
            <a:r>
              <a:rPr lang="es-ES" sz="1200" dirty="0" smtClean="0">
                <a:solidFill>
                  <a:srgbClr val="00B0CA"/>
                </a:solidFill>
              </a:rPr>
              <a:t>THE COMPETITION</a:t>
            </a:r>
            <a:endParaRPr lang="es-ES_tradnl" sz="1200" dirty="0">
              <a:solidFill>
                <a:srgbClr val="00B0C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944EDB8-7135-49AC-9C17-E659BCB8DF98}" type="slidenum">
              <a:rPr lang="es-ES" smtClean="0">
                <a:ea typeface="ＭＳ Ｐゴシック" pitchFamily="-32" charset="-128"/>
              </a:rPr>
              <a:pPr/>
              <a:t>4</a:t>
            </a:fld>
            <a:endParaRPr lang="es-ES" smtClean="0">
              <a:ea typeface="ＭＳ Ｐゴシック" pitchFamily="-32" charset="-128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WHO CAN PARTICIPATE?</a:t>
            </a:r>
          </a:p>
        </p:txBody>
      </p:sp>
      <p:sp>
        <p:nvSpPr>
          <p:cNvPr id="20485" name="8 Rectángulo"/>
          <p:cNvSpPr>
            <a:spLocks noChangeArrowheads="1"/>
          </p:cNvSpPr>
          <p:nvPr/>
        </p:nvSpPr>
        <p:spPr bwMode="auto">
          <a:xfrm>
            <a:off x="477838" y="3068638"/>
            <a:ext cx="75946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Telecommunication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/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Computer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/Industrial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Engineering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Students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_tradnl" sz="500" b="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Students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their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final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year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of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study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 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_tradnl" sz="500" b="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Good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academic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records (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their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studies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must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line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with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years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established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their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academic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plan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one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additional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year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).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_tradnl" sz="500" b="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Initiative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_tradnl" sz="500" b="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Ability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work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a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team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_tradnl" sz="500" b="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Ability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communicate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English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(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spoken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and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written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).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_tradnl" sz="500" b="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Good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social and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communication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skills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_tradnl" sz="500" b="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Strong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professional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development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potential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: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With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desire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assume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responsibility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his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her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professional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career</a:t>
            </a:r>
            <a:endParaRPr lang="es-ES_tradnl" sz="1400" b="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_tradnl" sz="500" b="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Other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interests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aside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from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their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education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(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internships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scholarships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volunteer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work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individual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classes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etc.). </a:t>
            </a:r>
          </a:p>
        </p:txBody>
      </p:sp>
      <p:sp>
        <p:nvSpPr>
          <p:cNvPr id="20486" name="11 Rectángulo"/>
          <p:cNvSpPr>
            <a:spLocks noChangeArrowheads="1"/>
          </p:cNvSpPr>
          <p:nvPr/>
        </p:nvSpPr>
        <p:spPr bwMode="auto">
          <a:xfrm>
            <a:off x="477838" y="1511300"/>
            <a:ext cx="7594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rgbClr val="00B0CA"/>
              </a:buClr>
              <a:buFont typeface="Arial" charset="0"/>
              <a:buChar char="•"/>
            </a:pPr>
            <a:r>
              <a:rPr lang="es-ES" sz="1400" dirty="0">
                <a:solidFill>
                  <a:srgbClr val="00B0CA"/>
                </a:solidFill>
              </a:rPr>
              <a:t>Final </a:t>
            </a:r>
            <a:r>
              <a:rPr lang="es-ES" sz="1400" dirty="0" err="1">
                <a:solidFill>
                  <a:srgbClr val="00B0CA"/>
                </a:solidFill>
              </a:rPr>
              <a:t>year</a:t>
            </a:r>
            <a:r>
              <a:rPr lang="es-ES" sz="1400" dirty="0">
                <a:solidFill>
                  <a:srgbClr val="00B0CA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university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students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enrolled</a:t>
            </a:r>
            <a:r>
              <a:rPr lang="es-ES" sz="1400" b="0" dirty="0" smtClean="0">
                <a:solidFill>
                  <a:srgbClr val="000000"/>
                </a:solidFill>
              </a:rPr>
              <a:t> in </a:t>
            </a:r>
            <a:r>
              <a:rPr lang="es-ES" sz="1400" b="0" dirty="0" err="1" smtClean="0">
                <a:solidFill>
                  <a:srgbClr val="000000"/>
                </a:solidFill>
              </a:rPr>
              <a:t>the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academic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year</a:t>
            </a:r>
            <a:r>
              <a:rPr lang="es-ES" sz="1400" b="0" dirty="0" smtClean="0">
                <a:solidFill>
                  <a:srgbClr val="000000"/>
                </a:solidFill>
              </a:rPr>
              <a:t> 2012/2013.</a:t>
            </a:r>
          </a:p>
          <a:p>
            <a:pPr marL="342900" indent="-342900">
              <a:buClr>
                <a:srgbClr val="00B0CA"/>
              </a:buClr>
              <a:buFont typeface="Arial" charset="0"/>
              <a:buChar char="•"/>
            </a:pPr>
            <a:endParaRPr lang="es-ES" sz="500" b="0" dirty="0">
              <a:solidFill>
                <a:srgbClr val="000000"/>
              </a:solidFill>
            </a:endParaRPr>
          </a:p>
          <a:p>
            <a:pPr marL="342900" indent="-342900">
              <a:buClr>
                <a:srgbClr val="00B0CA"/>
              </a:buClr>
              <a:buFont typeface="Arial" charset="0"/>
              <a:buChar char="•"/>
            </a:pPr>
            <a:r>
              <a:rPr lang="es-ES" sz="1400" b="0" dirty="0" err="1" smtClean="0">
                <a:solidFill>
                  <a:srgbClr val="000000"/>
                </a:solidFill>
              </a:rPr>
              <a:t>Teams</a:t>
            </a:r>
            <a:r>
              <a:rPr lang="es-ES" sz="1400" b="0" dirty="0" smtClean="0">
                <a:solidFill>
                  <a:srgbClr val="000000"/>
                </a:solidFill>
              </a:rPr>
              <a:t> of 3 </a:t>
            </a:r>
            <a:r>
              <a:rPr lang="es-ES" sz="1400" b="0" dirty="0" err="1" smtClean="0">
                <a:solidFill>
                  <a:srgbClr val="000000"/>
                </a:solidFill>
              </a:rPr>
              <a:t>participants</a:t>
            </a:r>
            <a:r>
              <a:rPr lang="es-ES" sz="1400" b="0" dirty="0" smtClean="0">
                <a:solidFill>
                  <a:srgbClr val="000000"/>
                </a:solidFill>
              </a:rPr>
              <a:t> + 1 reserve. </a:t>
            </a:r>
            <a:r>
              <a:rPr lang="en-US" sz="1400" b="0" dirty="0" smtClean="0">
                <a:solidFill>
                  <a:srgbClr val="000000"/>
                </a:solidFill>
              </a:rPr>
              <a:t>One of them </a:t>
            </a:r>
            <a:r>
              <a:rPr lang="en-US" sz="1400" b="0" dirty="0">
                <a:solidFill>
                  <a:srgbClr val="000000"/>
                </a:solidFill>
              </a:rPr>
              <a:t>will be the team captain.</a:t>
            </a:r>
            <a:endParaRPr lang="es-ES" sz="1400" b="0" dirty="0" smtClean="0">
              <a:solidFill>
                <a:srgbClr val="000000"/>
              </a:solidFill>
            </a:endParaRPr>
          </a:p>
          <a:p>
            <a:pPr marL="342900" indent="-342900">
              <a:buClr>
                <a:srgbClr val="00B0CA"/>
              </a:buClr>
              <a:buFont typeface="Arial" charset="0"/>
              <a:buChar char="•"/>
            </a:pPr>
            <a:r>
              <a:rPr lang="es-ES" sz="1400" b="0" dirty="0" smtClean="0">
                <a:solidFill>
                  <a:srgbClr val="000000"/>
                </a:solidFill>
              </a:rPr>
              <a:t>Equipos </a:t>
            </a:r>
            <a:r>
              <a:rPr lang="es-ES" sz="1400" b="0" dirty="0">
                <a:solidFill>
                  <a:srgbClr val="000000"/>
                </a:solidFill>
              </a:rPr>
              <a:t>de </a:t>
            </a:r>
            <a:r>
              <a:rPr lang="es-ES" sz="1400" dirty="0">
                <a:solidFill>
                  <a:srgbClr val="00B0CA"/>
                </a:solidFill>
              </a:rPr>
              <a:t>3 participantes + 1 de reserva</a:t>
            </a:r>
            <a:r>
              <a:rPr lang="es-ES" sz="1400" b="0" dirty="0">
                <a:solidFill>
                  <a:srgbClr val="000000"/>
                </a:solidFill>
              </a:rPr>
              <a:t>. Uno de ellos será el capitán del equipo. </a:t>
            </a:r>
          </a:p>
          <a:p>
            <a:pPr marL="342900" indent="-342900">
              <a:buClr>
                <a:srgbClr val="00B0CA"/>
              </a:buClr>
              <a:buFont typeface="Arial" charset="0"/>
              <a:buChar char="•"/>
            </a:pPr>
            <a:endParaRPr lang="es-ES" sz="500" dirty="0">
              <a:solidFill>
                <a:srgbClr val="00B0CA"/>
              </a:solidFill>
            </a:endParaRPr>
          </a:p>
          <a:p>
            <a:pPr marL="342900" indent="-342900">
              <a:buClr>
                <a:srgbClr val="00B0CA"/>
              </a:buClr>
              <a:buFont typeface="Arial" charset="0"/>
              <a:buChar char="•"/>
            </a:pPr>
            <a:r>
              <a:rPr lang="es-ES" sz="1400" dirty="0">
                <a:solidFill>
                  <a:srgbClr val="00B0CA"/>
                </a:solidFill>
              </a:rPr>
              <a:t>1 </a:t>
            </a:r>
            <a:r>
              <a:rPr lang="es-ES" sz="1400" dirty="0" err="1" smtClean="0">
                <a:solidFill>
                  <a:srgbClr val="00B0CA"/>
                </a:solidFill>
              </a:rPr>
              <a:t>team</a:t>
            </a:r>
            <a:r>
              <a:rPr lang="es-ES" sz="1400" dirty="0" smtClean="0">
                <a:solidFill>
                  <a:srgbClr val="00B0CA"/>
                </a:solidFill>
              </a:rPr>
              <a:t> per </a:t>
            </a:r>
            <a:r>
              <a:rPr lang="es-ES" sz="1400" dirty="0" err="1" smtClean="0">
                <a:solidFill>
                  <a:srgbClr val="00B0CA"/>
                </a:solidFill>
              </a:rPr>
              <a:t>university</a:t>
            </a:r>
            <a:r>
              <a:rPr lang="es-ES" sz="1400" dirty="0" smtClean="0">
                <a:solidFill>
                  <a:srgbClr val="00B0CA"/>
                </a:solidFill>
              </a:rPr>
              <a:t>.</a:t>
            </a:r>
            <a:endParaRPr lang="es-ES" sz="1400" dirty="0">
              <a:solidFill>
                <a:srgbClr val="00B0CA"/>
              </a:solidFill>
            </a:endParaRPr>
          </a:p>
          <a:p>
            <a:pPr marL="342900" indent="-342900">
              <a:buClr>
                <a:srgbClr val="00B0CA"/>
              </a:buClr>
            </a:pPr>
            <a:endParaRPr lang="es-ES" sz="500" dirty="0">
              <a:solidFill>
                <a:srgbClr val="00B0CA"/>
              </a:solidFill>
            </a:endParaRPr>
          </a:p>
          <a:p>
            <a:pPr marL="342900" indent="-342900">
              <a:buClr>
                <a:srgbClr val="00B0CA"/>
              </a:buClr>
            </a:pPr>
            <a:endParaRPr lang="es-ES" sz="500" dirty="0">
              <a:solidFill>
                <a:srgbClr val="00B0CA"/>
              </a:solidFill>
            </a:endParaRPr>
          </a:p>
          <a:p>
            <a:pPr marL="342900" indent="-342900">
              <a:buClr>
                <a:srgbClr val="00B0CA"/>
              </a:buClr>
            </a:pPr>
            <a:r>
              <a:rPr lang="es-ES" sz="1400" dirty="0" err="1" smtClean="0">
                <a:solidFill>
                  <a:srgbClr val="00B0CA"/>
                </a:solidFill>
              </a:rPr>
              <a:t>Student</a:t>
            </a:r>
            <a:r>
              <a:rPr lang="es-ES" sz="1400" dirty="0" smtClean="0">
                <a:solidFill>
                  <a:srgbClr val="00B0CA"/>
                </a:solidFill>
              </a:rPr>
              <a:t> </a:t>
            </a:r>
            <a:r>
              <a:rPr lang="es-ES" sz="1400" dirty="0" err="1" smtClean="0">
                <a:solidFill>
                  <a:srgbClr val="00B0CA"/>
                </a:solidFill>
              </a:rPr>
              <a:t>Profile</a:t>
            </a:r>
            <a:endParaRPr lang="es-ES" sz="1400" dirty="0">
              <a:solidFill>
                <a:srgbClr val="000000"/>
              </a:solidFill>
            </a:endParaRPr>
          </a:p>
        </p:txBody>
      </p:sp>
      <p:cxnSp>
        <p:nvCxnSpPr>
          <p:cNvPr id="20487" name="9 Conector recto"/>
          <p:cNvCxnSpPr>
            <a:cxnSpLocks noChangeShapeType="1"/>
          </p:cNvCxnSpPr>
          <p:nvPr/>
        </p:nvCxnSpPr>
        <p:spPr bwMode="auto">
          <a:xfrm>
            <a:off x="539750" y="2997200"/>
            <a:ext cx="2808288" cy="0"/>
          </a:xfrm>
          <a:prstGeom prst="lin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</p:spPr>
      </p:cxn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06413" y="252413"/>
            <a:ext cx="75946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00"/>
              </a:lnSpc>
            </a:pPr>
            <a:r>
              <a:rPr lang="es-ES" sz="1200" dirty="0" smtClean="0">
                <a:solidFill>
                  <a:srgbClr val="00B0CA"/>
                </a:solidFill>
              </a:rPr>
              <a:t>THE COMPETITION</a:t>
            </a:r>
            <a:endParaRPr lang="es-ES_tradnl" sz="1200" dirty="0">
              <a:solidFill>
                <a:srgbClr val="00B0C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7" name="Picture 13" descr="C:\Documents and Settings\aacevedog\Escritorio\MIS DOCS\2011-2012\Cuadro de Diversidad Internacional\Mapa mundi\Mapas definidos con gris claro\Oceaní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071679"/>
            <a:ext cx="2026579" cy="1498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7" name="Picture 11" descr="C:\Documents and Settings\aacevedog\Escritorio\MIS DOCS\2011-2012\Cuadro de Diversidad Internacional\Mapa mundi\Mapas definidos con gris claro\Améric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8238" y="2000250"/>
            <a:ext cx="1878012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8 CuadroTexto"/>
          <p:cNvSpPr txBox="1">
            <a:spLocks noChangeArrowheads="1"/>
          </p:cNvSpPr>
          <p:nvPr/>
        </p:nvSpPr>
        <p:spPr bwMode="auto">
          <a:xfrm>
            <a:off x="2506663" y="1643063"/>
            <a:ext cx="342265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1"/>
              </a:buClr>
              <a:buSzPct val="100000"/>
            </a:pPr>
            <a:r>
              <a:rPr lang="es-ES" sz="1600" dirty="0" smtClean="0">
                <a:solidFill>
                  <a:schemeClr val="accent1"/>
                </a:solidFill>
              </a:rPr>
              <a:t>LATIN AMERICA</a:t>
            </a:r>
            <a:endParaRPr lang="es-ES" sz="1600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  <a:buSzPct val="100000"/>
            </a:pPr>
            <a:endParaRPr lang="es-ES" sz="1600" dirty="0">
              <a:solidFill>
                <a:schemeClr val="accent1"/>
              </a:solidFill>
            </a:endParaRPr>
          </a:p>
          <a:p>
            <a:pPr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</a:t>
            </a:r>
            <a:r>
              <a:rPr lang="es-ES" sz="1400" b="0" dirty="0" err="1" smtClean="0"/>
              <a:t>Peru</a:t>
            </a:r>
            <a:endParaRPr lang="es-ES" sz="1400" b="0" dirty="0"/>
          </a:p>
          <a:p>
            <a:pPr lvl="1">
              <a:buClr>
                <a:schemeClr val="accent1"/>
              </a:buClr>
              <a:buSzPct val="100000"/>
              <a:buFont typeface="Arial" charset="0"/>
              <a:buChar char="•"/>
            </a:pPr>
            <a:endParaRPr lang="es-ES" sz="1400" b="0" dirty="0"/>
          </a:p>
          <a:p>
            <a:pPr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</a:t>
            </a:r>
            <a:r>
              <a:rPr lang="es-ES" sz="1400" b="0" dirty="0" err="1" smtClean="0"/>
              <a:t>Panama</a:t>
            </a:r>
            <a:endParaRPr lang="es-ES" sz="1400" b="0" dirty="0"/>
          </a:p>
          <a:p>
            <a:pPr lvl="1">
              <a:buClr>
                <a:schemeClr val="accent1"/>
              </a:buClr>
              <a:buSzPct val="100000"/>
              <a:buFont typeface="Arial" charset="0"/>
              <a:buChar char="•"/>
            </a:pPr>
            <a:endParaRPr lang="es-ES" sz="1400" b="0" dirty="0"/>
          </a:p>
          <a:p>
            <a:pPr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</a:t>
            </a:r>
            <a:r>
              <a:rPr lang="es-ES" sz="1400" b="0" dirty="0" err="1" smtClean="0"/>
              <a:t>Brazil</a:t>
            </a:r>
            <a:endParaRPr lang="es-ES" sz="1400" b="0" dirty="0"/>
          </a:p>
          <a:p>
            <a:pPr lvl="1">
              <a:buClr>
                <a:schemeClr val="accent1"/>
              </a:buClr>
              <a:buSzPct val="100000"/>
              <a:buFont typeface="Arial" charset="0"/>
              <a:buChar char="•"/>
            </a:pPr>
            <a:endParaRPr lang="es-ES" sz="1400" b="0" dirty="0"/>
          </a:p>
          <a:p>
            <a:pPr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</a:t>
            </a:r>
            <a:r>
              <a:rPr lang="es-ES" sz="1400" b="0" dirty="0" err="1" smtClean="0"/>
              <a:t>Mexico</a:t>
            </a:r>
            <a:endParaRPr lang="es-ES" sz="1400" b="0" dirty="0"/>
          </a:p>
          <a:p>
            <a:pPr lvl="1">
              <a:buClr>
                <a:schemeClr val="accent1"/>
              </a:buClr>
              <a:buSzPct val="100000"/>
              <a:buFont typeface="Arial" charset="0"/>
              <a:buChar char="•"/>
            </a:pPr>
            <a:endParaRPr lang="es-ES" sz="1400" b="0" dirty="0"/>
          </a:p>
          <a:p>
            <a:pPr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</a:t>
            </a:r>
            <a:r>
              <a:rPr lang="es-ES" sz="1400" b="0" dirty="0" smtClean="0"/>
              <a:t>Colombia</a:t>
            </a:r>
            <a:endParaRPr lang="es-ES" sz="1600" b="0" dirty="0"/>
          </a:p>
          <a:p>
            <a:pPr lvl="1">
              <a:buClr>
                <a:schemeClr val="accent1"/>
              </a:buClr>
              <a:buSzPct val="100000"/>
              <a:buFont typeface="Arial" charset="0"/>
              <a:buChar char="•"/>
            </a:pPr>
            <a:endParaRPr lang="es-ES" sz="1100" b="0" dirty="0"/>
          </a:p>
          <a:p>
            <a:pPr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600" b="0" dirty="0"/>
              <a:t> </a:t>
            </a:r>
            <a:r>
              <a:rPr lang="es-ES" sz="1400" b="0" dirty="0" smtClean="0"/>
              <a:t>Chile</a:t>
            </a:r>
            <a:endParaRPr lang="es-ES" sz="1400" b="0" dirty="0"/>
          </a:p>
          <a:p>
            <a:pPr lvl="2"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s-ES" sz="1100" b="0" dirty="0"/>
          </a:p>
        </p:txBody>
      </p:sp>
      <p:pic>
        <p:nvPicPr>
          <p:cNvPr id="21509" name="Picture 12" descr="C:\Documents and Settings\aacevedog\Escritorio\MIS DOCS\2011-2012\Cuadro de Diversidad Internacional\Mapa mundi\Mapas definidos con gris claro\Asi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5" y="2017713"/>
            <a:ext cx="20399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10" descr="C:\Documents and Settings\aacevedog\Escritorio\MIS DOCS\2011-2012\Cuadro de Diversidad Internacional\Mapa mundi\Mapas definidos con gris claro\Europ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071688"/>
            <a:ext cx="2144713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13045C8-9B4E-4886-B83F-2F28C31BDB25}" type="slidenum">
              <a:rPr lang="es-ES" smtClean="0">
                <a:ea typeface="ＭＳ Ｐゴシック" pitchFamily="-32" charset="-128"/>
              </a:rPr>
              <a:pPr/>
              <a:t>5</a:t>
            </a:fld>
            <a:endParaRPr lang="es-ES" smtClean="0">
              <a:ea typeface="ＭＳ Ｐゴシック" pitchFamily="-32" charset="-128"/>
            </a:endParaRPr>
          </a:p>
        </p:txBody>
      </p:sp>
      <p:sp>
        <p:nvSpPr>
          <p:cNvPr id="21512" name="24 CuadroTexto"/>
          <p:cNvSpPr txBox="1">
            <a:spLocks noChangeArrowheads="1"/>
          </p:cNvSpPr>
          <p:nvPr/>
        </p:nvSpPr>
        <p:spPr bwMode="auto">
          <a:xfrm>
            <a:off x="560388" y="1682750"/>
            <a:ext cx="6940550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1"/>
              </a:buClr>
              <a:buSzPct val="100000"/>
            </a:pPr>
            <a:r>
              <a:rPr lang="es-ES" sz="1600" dirty="0" smtClean="0">
                <a:solidFill>
                  <a:schemeClr val="accent1"/>
                </a:solidFill>
              </a:rPr>
              <a:t>EUROPE</a:t>
            </a:r>
            <a:endParaRPr lang="es-ES" sz="1600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  <a:buSzPct val="100000"/>
            </a:pPr>
            <a:endParaRPr lang="es-ES" sz="1400" dirty="0">
              <a:solidFill>
                <a:schemeClr val="accent1"/>
              </a:solidFill>
            </a:endParaRPr>
          </a:p>
          <a:p>
            <a:pPr marL="357188"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600" b="0" dirty="0"/>
              <a:t> </a:t>
            </a:r>
            <a:r>
              <a:rPr lang="es-ES" sz="1400" b="0" dirty="0" err="1" smtClean="0"/>
              <a:t>Spain</a:t>
            </a:r>
            <a:endParaRPr lang="es-ES" sz="1400" b="0" dirty="0"/>
          </a:p>
          <a:p>
            <a:pPr marL="357188" lvl="1">
              <a:buClr>
                <a:schemeClr val="accent1"/>
              </a:buClr>
              <a:buSzPct val="100000"/>
              <a:buFont typeface="Arial" charset="0"/>
              <a:buChar char="•"/>
            </a:pPr>
            <a:endParaRPr lang="es-ES" sz="1400" b="0" dirty="0"/>
          </a:p>
          <a:p>
            <a:pPr marL="357188"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</a:t>
            </a:r>
            <a:r>
              <a:rPr lang="es-ES" sz="1400" b="0" dirty="0" smtClean="0"/>
              <a:t>Portugal</a:t>
            </a:r>
            <a:endParaRPr lang="es-ES" sz="1600" b="0" dirty="0"/>
          </a:p>
          <a:p>
            <a:pPr marL="357188" lvl="1">
              <a:buClr>
                <a:schemeClr val="accent1"/>
              </a:buClr>
              <a:buSzPct val="100000"/>
              <a:buFont typeface="Arial" charset="0"/>
              <a:buChar char="•"/>
            </a:pPr>
            <a:endParaRPr lang="es-ES" sz="1600" b="0" dirty="0"/>
          </a:p>
          <a:p>
            <a:pPr marL="357188"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</a:t>
            </a:r>
            <a:r>
              <a:rPr lang="es-ES" sz="1400" b="0" dirty="0" err="1" smtClean="0"/>
              <a:t>Czech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Republic</a:t>
            </a:r>
            <a:endParaRPr lang="es-ES" sz="1400" b="0" dirty="0"/>
          </a:p>
          <a:p>
            <a:pPr marL="357188" lvl="1">
              <a:buClr>
                <a:schemeClr val="accent1"/>
              </a:buClr>
              <a:buSzPct val="100000"/>
            </a:pPr>
            <a:r>
              <a:rPr lang="es-ES" sz="1400" b="0" dirty="0"/>
              <a:t> </a:t>
            </a:r>
          </a:p>
          <a:p>
            <a:pPr marL="357188"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</a:t>
            </a:r>
            <a:r>
              <a:rPr lang="es-ES" sz="1400" b="0" dirty="0" err="1" smtClean="0"/>
              <a:t>Italy</a:t>
            </a:r>
            <a:endParaRPr lang="es-ES" sz="1400" b="0" dirty="0"/>
          </a:p>
          <a:p>
            <a:pPr marL="357188" lvl="1">
              <a:buClr>
                <a:schemeClr val="accent1"/>
              </a:buClr>
              <a:buSzPct val="100000"/>
            </a:pPr>
            <a:endParaRPr lang="es-ES" sz="1100" b="0" dirty="0"/>
          </a:p>
          <a:p>
            <a:pPr marL="357188"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</a:t>
            </a:r>
            <a:r>
              <a:rPr lang="es-ES" sz="1400" b="0" dirty="0" err="1" smtClean="0"/>
              <a:t>Turkey</a:t>
            </a:r>
            <a:endParaRPr lang="es-ES" sz="1400" b="0" dirty="0"/>
          </a:p>
          <a:p>
            <a:pPr marL="357188" lvl="1">
              <a:buClr>
                <a:schemeClr val="accent1"/>
              </a:buClr>
              <a:buSzPct val="100000"/>
            </a:pPr>
            <a:endParaRPr lang="es-ES" sz="1100" b="0" dirty="0"/>
          </a:p>
          <a:p>
            <a:pPr marL="357188"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</a:t>
            </a:r>
            <a:r>
              <a:rPr lang="es-ES" sz="1400" b="0" dirty="0" err="1" smtClean="0"/>
              <a:t>Norway</a:t>
            </a:r>
            <a:endParaRPr lang="es-ES" sz="1600" b="0" dirty="0"/>
          </a:p>
          <a:p>
            <a:pPr lvl="2">
              <a:buClr>
                <a:schemeClr val="accent1"/>
              </a:buClr>
              <a:buSzPct val="100000"/>
              <a:buFont typeface="Arial" charset="0"/>
              <a:buChar char="►"/>
            </a:pPr>
            <a:endParaRPr lang="es-ES" sz="1100" b="0" dirty="0"/>
          </a:p>
          <a:p>
            <a:pPr lvl="2">
              <a:buClr>
                <a:schemeClr val="accent1"/>
              </a:buClr>
              <a:buSzPct val="100000"/>
              <a:buFont typeface="Arial" charset="0"/>
              <a:buChar char="►"/>
            </a:pPr>
            <a:endParaRPr lang="es-ES" sz="1100" b="0" dirty="0"/>
          </a:p>
          <a:p>
            <a:pPr>
              <a:buClr>
                <a:schemeClr val="accent1"/>
              </a:buClr>
              <a:buSzPct val="100000"/>
              <a:buFont typeface="Arial" charset="0"/>
              <a:buChar char="►"/>
            </a:pPr>
            <a:endParaRPr lang="es-ES" sz="1600" b="0" dirty="0"/>
          </a:p>
        </p:txBody>
      </p:sp>
      <p:sp>
        <p:nvSpPr>
          <p:cNvPr id="21513" name="9 CuadroTexto"/>
          <p:cNvSpPr txBox="1">
            <a:spLocks noChangeArrowheads="1"/>
          </p:cNvSpPr>
          <p:nvPr/>
        </p:nvSpPr>
        <p:spPr bwMode="auto">
          <a:xfrm>
            <a:off x="4422775" y="1628775"/>
            <a:ext cx="38576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1"/>
              </a:buClr>
              <a:buSzPct val="100000"/>
            </a:pPr>
            <a:r>
              <a:rPr lang="es-ES" sz="1600" dirty="0" smtClean="0">
                <a:solidFill>
                  <a:schemeClr val="accent1"/>
                </a:solidFill>
              </a:rPr>
              <a:t>   ASIA</a:t>
            </a:r>
            <a:endParaRPr lang="es-ES" sz="1600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  <a:buSzPct val="100000"/>
            </a:pPr>
            <a:endParaRPr lang="es-ES" sz="1600" dirty="0">
              <a:solidFill>
                <a:schemeClr val="accent1"/>
              </a:solidFill>
            </a:endParaRPr>
          </a:p>
          <a:p>
            <a:pPr marL="265113"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</a:t>
            </a:r>
            <a:r>
              <a:rPr lang="es-ES" sz="1400" b="0" dirty="0" err="1" smtClean="0"/>
              <a:t>Philippines</a:t>
            </a:r>
            <a:endParaRPr lang="es-ES" sz="1400" b="0" dirty="0"/>
          </a:p>
        </p:txBody>
      </p:sp>
      <p:sp>
        <p:nvSpPr>
          <p:cNvPr id="21514" name="10 CuadroTexto"/>
          <p:cNvSpPr txBox="1">
            <a:spLocks noChangeArrowheads="1"/>
          </p:cNvSpPr>
          <p:nvPr/>
        </p:nvSpPr>
        <p:spPr bwMode="auto">
          <a:xfrm>
            <a:off x="6045200" y="1643063"/>
            <a:ext cx="3170238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1"/>
              </a:buClr>
              <a:buSzPct val="100000"/>
            </a:pPr>
            <a:r>
              <a:rPr lang="es-ES" sz="1400" dirty="0" smtClean="0">
                <a:solidFill>
                  <a:schemeClr val="accent1"/>
                </a:solidFill>
              </a:rPr>
              <a:t>OCEANIA</a:t>
            </a:r>
            <a:endParaRPr lang="es-ES" sz="1400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  <a:buSzPct val="100000"/>
            </a:pPr>
            <a:endParaRPr lang="es-ES" sz="1400" dirty="0">
              <a:solidFill>
                <a:schemeClr val="accent1"/>
              </a:solidFill>
            </a:endParaRPr>
          </a:p>
          <a:p>
            <a:pPr marL="357188" lvl="1">
              <a:buClr>
                <a:schemeClr val="accent1"/>
              </a:buClr>
              <a:buSzPct val="100000"/>
              <a:buFont typeface="Arial" charset="0"/>
              <a:buChar char="•"/>
            </a:pPr>
            <a:r>
              <a:rPr lang="es-ES" sz="1400" b="0" dirty="0"/>
              <a:t> Australia</a:t>
            </a:r>
          </a:p>
          <a:p>
            <a:pPr lvl="2"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s-ES" sz="1100" b="0" dirty="0"/>
          </a:p>
          <a:p>
            <a:endParaRPr lang="es-ES_tradnl" dirty="0"/>
          </a:p>
        </p:txBody>
      </p:sp>
      <p:sp>
        <p:nvSpPr>
          <p:cNvPr id="21515" name="Rectangle 4"/>
          <p:cNvSpPr>
            <a:spLocks noChangeArrowheads="1"/>
          </p:cNvSpPr>
          <p:nvPr/>
        </p:nvSpPr>
        <p:spPr bwMode="auto">
          <a:xfrm>
            <a:off x="506413" y="252413"/>
            <a:ext cx="75946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00"/>
              </a:lnSpc>
            </a:pPr>
            <a:r>
              <a:rPr lang="es-ES" sz="1200" dirty="0" smtClean="0">
                <a:solidFill>
                  <a:schemeClr val="accent1"/>
                </a:solidFill>
              </a:rPr>
              <a:t>THE COMPETITION</a:t>
            </a:r>
            <a:endParaRPr lang="es-ES_tradnl" sz="1200" dirty="0">
              <a:solidFill>
                <a:schemeClr val="accent1"/>
              </a:solidFill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88950" y="560388"/>
            <a:ext cx="753903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ts val="2300"/>
              </a:lnSpc>
              <a:defRPr/>
            </a:pPr>
            <a:r>
              <a:rPr lang="es-ES" dirty="0" smtClean="0"/>
              <a:t>COUNTRIES INVOLVED</a:t>
            </a:r>
            <a:endParaRPr lang="es-ES" kern="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580899" y="5429264"/>
            <a:ext cx="2500330" cy="785818"/>
          </a:xfrm>
          <a:prstGeom prst="chevron">
            <a:avLst>
              <a:gd name="adj" fmla="val 16388"/>
            </a:avLst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1050" dirty="0" smtClean="0">
                <a:solidFill>
                  <a:schemeClr val="bg1"/>
                </a:solidFill>
                <a:ea typeface="ＭＳ Ｐゴシック" charset="-128"/>
              </a:rPr>
              <a:t>PHASE </a:t>
            </a:r>
            <a:r>
              <a:rPr lang="es-ES" sz="1050" dirty="0">
                <a:solidFill>
                  <a:schemeClr val="bg1"/>
                </a:solidFill>
                <a:ea typeface="ＭＳ Ｐゴシック" charset="-128"/>
              </a:rPr>
              <a:t>0</a:t>
            </a:r>
          </a:p>
          <a:p>
            <a:pPr algn="ctr">
              <a:defRPr/>
            </a:pPr>
            <a:r>
              <a:rPr lang="es-ES" sz="900" dirty="0" smtClean="0">
                <a:solidFill>
                  <a:schemeClr val="bg1"/>
                </a:solidFill>
                <a:ea typeface="ＭＳ Ｐゴシック" charset="-128"/>
              </a:rPr>
              <a:t>CV </a:t>
            </a:r>
            <a:r>
              <a:rPr lang="es-ES" sz="900" dirty="0" err="1" smtClean="0">
                <a:solidFill>
                  <a:schemeClr val="bg1"/>
                </a:solidFill>
                <a:ea typeface="ＭＳ Ｐゴシック" charset="-128"/>
              </a:rPr>
              <a:t>submitting</a:t>
            </a:r>
            <a:r>
              <a:rPr lang="es-ES" sz="900" dirty="0" smtClean="0">
                <a:solidFill>
                  <a:schemeClr val="bg1"/>
                </a:solidFill>
                <a:ea typeface="ＭＳ Ｐゴシック" charset="-128"/>
              </a:rPr>
              <a:t>/ </a:t>
            </a:r>
            <a:r>
              <a:rPr lang="es-ES" sz="900" dirty="0" err="1" smtClean="0">
                <a:solidFill>
                  <a:schemeClr val="bg1"/>
                </a:solidFill>
                <a:ea typeface="ＭＳ Ｐゴシック" charset="-128"/>
              </a:rPr>
              <a:t>Students</a:t>
            </a:r>
            <a:r>
              <a:rPr lang="es-ES" sz="900" dirty="0" smtClean="0">
                <a:solidFill>
                  <a:schemeClr val="bg1"/>
                </a:solidFill>
                <a:ea typeface="ＭＳ Ｐゴシック" charset="-128"/>
              </a:rPr>
              <a:t> </a:t>
            </a:r>
            <a:r>
              <a:rPr lang="es-ES" sz="900" dirty="0" err="1" smtClean="0">
                <a:solidFill>
                  <a:schemeClr val="bg1"/>
                </a:solidFill>
                <a:ea typeface="ＭＳ Ｐゴシック" charset="-128"/>
              </a:rPr>
              <a:t>selection</a:t>
            </a:r>
            <a:endParaRPr lang="es-ES" sz="900" dirty="0" smtClean="0">
              <a:solidFill>
                <a:schemeClr val="bg1"/>
              </a:solidFill>
              <a:ea typeface="ＭＳ Ｐゴシック" charset="-128"/>
            </a:endParaRPr>
          </a:p>
          <a:p>
            <a:pPr algn="ctr">
              <a:defRPr/>
            </a:pPr>
            <a:r>
              <a:rPr lang="en-US" sz="900" dirty="0" smtClean="0">
                <a:ea typeface="ＭＳ Ｐゴシック" charset="-128"/>
              </a:rPr>
              <a:t>December 15th / January 15th 2013</a:t>
            </a:r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3071802" y="5429264"/>
            <a:ext cx="2428892" cy="785818"/>
          </a:xfrm>
          <a:prstGeom prst="chevron">
            <a:avLst>
              <a:gd name="adj" fmla="val 16388"/>
            </a:avLst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s-ES" sz="1050" dirty="0" smtClean="0">
                <a:solidFill>
                  <a:schemeClr val="bg1"/>
                </a:solidFill>
                <a:ea typeface="ＭＳ Ｐゴシック" charset="-128"/>
              </a:rPr>
              <a:t>VIRTUAL PHASE</a:t>
            </a:r>
            <a:endParaRPr lang="es-ES" sz="1050" dirty="0">
              <a:solidFill>
                <a:schemeClr val="bg1"/>
              </a:solidFill>
              <a:ea typeface="ＭＳ Ｐゴシック" charset="-128"/>
            </a:endParaRPr>
          </a:p>
          <a:p>
            <a:pPr algn="ctr">
              <a:defRPr/>
            </a:pPr>
            <a:r>
              <a:rPr lang="en-US" sz="900" dirty="0" smtClean="0">
                <a:ea typeface="ＭＳ Ｐゴシック" charset="-128"/>
              </a:rPr>
              <a:t>March 11th/ March 29th 2013</a:t>
            </a:r>
            <a:endParaRPr lang="en-US" sz="900" dirty="0">
              <a:ea typeface="ＭＳ Ｐゴシック" charset="-128"/>
            </a:endParaRPr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5500694" y="5429264"/>
            <a:ext cx="2500330" cy="785818"/>
          </a:xfrm>
          <a:prstGeom prst="chevron">
            <a:avLst>
              <a:gd name="adj" fmla="val 16388"/>
            </a:avLst>
          </a:prstGeom>
          <a:solidFill>
            <a:srgbClr val="00B0CA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1050" dirty="0" smtClean="0">
                <a:solidFill>
                  <a:schemeClr val="bg1"/>
                </a:solidFill>
                <a:ea typeface="ＭＳ Ｐゴシック" charset="-128"/>
              </a:rPr>
              <a:t>IN PERSON PHASE</a:t>
            </a:r>
            <a:endParaRPr lang="es-ES" sz="1050" dirty="0">
              <a:solidFill>
                <a:schemeClr val="bg1"/>
              </a:solidFill>
              <a:ea typeface="ＭＳ Ｐゴシック" charset="-128"/>
            </a:endParaRPr>
          </a:p>
          <a:p>
            <a:pPr algn="ctr">
              <a:defRPr/>
            </a:pPr>
            <a:r>
              <a:rPr lang="en-US" sz="900" dirty="0" smtClean="0">
                <a:solidFill>
                  <a:schemeClr val="bg1"/>
                </a:solidFill>
                <a:ea typeface="ＭＳ Ｐゴシック" charset="-128"/>
              </a:rPr>
              <a:t>4 teams. 2 challenges</a:t>
            </a:r>
          </a:p>
          <a:p>
            <a:pPr algn="ctr">
              <a:defRPr/>
            </a:pPr>
            <a:r>
              <a:rPr lang="en-US" sz="900" dirty="0" smtClean="0">
                <a:solidFill>
                  <a:schemeClr val="bg1"/>
                </a:solidFill>
                <a:ea typeface="ＭＳ Ｐゴシック" charset="-128"/>
              </a:rPr>
              <a:t>Brazil. </a:t>
            </a:r>
          </a:p>
          <a:p>
            <a:pPr algn="ctr">
              <a:defRPr/>
            </a:pPr>
            <a:r>
              <a:rPr lang="en-US" sz="900" dirty="0" smtClean="0">
                <a:ea typeface="ＭＳ Ｐゴシック" charset="-128"/>
              </a:rPr>
              <a:t>April 25th and 26th 2013</a:t>
            </a:r>
            <a:endParaRPr lang="en-US" sz="900" dirty="0">
              <a:ea typeface="ＭＳ Ｐゴシック" charset="-128"/>
            </a:endParaRPr>
          </a:p>
        </p:txBody>
      </p:sp>
      <p:sp>
        <p:nvSpPr>
          <p:cNvPr id="17" name="19 CuadroTexto"/>
          <p:cNvSpPr txBox="1">
            <a:spLocks noChangeArrowheads="1"/>
          </p:cNvSpPr>
          <p:nvPr/>
        </p:nvSpPr>
        <p:spPr bwMode="auto">
          <a:xfrm>
            <a:off x="560388" y="4921250"/>
            <a:ext cx="3219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400" smtClean="0">
                <a:solidFill>
                  <a:srgbClr val="00B0CA"/>
                </a:solidFill>
              </a:rPr>
              <a:t>Calendar</a:t>
            </a:r>
            <a:endParaRPr lang="es-ES" sz="1400" dirty="0">
              <a:solidFill>
                <a:srgbClr val="00B0CA"/>
              </a:solidFill>
            </a:endParaRPr>
          </a:p>
        </p:txBody>
      </p:sp>
      <p:sp>
        <p:nvSpPr>
          <p:cNvPr id="18" name="17 CuadroTexto"/>
          <p:cNvSpPr txBox="1">
            <a:spLocks noChangeArrowheads="1"/>
          </p:cNvSpPr>
          <p:nvPr/>
        </p:nvSpPr>
        <p:spPr bwMode="auto">
          <a:xfrm>
            <a:off x="560388" y="1125538"/>
            <a:ext cx="321945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rgbClr val="00B0CA"/>
                </a:solidFill>
              </a:rPr>
              <a:t>Countries involved</a:t>
            </a:r>
            <a:endParaRPr lang="en-US" sz="1400" dirty="0">
              <a:solidFill>
                <a:srgbClr val="00B0CA"/>
              </a:solidFill>
            </a:endParaRPr>
          </a:p>
        </p:txBody>
      </p:sp>
      <p:cxnSp>
        <p:nvCxnSpPr>
          <p:cNvPr id="19" name="9 Conector recto"/>
          <p:cNvCxnSpPr>
            <a:cxnSpLocks noChangeShapeType="1"/>
          </p:cNvCxnSpPr>
          <p:nvPr/>
        </p:nvCxnSpPr>
        <p:spPr bwMode="auto">
          <a:xfrm>
            <a:off x="539750" y="5210175"/>
            <a:ext cx="2808288" cy="0"/>
          </a:xfrm>
          <a:prstGeom prst="lin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</p:spPr>
      </p:cxnSp>
      <p:cxnSp>
        <p:nvCxnSpPr>
          <p:cNvPr id="20" name="9 Conector recto"/>
          <p:cNvCxnSpPr>
            <a:cxnSpLocks noChangeShapeType="1"/>
          </p:cNvCxnSpPr>
          <p:nvPr/>
        </p:nvCxnSpPr>
        <p:spPr bwMode="auto">
          <a:xfrm>
            <a:off x="539750" y="1412875"/>
            <a:ext cx="2808288" cy="0"/>
          </a:xfrm>
          <a:prstGeom prst="lin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9F39734-DBC4-4CDF-97DE-79F52C12D8EF}" type="slidenum">
              <a:rPr lang="es-ES" smtClean="0">
                <a:ea typeface="ＭＳ Ｐゴシック" pitchFamily="-32" charset="-128"/>
              </a:rPr>
              <a:pPr/>
              <a:t>6</a:t>
            </a:fld>
            <a:endParaRPr lang="es-ES" smtClean="0">
              <a:ea typeface="ＭＳ Ｐゴシック" pitchFamily="-32" charset="-128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488950" y="536575"/>
            <a:ext cx="7539038" cy="463550"/>
          </a:xfrm>
        </p:spPr>
        <p:txBody>
          <a:bodyPr/>
          <a:lstStyle/>
          <a:p>
            <a:pPr eaLnBrk="1" hangingPunct="1"/>
            <a:r>
              <a:rPr lang="es-ES" dirty="0" smtClean="0"/>
              <a:t>0 PHASE. PARTICIPANS SELECTION</a:t>
            </a:r>
            <a:br>
              <a:rPr lang="es-ES" dirty="0" smtClean="0"/>
            </a:br>
            <a:r>
              <a:rPr lang="es-ES" dirty="0" smtClean="0">
                <a:solidFill>
                  <a:srgbClr val="00B0CA"/>
                </a:solidFill>
              </a:rPr>
              <a:t>DECEMBER 15TH/ JANUARY 15TH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950" y="1358900"/>
            <a:ext cx="7791450" cy="5356225"/>
          </a:xfrm>
        </p:spPr>
        <p:txBody>
          <a:bodyPr/>
          <a:lstStyle/>
          <a:p>
            <a:pPr marL="265113" indent="-265113">
              <a:buClr>
                <a:srgbClr val="00B0CA"/>
              </a:buClr>
              <a:buFont typeface="Arial" pitchFamily="34" charset="0"/>
              <a:buChar char="•"/>
              <a:defRPr/>
            </a:pP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university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selects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students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that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meet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profile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defined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participate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. </a:t>
            </a:r>
          </a:p>
          <a:p>
            <a:pPr marL="265113" indent="-265113">
              <a:buClr>
                <a:srgbClr val="00B0CA"/>
              </a:buClr>
              <a:buFont typeface="Arial" pitchFamily="34" charset="0"/>
              <a:buChar char="•"/>
              <a:defRPr/>
            </a:pPr>
            <a:endParaRPr lang="es-ES" sz="500" dirty="0" smtClean="0"/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Universities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provide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each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participating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office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with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CVs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of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students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</a:p>
          <a:p>
            <a:pPr marL="177800" indent="-177800">
              <a:buSzPct val="100000"/>
              <a:buNone/>
            </a:pP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	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from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their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country. 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CVs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are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ranked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order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determine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participants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and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substitutes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265113" indent="-265113">
              <a:buClr>
                <a:srgbClr val="00B0CA"/>
              </a:buClr>
              <a:buFont typeface="Arial" pitchFamily="34" charset="0"/>
              <a:buChar char="•"/>
              <a:defRPr/>
            </a:pPr>
            <a:endParaRPr lang="es-ES" sz="500" dirty="0" smtClean="0"/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Indra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selects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from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each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university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four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1" dirty="0" err="1" smtClean="0">
                <a:solidFill>
                  <a:srgbClr val="00B0CA"/>
                </a:solidFill>
                <a:sym typeface="Arial" charset="0"/>
              </a:rPr>
              <a:t>students</a:t>
            </a:r>
            <a:r>
              <a:rPr lang="es-ES_tradnl" sz="1400" b="1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that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most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interest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us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.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university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notify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those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students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and Indra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then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contact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0000"/>
                </a:solidFill>
                <a:sym typeface="Arial" charset="0"/>
              </a:rPr>
              <a:t>them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. </a:t>
            </a:r>
          </a:p>
          <a:p>
            <a:pPr marL="265113" indent="-265113">
              <a:buClr>
                <a:srgbClr val="00B0CA"/>
              </a:buClr>
              <a:buFont typeface="Courier New" pitchFamily="49" charset="0"/>
              <a:buChar char="o"/>
              <a:defRPr/>
            </a:pPr>
            <a:endParaRPr lang="es-ES" sz="1600" dirty="0" smtClean="0"/>
          </a:p>
          <a:p>
            <a:pPr marL="722313" lvl="1" indent="-249238">
              <a:buClr>
                <a:srgbClr val="00B0CA"/>
              </a:buClr>
              <a:buFont typeface="Wingdings" charset="2"/>
              <a:buNone/>
              <a:defRPr/>
            </a:pPr>
            <a:endParaRPr lang="es-ES" sz="1600" dirty="0" smtClean="0"/>
          </a:p>
          <a:p>
            <a:pPr eaLnBrk="1" hangingPunct="1">
              <a:buFont typeface="Wingdings" charset="2"/>
              <a:buNone/>
              <a:defRPr/>
            </a:pPr>
            <a:endParaRPr lang="es-ES" dirty="0" smtClean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06413" y="252413"/>
            <a:ext cx="75946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00"/>
              </a:lnSpc>
            </a:pPr>
            <a:r>
              <a:rPr lang="es-ES" sz="1200" dirty="0" smtClean="0">
                <a:solidFill>
                  <a:srgbClr val="00B0CA"/>
                </a:solidFill>
              </a:rPr>
              <a:t>THE COMPETITION</a:t>
            </a:r>
            <a:endParaRPr lang="es-ES_tradnl" sz="1200" dirty="0">
              <a:solidFill>
                <a:srgbClr val="00B0C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36D2739-D562-412E-ACFA-C0B1DD6FD674}" type="slidenum">
              <a:rPr lang="es-ES" smtClean="0">
                <a:ea typeface="ＭＳ Ｐゴシック" pitchFamily="-32" charset="-128"/>
              </a:rPr>
              <a:pPr/>
              <a:t>7</a:t>
            </a:fld>
            <a:endParaRPr lang="es-ES" smtClean="0">
              <a:ea typeface="ＭＳ Ｐゴシック" pitchFamily="-32" charset="-128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 smtClean="0">
                <a:solidFill>
                  <a:srgbClr val="000000"/>
                </a:solidFill>
                <a:sym typeface="Arial" charset="0"/>
              </a:rPr>
              <a:t>VIRTUAL PHASE. </a:t>
            </a:r>
            <a:r>
              <a:rPr lang="es-ES_tradnl" dirty="0" smtClean="0">
                <a:solidFill>
                  <a:srgbClr val="00B0CA"/>
                </a:solidFill>
                <a:sym typeface="Arial" charset="0"/>
              </a:rPr>
              <a:t>MARCH 11TH TO MARCH 29TH</a:t>
            </a:r>
            <a:endParaRPr lang="es-ES" dirty="0" smtClean="0">
              <a:solidFill>
                <a:srgbClr val="00B0CA"/>
              </a:solidFill>
            </a:endParaRPr>
          </a:p>
        </p:txBody>
      </p:sp>
      <p:sp>
        <p:nvSpPr>
          <p:cNvPr id="22533" name="5 CuadroTexto"/>
          <p:cNvSpPr txBox="1">
            <a:spLocks noChangeArrowheads="1"/>
          </p:cNvSpPr>
          <p:nvPr/>
        </p:nvSpPr>
        <p:spPr bwMode="auto">
          <a:xfrm>
            <a:off x="500063" y="836613"/>
            <a:ext cx="7743825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buClr>
                <a:srgbClr val="00B0CA"/>
              </a:buClr>
            </a:pPr>
            <a:endParaRPr lang="es-ES" sz="500" dirty="0">
              <a:solidFill>
                <a:srgbClr val="00B0CA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Indra defines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groups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that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participate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virtual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phase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:</a:t>
            </a:r>
            <a:r>
              <a:rPr lang="es-ES_tradnl" sz="1400" b="0" dirty="0" smtClean="0">
                <a:sym typeface="Arial" charset="0"/>
              </a:rPr>
              <a:t> 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1 Country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university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team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1 + 1 Country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university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team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2</a:t>
            </a:r>
            <a:endParaRPr lang="es-ES_tradnl" sz="140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Each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group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selects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enigma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would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like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 smtClean="0">
                <a:solidFill>
                  <a:srgbClr val="000000"/>
                </a:solidFill>
                <a:sym typeface="Arial" charset="0"/>
              </a:rPr>
              <a:t>resolve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  <a:endParaRPr lang="es-ES" sz="1400" b="0" dirty="0" smtClean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A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collaborative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platform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is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developed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.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Using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this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platform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teams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can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communicate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and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work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resolving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enigma.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platform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allow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:</a:t>
            </a:r>
          </a:p>
          <a:p>
            <a:pPr marL="635000" lvl="1" indent="-177800">
              <a:buClr>
                <a:srgbClr val="00B0CA"/>
              </a:buClr>
              <a:buFont typeface="Wingdings" pitchFamily="2" charset="2"/>
              <a:buChar char="ü"/>
            </a:pPr>
            <a:r>
              <a:rPr lang="es-ES_tradnl" sz="1400" b="0" dirty="0" err="1" smtClean="0">
                <a:solidFill>
                  <a:srgbClr val="000000"/>
                </a:solidFill>
                <a:sym typeface="Arial" charset="0"/>
              </a:rPr>
              <a:t>Communicate</a:t>
            </a:r>
            <a:r>
              <a:rPr lang="es-ES_tradnl" sz="1400" b="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with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each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other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635000" lvl="1" indent="-177800">
              <a:buClr>
                <a:srgbClr val="00B0CA"/>
              </a:buClr>
              <a:buFont typeface="Wingdings" pitchFamily="2" charset="2"/>
              <a:buChar char="ü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Publish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documentation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635000" lvl="1" indent="-177800">
              <a:buClr>
                <a:srgbClr val="00B0CA"/>
              </a:buClr>
              <a:buFont typeface="Wingdings" pitchFamily="2" charset="2"/>
              <a:buChar char="ü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Contact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team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responsible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for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project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635000" lvl="1" indent="-177800">
              <a:buClr>
                <a:srgbClr val="00B0CA"/>
              </a:buClr>
              <a:buFont typeface="Wingdings" pitchFamily="2" charset="2"/>
              <a:buChar char="ü"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Students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must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submit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: </a:t>
            </a:r>
          </a:p>
          <a:p>
            <a:pPr marL="635000" lvl="1" indent="-177800">
              <a:buClr>
                <a:srgbClr val="00B0CA"/>
              </a:buClr>
              <a:buFont typeface="Wingdings" pitchFamily="2" charset="2"/>
              <a:buChar char="ü"/>
            </a:pP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A PowerPoint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presentation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with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a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maximum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of 20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slides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635000" lvl="1" indent="-177800">
              <a:buClr>
                <a:srgbClr val="00B0CA"/>
              </a:buClr>
              <a:buFont typeface="Wingdings" pitchFamily="2" charset="2"/>
              <a:buChar char="ü"/>
            </a:pP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A 2-3 minute video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with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content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that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defined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635000" lvl="1" indent="-177800">
              <a:buClr>
                <a:srgbClr val="00B0CA"/>
              </a:buClr>
              <a:buFont typeface="Wingdings" pitchFamily="2" charset="2"/>
              <a:buChar char="ü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Additional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documentation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635000" lvl="1" indent="-177800">
              <a:buClr>
                <a:srgbClr val="00B0CA"/>
              </a:buClr>
              <a:buFont typeface="Wingdings" pitchFamily="2" charset="2"/>
              <a:buChar char="ü"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Once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reviewed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videos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published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in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external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Indra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website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for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general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voting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and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voting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results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published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social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networks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group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with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video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that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receives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most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votes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receive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a 16 GB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iPod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Touch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for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each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team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group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member</a:t>
            </a:r>
            <a:r>
              <a:rPr lang="es-ES_tradnl" sz="1400" dirty="0" smtClean="0">
                <a:solidFill>
                  <a:srgbClr val="000000"/>
                </a:solidFill>
                <a:sym typeface="Arial" charset="0"/>
              </a:rPr>
              <a:t>.</a:t>
            </a:r>
            <a:endParaRPr lang="es-ES" sz="1400" b="0" dirty="0" smtClean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" sz="50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votes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received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by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videos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not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influence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jury's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decision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;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instead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receive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independent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prizes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Jury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: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team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responsible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for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enigmas +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Human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Resources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criteria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with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which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proposals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will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be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assessed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be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based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on</a:t>
            </a:r>
            <a:r>
              <a:rPr lang="es-ES_tradnl" sz="1400" dirty="0">
                <a:solidFill>
                  <a:srgbClr val="000000"/>
                </a:solidFill>
                <a:sym typeface="Arial" charset="0"/>
              </a:rPr>
              <a:t> Indra </a:t>
            </a:r>
            <a:r>
              <a:rPr lang="es-ES_tradnl" sz="1400" dirty="0" err="1">
                <a:solidFill>
                  <a:srgbClr val="000000"/>
                </a:solidFill>
                <a:sym typeface="Arial" charset="0"/>
              </a:rPr>
              <a:t>values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" sz="1400" dirty="0">
              <a:solidFill>
                <a:srgbClr val="000000"/>
              </a:solidFill>
            </a:endParaRPr>
          </a:p>
          <a:p>
            <a:pPr marL="635000" lvl="1" indent="-177800">
              <a:buClr>
                <a:srgbClr val="00B0CA"/>
              </a:buClr>
              <a:buFont typeface="Wingdings" pitchFamily="2" charset="2"/>
              <a:buChar char="ü"/>
            </a:pPr>
            <a:endParaRPr lang="es-ES" sz="1400" b="0" dirty="0">
              <a:solidFill>
                <a:srgbClr val="000000"/>
              </a:solidFill>
            </a:endParaRPr>
          </a:p>
          <a:p>
            <a:pPr marL="635000" lvl="1" indent="-177800">
              <a:buClr>
                <a:srgbClr val="00B0CA"/>
              </a:buClr>
              <a:buFont typeface="Arial" charset="0"/>
              <a:buChar char="•"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</a:pPr>
            <a:endParaRPr lang="es-ES" sz="500" b="0" dirty="0">
              <a:solidFill>
                <a:srgbClr val="000000"/>
              </a:solidFill>
            </a:endParaRPr>
          </a:p>
        </p:txBody>
      </p:sp>
      <p:sp>
        <p:nvSpPr>
          <p:cNvPr id="22534" name="8 Rectángulo"/>
          <p:cNvSpPr>
            <a:spLocks noChangeArrowheads="1"/>
          </p:cNvSpPr>
          <p:nvPr/>
        </p:nvSpPr>
        <p:spPr bwMode="auto">
          <a:xfrm>
            <a:off x="668338" y="6186488"/>
            <a:ext cx="77914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600" dirty="0">
                <a:solidFill>
                  <a:srgbClr val="000000"/>
                </a:solidFill>
                <a:sym typeface="Arial" charset="0"/>
              </a:rPr>
              <a:t>Final </a:t>
            </a:r>
            <a:r>
              <a:rPr lang="es-ES_tradnl" sz="1600" dirty="0" err="1">
                <a:solidFill>
                  <a:srgbClr val="000000"/>
                </a:solidFill>
                <a:sym typeface="Arial" charset="0"/>
              </a:rPr>
              <a:t>result</a:t>
            </a:r>
            <a:r>
              <a:rPr lang="es-ES_tradnl" sz="1600" b="0" dirty="0">
                <a:solidFill>
                  <a:srgbClr val="000000"/>
                </a:solidFill>
                <a:sym typeface="Arial" charset="0"/>
              </a:rPr>
              <a:t>: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Two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groups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(4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teams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)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pass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in-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person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phase</a:t>
            </a:r>
            <a:r>
              <a:rPr lang="es-ES_tradnl" sz="1400" b="0" dirty="0" smtClean="0">
                <a:solidFill>
                  <a:srgbClr val="000000"/>
                </a:solidFill>
                <a:sym typeface="Arial" charset="0"/>
              </a:rPr>
              <a:t>.</a:t>
            </a:r>
            <a:endParaRPr lang="es-ES_tradnl" sz="1400" b="0" dirty="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06413" y="252413"/>
            <a:ext cx="75946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00"/>
              </a:lnSpc>
            </a:pPr>
            <a:r>
              <a:rPr lang="es-ES" sz="1200" dirty="0" smtClean="0">
                <a:solidFill>
                  <a:srgbClr val="00B0CA"/>
                </a:solidFill>
              </a:rPr>
              <a:t>THE COMPETITION</a:t>
            </a:r>
            <a:endParaRPr lang="es-ES_tradnl" sz="1200" dirty="0">
              <a:solidFill>
                <a:srgbClr val="00B0C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2A04814-A903-4F86-987B-17DA91E2A9CB}" type="slidenum">
              <a:rPr lang="es-ES" smtClean="0">
                <a:ea typeface="ＭＳ Ｐゴシック" pitchFamily="-32" charset="-128"/>
              </a:rPr>
              <a:pPr/>
              <a:t>8</a:t>
            </a:fld>
            <a:endParaRPr lang="es-ES" smtClean="0">
              <a:ea typeface="ＭＳ Ｐゴシック" pitchFamily="-32" charset="-128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 smtClean="0">
                <a:solidFill>
                  <a:srgbClr val="000000"/>
                </a:solidFill>
                <a:sym typeface="Arial" charset="0"/>
              </a:rPr>
              <a:t>IN PERSON PHASE. </a:t>
            </a:r>
            <a:r>
              <a:rPr lang="es-ES_tradnl" dirty="0" smtClean="0">
                <a:solidFill>
                  <a:srgbClr val="00B0CA"/>
                </a:solidFill>
                <a:sym typeface="Arial" charset="0"/>
              </a:rPr>
              <a:t>APRIL 25TH AND 26TH 2013</a:t>
            </a:r>
            <a:endParaRPr lang="es-ES" dirty="0" smtClean="0">
              <a:solidFill>
                <a:srgbClr val="00B0CA"/>
              </a:solidFill>
            </a:endParaRPr>
          </a:p>
        </p:txBody>
      </p:sp>
      <p:sp>
        <p:nvSpPr>
          <p:cNvPr id="27654" name="5 CuadroTexto"/>
          <p:cNvSpPr txBox="1">
            <a:spLocks noChangeArrowheads="1"/>
          </p:cNvSpPr>
          <p:nvPr/>
        </p:nvSpPr>
        <p:spPr bwMode="auto">
          <a:xfrm>
            <a:off x="357188" y="889000"/>
            <a:ext cx="7743825" cy="585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It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take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place in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Brazil</a:t>
            </a:r>
            <a:r>
              <a:rPr lang="es-ES" sz="1400" b="0" dirty="0" smtClean="0">
                <a:solidFill>
                  <a:srgbClr val="000000"/>
                </a:solidFill>
              </a:rPr>
              <a:t>. 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r>
              <a:rPr lang="es-ES_tradnl" sz="1400" dirty="0" err="1">
                <a:solidFill>
                  <a:srgbClr val="00B0CA"/>
                </a:solidFill>
                <a:ea typeface="ＭＳ Ｐゴシック" charset="-128"/>
                <a:sym typeface="Arial" charset="0"/>
              </a:rPr>
              <a:t>All</a:t>
            </a:r>
            <a:r>
              <a:rPr lang="es-ES_tradnl" sz="1400" dirty="0">
                <a:solidFill>
                  <a:srgbClr val="00B0CA"/>
                </a:solidFill>
                <a:ea typeface="ＭＳ Ｐゴシック" charset="-128"/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ea typeface="ＭＳ Ｐゴシック" charset="-128"/>
                <a:sym typeface="Arial" charset="0"/>
              </a:rPr>
              <a:t>the</a:t>
            </a:r>
            <a:r>
              <a:rPr lang="es-ES_tradnl" sz="1400" dirty="0">
                <a:solidFill>
                  <a:srgbClr val="00B0CA"/>
                </a:solidFill>
                <a:ea typeface="ＭＳ Ｐゴシック" charset="-128"/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ea typeface="ＭＳ Ｐゴシック" charset="-128"/>
                <a:sym typeface="Arial" charset="0"/>
              </a:rPr>
              <a:t>participants</a:t>
            </a:r>
            <a:r>
              <a:rPr lang="es-ES_tradnl" sz="1400" dirty="0">
                <a:solidFill>
                  <a:srgbClr val="00B0CA"/>
                </a:solidFill>
                <a:ea typeface="ＭＳ Ｐゴシック" charset="-128"/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ea typeface="ＭＳ Ｐゴシック" charset="-128"/>
                <a:sym typeface="Arial" charset="0"/>
              </a:rPr>
              <a:t>who</a:t>
            </a:r>
            <a:r>
              <a:rPr lang="es-ES_tradnl" sz="1400" dirty="0">
                <a:solidFill>
                  <a:srgbClr val="00B0CA"/>
                </a:solidFill>
                <a:ea typeface="ＭＳ Ｐゴシック" charset="-128"/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ea typeface="ＭＳ Ｐゴシック" charset="-128"/>
                <a:sym typeface="Arial" charset="0"/>
              </a:rPr>
              <a:t>reach</a:t>
            </a:r>
            <a:r>
              <a:rPr lang="es-ES_tradnl" sz="1400" dirty="0">
                <a:solidFill>
                  <a:srgbClr val="00B0CA"/>
                </a:solidFill>
                <a:ea typeface="ＭＳ Ｐゴシック" charset="-128"/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ea typeface="ＭＳ Ｐゴシック" charset="-128"/>
                <a:sym typeface="Arial" charset="0"/>
              </a:rPr>
              <a:t>the</a:t>
            </a:r>
            <a:r>
              <a:rPr lang="es-ES_tradnl" sz="1400" dirty="0">
                <a:solidFill>
                  <a:srgbClr val="00B0CA"/>
                </a:solidFill>
                <a:ea typeface="ＭＳ Ｐゴシック" charset="-128"/>
                <a:sym typeface="Arial" charset="0"/>
              </a:rPr>
              <a:t> in-</a:t>
            </a:r>
            <a:r>
              <a:rPr lang="es-ES_tradnl" sz="1400" dirty="0" err="1">
                <a:solidFill>
                  <a:srgbClr val="00B0CA"/>
                </a:solidFill>
                <a:ea typeface="ＭＳ Ｐゴシック" charset="-128"/>
                <a:sym typeface="Arial" charset="0"/>
              </a:rPr>
              <a:t>person</a:t>
            </a:r>
            <a:r>
              <a:rPr lang="es-ES_tradnl" sz="1400" dirty="0">
                <a:solidFill>
                  <a:srgbClr val="00B0CA"/>
                </a:solidFill>
                <a:ea typeface="ＭＳ Ｐゴシック" charset="-128"/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ea typeface="ＭＳ Ｐゴシック" charset="-128"/>
                <a:sym typeface="Arial" charset="0"/>
              </a:rPr>
              <a:t>phase</a:t>
            </a:r>
            <a:r>
              <a:rPr lang="es-ES_tradnl" sz="1400" dirty="0">
                <a:solidFill>
                  <a:srgbClr val="00B0CA"/>
                </a:solidFill>
                <a:ea typeface="ＭＳ Ｐゴシック" charset="-128"/>
                <a:sym typeface="Arial" charset="0"/>
              </a:rPr>
              <a:t> 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(12)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receive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 smtClean="0">
                <a:solidFill>
                  <a:srgbClr val="000000"/>
                </a:solidFill>
                <a:sym typeface="Arial" charset="0"/>
              </a:rPr>
              <a:t>iPad</a:t>
            </a:r>
            <a:r>
              <a:rPr lang="es-ES_tradnl" sz="1400" b="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 smtClean="0">
                <a:solidFill>
                  <a:srgbClr val="000000"/>
                </a:solidFill>
                <a:sym typeface="Arial" charset="0"/>
              </a:rPr>
              <a:t>or</a:t>
            </a:r>
            <a:r>
              <a:rPr lang="es-ES_tradnl" sz="1400" b="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 smtClean="0">
                <a:solidFill>
                  <a:srgbClr val="000000"/>
                </a:solidFill>
                <a:sym typeface="Arial" charset="0"/>
              </a:rPr>
              <a:t>equivalent</a:t>
            </a:r>
            <a:r>
              <a:rPr lang="es-ES_tradnl" sz="1400" b="0" dirty="0" smtClean="0">
                <a:solidFill>
                  <a:srgbClr val="000000"/>
                </a:solidFill>
                <a:sym typeface="Arial" charset="0"/>
              </a:rPr>
              <a:t>.</a:t>
            </a:r>
            <a:endParaRPr lang="es-ES_tradnl" sz="1400" b="0" dirty="0">
              <a:solidFill>
                <a:srgbClr val="000000"/>
              </a:solidFill>
              <a:sym typeface="Arial" charset="0"/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r>
              <a:rPr lang="es-ES" sz="1400" b="0" dirty="0" smtClean="0">
                <a:solidFill>
                  <a:srgbClr val="000000"/>
                </a:solidFill>
              </a:rPr>
              <a:t>In </a:t>
            </a:r>
            <a:r>
              <a:rPr lang="es-ES" sz="1400" b="0" dirty="0" err="1" smtClean="0">
                <a:solidFill>
                  <a:srgbClr val="000000"/>
                </a:solidFill>
              </a:rPr>
              <a:t>this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stage</a:t>
            </a:r>
            <a:r>
              <a:rPr lang="es-ES" sz="1400" b="0" dirty="0" smtClean="0">
                <a:solidFill>
                  <a:srgbClr val="000000"/>
                </a:solidFill>
              </a:rPr>
              <a:t>, </a:t>
            </a:r>
            <a:r>
              <a:rPr lang="es-ES" sz="1400" dirty="0" err="1">
                <a:solidFill>
                  <a:srgbClr val="00B0CA"/>
                </a:solidFill>
              </a:rPr>
              <a:t>each</a:t>
            </a:r>
            <a:r>
              <a:rPr lang="es-ES" sz="1400" dirty="0">
                <a:solidFill>
                  <a:srgbClr val="00B0CA"/>
                </a:solidFill>
              </a:rPr>
              <a:t> </a:t>
            </a:r>
            <a:r>
              <a:rPr lang="es-ES" sz="1400" dirty="0" err="1">
                <a:solidFill>
                  <a:srgbClr val="00B0CA"/>
                </a:solidFill>
              </a:rPr>
              <a:t>university</a:t>
            </a:r>
            <a:r>
              <a:rPr lang="es-ES" sz="1400" dirty="0">
                <a:solidFill>
                  <a:srgbClr val="00B0CA"/>
                </a:solidFill>
              </a:rPr>
              <a:t> </a:t>
            </a:r>
            <a:r>
              <a:rPr lang="es-ES" sz="1400" dirty="0" err="1">
                <a:solidFill>
                  <a:srgbClr val="00B0CA"/>
                </a:solidFill>
              </a:rPr>
              <a:t>will</a:t>
            </a:r>
            <a:r>
              <a:rPr lang="es-ES" sz="1400" dirty="0">
                <a:solidFill>
                  <a:srgbClr val="00B0CA"/>
                </a:solidFill>
              </a:rPr>
              <a:t> </a:t>
            </a:r>
            <a:r>
              <a:rPr lang="es-ES" sz="1400" dirty="0" err="1">
                <a:solidFill>
                  <a:srgbClr val="00B0CA"/>
                </a:solidFill>
              </a:rPr>
              <a:t>participate</a:t>
            </a:r>
            <a:r>
              <a:rPr lang="es-ES" sz="1400" dirty="0">
                <a:solidFill>
                  <a:srgbClr val="00B0CA"/>
                </a:solidFill>
              </a:rPr>
              <a:t> </a:t>
            </a:r>
            <a:r>
              <a:rPr lang="es-ES" sz="1400" dirty="0" err="1">
                <a:solidFill>
                  <a:srgbClr val="00B0CA"/>
                </a:solidFill>
              </a:rPr>
              <a:t>independently</a:t>
            </a:r>
            <a:r>
              <a:rPr lang="es-ES" sz="1400" b="0" dirty="0" smtClean="0">
                <a:solidFill>
                  <a:srgbClr val="000000"/>
                </a:solidFill>
              </a:rPr>
              <a:t>, </a:t>
            </a:r>
            <a:r>
              <a:rPr lang="es-ES" sz="1400" b="0" dirty="0" err="1" smtClean="0">
                <a:solidFill>
                  <a:srgbClr val="000000"/>
                </a:solidFill>
              </a:rPr>
              <a:t>not</a:t>
            </a:r>
            <a:r>
              <a:rPr lang="es-ES" sz="1400" b="0" dirty="0" smtClean="0">
                <a:solidFill>
                  <a:srgbClr val="000000"/>
                </a:solidFill>
              </a:rPr>
              <a:t> in </a:t>
            </a:r>
            <a:r>
              <a:rPr lang="es-ES" sz="1400" b="0" dirty="0" err="1" smtClean="0">
                <a:solidFill>
                  <a:srgbClr val="000000"/>
                </a:solidFill>
              </a:rPr>
              <a:t>groups</a:t>
            </a:r>
            <a:r>
              <a:rPr lang="es-ES" sz="1400" b="0" dirty="0" smtClean="0">
                <a:solidFill>
                  <a:srgbClr val="000000"/>
                </a:solidFill>
              </a:rPr>
              <a:t> as in </a:t>
            </a:r>
            <a:r>
              <a:rPr lang="es-ES" sz="1400" b="0" dirty="0" err="1" smtClean="0">
                <a:solidFill>
                  <a:srgbClr val="000000"/>
                </a:solidFill>
              </a:rPr>
              <a:t>the</a:t>
            </a:r>
            <a:r>
              <a:rPr lang="es-ES" sz="1400" b="0" dirty="0" smtClean="0">
                <a:solidFill>
                  <a:srgbClr val="000000"/>
                </a:solidFill>
              </a:rPr>
              <a:t> virtual </a:t>
            </a:r>
            <a:r>
              <a:rPr lang="es-ES" sz="1400" b="0" dirty="0" err="1" smtClean="0">
                <a:solidFill>
                  <a:srgbClr val="000000"/>
                </a:solidFill>
              </a:rPr>
              <a:t>phase</a:t>
            </a:r>
            <a:r>
              <a:rPr lang="es-ES" sz="1400" b="0" dirty="0" smtClean="0">
                <a:solidFill>
                  <a:srgbClr val="000000"/>
                </a:solidFill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lnSpc>
                <a:spcPts val="2000"/>
              </a:lnSpc>
              <a:buClr>
                <a:srgbClr val="00B0CA"/>
              </a:buClr>
              <a:buFont typeface="Arial" charset="0"/>
              <a:buChar char="•"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documentation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for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enigmas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resolved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sent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finalist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teams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order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facilitate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their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presentations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in-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person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phase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This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phase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will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include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activities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regarding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knowledge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about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 smtClean="0">
                <a:solidFill>
                  <a:srgbClr val="00B0CA"/>
                </a:solidFill>
                <a:sym typeface="Arial" charset="0"/>
              </a:rPr>
              <a:t>company</a:t>
            </a:r>
            <a:r>
              <a:rPr lang="es-ES_tradnl" sz="1400" dirty="0" smtClean="0">
                <a:solidFill>
                  <a:srgbClr val="00B0CA"/>
                </a:solidFill>
                <a:sym typeface="Arial" charset="0"/>
              </a:rPr>
              <a:t>. </a:t>
            </a:r>
            <a:r>
              <a:rPr lang="es-ES_tradnl" sz="1400" b="0" dirty="0" smtClean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Leisure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activities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may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added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schedule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s-ES" sz="500" b="0" dirty="0">
              <a:solidFill>
                <a:srgbClr val="00B0CA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The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in-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person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phase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is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divided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into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two</a:t>
            </a:r>
            <a:r>
              <a:rPr lang="es-ES_tradnl" sz="1400" dirty="0">
                <a:solidFill>
                  <a:srgbClr val="00B0CA"/>
                </a:solidFill>
                <a:sym typeface="Arial" charset="0"/>
              </a:rPr>
              <a:t> </a:t>
            </a:r>
            <a:r>
              <a:rPr lang="es-ES_tradnl" sz="1400" dirty="0" err="1">
                <a:solidFill>
                  <a:srgbClr val="00B0CA"/>
                </a:solidFill>
                <a:sym typeface="Arial" charset="0"/>
              </a:rPr>
              <a:t>parts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: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semi-finals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,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which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four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teams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compete.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Two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teams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pass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to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final, in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which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runner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-up and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the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winner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will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be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 </a:t>
            </a:r>
            <a:r>
              <a:rPr lang="es-ES_tradnl" sz="1400" b="0" dirty="0" err="1">
                <a:solidFill>
                  <a:srgbClr val="000000"/>
                </a:solidFill>
                <a:sym typeface="Arial" charset="0"/>
              </a:rPr>
              <a:t>decided</a:t>
            </a:r>
            <a:r>
              <a:rPr lang="es-ES_tradnl" sz="1400" b="0" dirty="0">
                <a:solidFill>
                  <a:srgbClr val="000000"/>
                </a:solidFill>
                <a:sym typeface="Arial" charset="0"/>
              </a:rPr>
              <a:t>.</a:t>
            </a: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buFont typeface="Arial" charset="0"/>
              <a:buChar char="•"/>
              <a:defRPr/>
            </a:pPr>
            <a:r>
              <a:rPr lang="es-ES" sz="1400" dirty="0" err="1" smtClean="0">
                <a:solidFill>
                  <a:srgbClr val="00B0CA"/>
                </a:solidFill>
              </a:rPr>
              <a:t>Jury</a:t>
            </a:r>
            <a:r>
              <a:rPr lang="es-ES" sz="1400" b="0" dirty="0" smtClean="0">
                <a:solidFill>
                  <a:srgbClr val="000000"/>
                </a:solidFill>
              </a:rPr>
              <a:t>: </a:t>
            </a:r>
            <a:r>
              <a:rPr lang="en-US" sz="1400" b="0" dirty="0">
                <a:solidFill>
                  <a:srgbClr val="000000"/>
                </a:solidFill>
              </a:rPr>
              <a:t>Indra Manager responsible for the project </a:t>
            </a:r>
            <a:r>
              <a:rPr lang="en-US" sz="1400" b="0" dirty="0" smtClean="0">
                <a:solidFill>
                  <a:srgbClr val="000000"/>
                </a:solidFill>
              </a:rPr>
              <a:t>in which the enigma is based + Human Resources </a:t>
            </a:r>
            <a:r>
              <a:rPr lang="en-US" sz="1400" b="0" dirty="0">
                <a:solidFill>
                  <a:srgbClr val="000000"/>
                </a:solidFill>
              </a:rPr>
              <a:t>+ Customer </a:t>
            </a:r>
            <a:r>
              <a:rPr lang="en-US" sz="1400" b="0" dirty="0" smtClean="0">
                <a:solidFill>
                  <a:srgbClr val="000000"/>
                </a:solidFill>
              </a:rPr>
              <a:t>representative of the </a:t>
            </a:r>
            <a:r>
              <a:rPr lang="en-US" sz="1400" b="0" dirty="0">
                <a:solidFill>
                  <a:srgbClr val="000000"/>
                </a:solidFill>
              </a:rPr>
              <a:t>project </a:t>
            </a:r>
            <a:r>
              <a:rPr lang="en-US" sz="1400" b="0" dirty="0" smtClean="0">
                <a:solidFill>
                  <a:srgbClr val="000000"/>
                </a:solidFill>
              </a:rPr>
              <a:t>in which is </a:t>
            </a:r>
            <a:r>
              <a:rPr lang="en-US" sz="1400" b="0" dirty="0">
                <a:solidFill>
                  <a:srgbClr val="000000"/>
                </a:solidFill>
              </a:rPr>
              <a:t>based </a:t>
            </a:r>
            <a:r>
              <a:rPr lang="en-US" sz="1400" b="0" dirty="0" smtClean="0">
                <a:solidFill>
                  <a:srgbClr val="000000"/>
                </a:solidFill>
              </a:rPr>
              <a:t>the enigma.</a:t>
            </a:r>
            <a:endParaRPr lang="es-ES" sz="1400" b="0" dirty="0" smtClean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defRPr/>
            </a:pPr>
            <a:r>
              <a:rPr lang="es-ES_tradnl" sz="1600" dirty="0">
                <a:solidFill>
                  <a:srgbClr val="000000"/>
                </a:solidFill>
                <a:sym typeface="Arial" charset="0"/>
              </a:rPr>
              <a:t>Final </a:t>
            </a:r>
            <a:r>
              <a:rPr lang="es-ES_tradnl" sz="1600" dirty="0" err="1" smtClean="0">
                <a:solidFill>
                  <a:srgbClr val="000000"/>
                </a:solidFill>
                <a:sym typeface="Arial" charset="0"/>
              </a:rPr>
              <a:t>result</a:t>
            </a:r>
            <a:r>
              <a:rPr lang="es-ES" sz="1600" dirty="0" smtClean="0">
                <a:solidFill>
                  <a:srgbClr val="000000"/>
                </a:solidFill>
              </a:rPr>
              <a:t>: </a:t>
            </a:r>
            <a:r>
              <a:rPr lang="es-ES" sz="1400" b="0" dirty="0" err="1" smtClean="0">
                <a:solidFill>
                  <a:srgbClr val="000000"/>
                </a:solidFill>
              </a:rPr>
              <a:t>One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winner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team</a:t>
            </a:r>
            <a:r>
              <a:rPr lang="es-ES" sz="1400" b="0" dirty="0" smtClean="0">
                <a:solidFill>
                  <a:srgbClr val="000000"/>
                </a:solidFill>
              </a:rPr>
              <a:t> and </a:t>
            </a:r>
            <a:r>
              <a:rPr lang="es-ES" sz="1400" b="0" dirty="0" err="1" smtClean="0">
                <a:solidFill>
                  <a:srgbClr val="000000"/>
                </a:solidFill>
              </a:rPr>
              <a:t>one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finalist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team</a:t>
            </a:r>
            <a:r>
              <a:rPr lang="es-ES" sz="1400" b="0" dirty="0" smtClean="0">
                <a:solidFill>
                  <a:srgbClr val="000000"/>
                </a:solidFill>
              </a:rPr>
              <a:t>: </a:t>
            </a:r>
            <a:endParaRPr lang="es-ES" sz="1400" b="0" dirty="0">
              <a:solidFill>
                <a:srgbClr val="000000"/>
              </a:solidFill>
            </a:endParaRPr>
          </a:p>
          <a:p>
            <a:pPr marL="177800" indent="-177800">
              <a:buClr>
                <a:srgbClr val="00B0CA"/>
              </a:buClr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>
              <a:buClr>
                <a:srgbClr val="00B0CA"/>
              </a:buClr>
              <a:defRPr/>
            </a:pPr>
            <a:r>
              <a:rPr lang="es-ES" sz="1400" dirty="0" err="1" smtClean="0">
                <a:solidFill>
                  <a:srgbClr val="00B0CA"/>
                </a:solidFill>
                <a:ea typeface="ＭＳ Ｐゴシック" charset="-128"/>
                <a:sym typeface="Wingdings" charset="2"/>
              </a:rPr>
              <a:t>Winner</a:t>
            </a:r>
            <a:r>
              <a:rPr lang="es-ES" sz="1400" dirty="0" smtClean="0">
                <a:solidFill>
                  <a:srgbClr val="00B0CA"/>
                </a:solidFill>
                <a:ea typeface="ＭＳ Ｐゴシック" charset="-128"/>
                <a:sym typeface="Wingdings" charset="2"/>
              </a:rPr>
              <a:t> </a:t>
            </a:r>
            <a:r>
              <a:rPr lang="es-ES" sz="1400" dirty="0" err="1" smtClean="0">
                <a:solidFill>
                  <a:srgbClr val="00B0CA"/>
                </a:solidFill>
                <a:ea typeface="ＭＳ Ｐゴシック" charset="-128"/>
                <a:sym typeface="Wingdings" charset="2"/>
              </a:rPr>
              <a:t>team</a:t>
            </a:r>
            <a:r>
              <a:rPr lang="es-ES" sz="1400" dirty="0" smtClean="0">
                <a:solidFill>
                  <a:srgbClr val="00B0CA"/>
                </a:solidFill>
                <a:ea typeface="ＭＳ Ｐゴシック" charset="-128"/>
                <a:sym typeface="Wingdings" charset="2"/>
              </a:rPr>
              <a:t> </a:t>
            </a:r>
            <a:r>
              <a:rPr lang="es-ES" sz="1400" dirty="0" err="1" smtClean="0">
                <a:solidFill>
                  <a:srgbClr val="00B0CA"/>
                </a:solidFill>
                <a:ea typeface="ＭＳ Ｐゴシック" charset="-128"/>
                <a:sym typeface="Wingdings" charset="2"/>
              </a:rPr>
              <a:t>award</a:t>
            </a:r>
            <a:r>
              <a:rPr lang="es-ES" sz="1400" dirty="0" smtClean="0">
                <a:solidFill>
                  <a:srgbClr val="00B0CA"/>
                </a:solidFill>
                <a:ea typeface="ＭＳ Ｐゴシック" charset="-128"/>
              </a:rPr>
              <a:t>: </a:t>
            </a:r>
            <a:r>
              <a:rPr lang="es-ES" sz="1400" b="0" dirty="0" err="1" smtClean="0">
                <a:ea typeface="ＭＳ Ｐゴシック" charset="-128"/>
              </a:rPr>
              <a:t>Indra´s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hiring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commitment</a:t>
            </a:r>
            <a:r>
              <a:rPr lang="es-ES" sz="1400" b="0" dirty="0" smtClean="0">
                <a:ea typeface="ＭＳ Ｐゴシック" charset="-128"/>
              </a:rPr>
              <a:t>, in </a:t>
            </a:r>
            <a:r>
              <a:rPr lang="es-ES" sz="1400" b="0" dirty="0" err="1" smtClean="0">
                <a:ea typeface="ＭＳ Ｐゴシック" charset="-128"/>
              </a:rPr>
              <a:t>the</a:t>
            </a:r>
            <a:r>
              <a:rPr lang="es-ES" sz="1400" b="0" dirty="0" smtClean="0">
                <a:ea typeface="ＭＳ Ｐゴシック" charset="-128"/>
              </a:rPr>
              <a:t> country </a:t>
            </a:r>
            <a:r>
              <a:rPr lang="es-ES" sz="1400" b="0" dirty="0" err="1" smtClean="0">
                <a:ea typeface="ＭＳ Ｐゴシック" charset="-128"/>
              </a:rPr>
              <a:t>chosen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by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students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among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the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subsidiaries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involved</a:t>
            </a:r>
            <a:r>
              <a:rPr lang="es-ES" sz="1400" b="0" dirty="0" smtClean="0">
                <a:ea typeface="ＭＳ Ｐゴシック" charset="-128"/>
              </a:rPr>
              <a:t> in </a:t>
            </a:r>
            <a:r>
              <a:rPr lang="es-ES" sz="1400" b="0" dirty="0" err="1" smtClean="0">
                <a:ea typeface="ＭＳ Ｐゴシック" charset="-128"/>
              </a:rPr>
              <a:t>the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competition</a:t>
            </a:r>
            <a:r>
              <a:rPr lang="es-ES" sz="1400" b="0" dirty="0" smtClean="0">
                <a:ea typeface="ＭＳ Ｐゴシック" charset="-128"/>
              </a:rPr>
              <a:t>, once </a:t>
            </a:r>
            <a:r>
              <a:rPr lang="es-ES" sz="1400" b="0" dirty="0" err="1" smtClean="0">
                <a:ea typeface="ＭＳ Ｐゴシック" charset="-128"/>
              </a:rPr>
              <a:t>the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student</a:t>
            </a:r>
            <a:r>
              <a:rPr lang="es-ES" sz="1400" b="0" dirty="0" smtClean="0">
                <a:ea typeface="ＭＳ Ｐゴシック" charset="-128"/>
              </a:rPr>
              <a:t> has </a:t>
            </a:r>
            <a:r>
              <a:rPr lang="es-ES" sz="1400" b="0" dirty="0" err="1" smtClean="0">
                <a:ea typeface="ＭＳ Ｐゴシック" charset="-128"/>
              </a:rPr>
              <a:t>completed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their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studies</a:t>
            </a:r>
            <a:r>
              <a:rPr lang="es-ES" sz="1400" b="0" dirty="0" smtClean="0">
                <a:ea typeface="ＭＳ Ｐゴシック" charset="-128"/>
              </a:rPr>
              <a:t>.</a:t>
            </a:r>
          </a:p>
          <a:p>
            <a:pPr>
              <a:buClr>
                <a:srgbClr val="00B0CA"/>
              </a:buClr>
              <a:defRPr/>
            </a:pPr>
            <a:endParaRPr lang="es-ES" sz="1400" b="0" dirty="0">
              <a:solidFill>
                <a:srgbClr val="00B0CA"/>
              </a:solidFill>
              <a:ea typeface="ＭＳ Ｐゴシック" charset="-128"/>
            </a:endParaRPr>
          </a:p>
          <a:p>
            <a:pPr>
              <a:buClr>
                <a:srgbClr val="00B0CA"/>
              </a:buClr>
              <a:defRPr/>
            </a:pPr>
            <a:r>
              <a:rPr lang="es-ES" sz="1400" b="0" dirty="0" smtClean="0">
                <a:ea typeface="ＭＳ Ｐゴシック" charset="-128"/>
              </a:rPr>
              <a:t>Indra </a:t>
            </a:r>
            <a:r>
              <a:rPr lang="es-ES" sz="1400" b="0" dirty="0" err="1" smtClean="0">
                <a:ea typeface="ＭＳ Ｐゴシック" charset="-128"/>
              </a:rPr>
              <a:t>will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assume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the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innitial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travel</a:t>
            </a:r>
            <a:r>
              <a:rPr lang="es-ES" sz="1400" b="0" dirty="0" smtClean="0">
                <a:ea typeface="ＭＳ Ｐゴシック" charset="-128"/>
              </a:rPr>
              <a:t> expenses (</a:t>
            </a:r>
            <a:r>
              <a:rPr lang="es-ES" sz="1400" b="0" dirty="0" err="1" smtClean="0">
                <a:ea typeface="ＭＳ Ｐゴシック" charset="-128"/>
              </a:rPr>
              <a:t>transportation</a:t>
            </a:r>
            <a:r>
              <a:rPr lang="es-ES" sz="1400" b="0" dirty="0" smtClean="0">
                <a:ea typeface="ＭＳ Ｐゴシック" charset="-128"/>
              </a:rPr>
              <a:t>, </a:t>
            </a:r>
            <a:r>
              <a:rPr lang="es-ES" sz="1400" b="0" dirty="0" err="1" smtClean="0">
                <a:ea typeface="ＭＳ Ｐゴシック" charset="-128"/>
              </a:rPr>
              <a:t>insurance</a:t>
            </a:r>
            <a:r>
              <a:rPr lang="es-ES" sz="1400" b="0" dirty="0" smtClean="0">
                <a:ea typeface="ＭＳ Ｐゴシック" charset="-128"/>
              </a:rPr>
              <a:t>, visa, and a 600€ </a:t>
            </a:r>
            <a:r>
              <a:rPr lang="es-ES" sz="1400" b="0" dirty="0" err="1" smtClean="0">
                <a:ea typeface="ＭＳ Ｐゴシック" charset="-128"/>
              </a:rPr>
              <a:t>monthly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help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for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the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first</a:t>
            </a:r>
            <a:r>
              <a:rPr lang="es-ES" sz="1400" b="0" dirty="0" smtClean="0">
                <a:ea typeface="ＭＳ Ｐゴシック" charset="-128"/>
              </a:rPr>
              <a:t> 12 </a:t>
            </a:r>
            <a:r>
              <a:rPr lang="es-ES" sz="1400" b="0" dirty="0" err="1" smtClean="0">
                <a:ea typeface="ＭＳ Ｐゴシック" charset="-128"/>
              </a:rPr>
              <a:t>months</a:t>
            </a:r>
            <a:r>
              <a:rPr lang="es-ES" sz="1400" b="0" dirty="0" smtClean="0">
                <a:ea typeface="ＭＳ Ｐゴシック" charset="-128"/>
              </a:rPr>
              <a:t>) and </a:t>
            </a:r>
            <a:r>
              <a:rPr lang="es-ES" sz="1400" b="0" dirty="0" err="1" smtClean="0">
                <a:ea typeface="ＭＳ Ｐゴシック" charset="-128"/>
              </a:rPr>
              <a:t>two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plane</a:t>
            </a:r>
            <a:r>
              <a:rPr lang="es-ES" sz="1400" b="0" dirty="0" smtClean="0">
                <a:ea typeface="ＭＳ Ｐゴシック" charset="-128"/>
              </a:rPr>
              <a:t> tickets, </a:t>
            </a:r>
            <a:r>
              <a:rPr lang="en-US" sz="1400" b="0" dirty="0" smtClean="0">
                <a:ea typeface="ＭＳ Ｐゴシック" charset="-128"/>
              </a:rPr>
              <a:t>at 6 months and 12 months of its incorporation.</a:t>
            </a:r>
            <a:endParaRPr lang="es-ES" sz="1400" b="0" dirty="0" smtClean="0">
              <a:ea typeface="ＭＳ Ｐゴシック" charset="-128"/>
            </a:endParaRPr>
          </a:p>
          <a:p>
            <a:pPr>
              <a:buClr>
                <a:srgbClr val="00B0CA"/>
              </a:buClr>
              <a:defRPr/>
            </a:pPr>
            <a:endParaRPr lang="es-ES" sz="500" b="0" dirty="0">
              <a:ea typeface="ＭＳ Ｐゴシック" charset="-128"/>
            </a:endParaRPr>
          </a:p>
          <a:p>
            <a:pPr>
              <a:buClr>
                <a:srgbClr val="00B0CA"/>
              </a:buClr>
              <a:defRPr/>
            </a:pPr>
            <a:r>
              <a:rPr lang="es-ES" sz="1400" dirty="0" err="1" smtClean="0">
                <a:solidFill>
                  <a:srgbClr val="00B0CA"/>
                </a:solidFill>
                <a:ea typeface="ＭＳ Ｐゴシック" charset="-128"/>
              </a:rPr>
              <a:t>Finalist</a:t>
            </a:r>
            <a:r>
              <a:rPr lang="es-ES" sz="1400" dirty="0" smtClean="0">
                <a:solidFill>
                  <a:srgbClr val="00B0CA"/>
                </a:solidFill>
                <a:ea typeface="ＭＳ Ｐゴシック" charset="-128"/>
              </a:rPr>
              <a:t> </a:t>
            </a:r>
            <a:r>
              <a:rPr lang="es-ES" sz="1400" dirty="0" err="1" smtClean="0">
                <a:solidFill>
                  <a:srgbClr val="00B0CA"/>
                </a:solidFill>
                <a:ea typeface="ＭＳ Ｐゴシック" charset="-128"/>
              </a:rPr>
              <a:t>team</a:t>
            </a:r>
            <a:r>
              <a:rPr lang="es-ES" sz="1400" dirty="0" smtClean="0">
                <a:solidFill>
                  <a:srgbClr val="00B0CA"/>
                </a:solidFill>
                <a:ea typeface="ＭＳ Ｐゴシック" charset="-128"/>
              </a:rPr>
              <a:t>: </a:t>
            </a:r>
            <a:r>
              <a:rPr lang="es-ES" sz="1400" b="0" dirty="0" err="1">
                <a:ea typeface="ＭＳ Ｐゴシック" charset="-128"/>
              </a:rPr>
              <a:t>Students</a:t>
            </a:r>
            <a:r>
              <a:rPr lang="es-ES" sz="1400" b="0" dirty="0">
                <a:ea typeface="ＭＳ Ｐゴシック" charset="-128"/>
              </a:rPr>
              <a:t> </a:t>
            </a:r>
            <a:r>
              <a:rPr lang="es-ES" sz="1400" b="0" dirty="0" err="1">
                <a:ea typeface="ＭＳ Ｐゴシック" charset="-128"/>
              </a:rPr>
              <a:t>will</a:t>
            </a:r>
            <a:r>
              <a:rPr lang="es-ES" sz="1400" b="0" dirty="0">
                <a:ea typeface="ＭＳ Ｐゴシック" charset="-128"/>
              </a:rPr>
              <a:t> </a:t>
            </a:r>
            <a:r>
              <a:rPr lang="es-ES" sz="1400" b="0" dirty="0" err="1">
                <a:ea typeface="ＭＳ Ｐゴシック" charset="-128"/>
              </a:rPr>
              <a:t>be</a:t>
            </a:r>
            <a:r>
              <a:rPr lang="es-ES" sz="1400" b="0" dirty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able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to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apply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to</a:t>
            </a:r>
            <a:r>
              <a:rPr lang="es-ES" sz="1400" b="0" dirty="0" smtClean="0">
                <a:ea typeface="ＭＳ Ｐゴシック" charset="-128"/>
              </a:rPr>
              <a:t> a position in Indra, in </a:t>
            </a:r>
            <a:r>
              <a:rPr lang="es-ES" sz="1400" b="0" dirty="0" err="1" smtClean="0">
                <a:ea typeface="ＭＳ Ｐゴシック" charset="-128"/>
              </a:rPr>
              <a:t>the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subsidiary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s-ES" sz="1400" b="0" dirty="0" err="1" smtClean="0">
                <a:ea typeface="ＭＳ Ｐゴシック" charset="-128"/>
              </a:rPr>
              <a:t>they</a:t>
            </a:r>
            <a:r>
              <a:rPr lang="es-ES" sz="1400" b="0" dirty="0" smtClean="0">
                <a:ea typeface="ＭＳ Ｐゴシック" charset="-128"/>
              </a:rPr>
              <a:t> </a:t>
            </a:r>
            <a:r>
              <a:rPr lang="en-US" sz="1400" b="0" dirty="0">
                <a:ea typeface="ＭＳ Ｐゴシック" charset="-128"/>
              </a:rPr>
              <a:t>choose </a:t>
            </a:r>
            <a:r>
              <a:rPr lang="en-US" sz="1400" b="0" dirty="0" smtClean="0">
                <a:ea typeface="ＭＳ Ｐゴシック" charset="-128"/>
              </a:rPr>
              <a:t>among </a:t>
            </a:r>
            <a:r>
              <a:rPr lang="en-US" sz="1400" b="0" dirty="0">
                <a:ea typeface="ＭＳ Ｐゴシック" charset="-128"/>
              </a:rPr>
              <a:t>those </a:t>
            </a:r>
            <a:r>
              <a:rPr lang="en-US" sz="1400" b="0" dirty="0" smtClean="0">
                <a:ea typeface="ＭＳ Ｐゴシック" charset="-128"/>
              </a:rPr>
              <a:t>involved in </a:t>
            </a:r>
            <a:r>
              <a:rPr lang="en-US" sz="1400" b="0" dirty="0">
                <a:ea typeface="ＭＳ Ｐゴシック" charset="-128"/>
              </a:rPr>
              <a:t>the </a:t>
            </a:r>
            <a:r>
              <a:rPr lang="en-US" sz="1400" b="0" dirty="0" smtClean="0">
                <a:ea typeface="ＭＳ Ｐゴシック" charset="-128"/>
              </a:rPr>
              <a:t>competition, </a:t>
            </a:r>
            <a:r>
              <a:rPr lang="en-US" sz="1400" b="0" dirty="0">
                <a:ea typeface="ＭＳ Ｐゴシック" charset="-128"/>
              </a:rPr>
              <a:t>once the </a:t>
            </a:r>
            <a:r>
              <a:rPr lang="en-US" sz="1400" b="0" dirty="0" smtClean="0">
                <a:ea typeface="ＭＳ Ｐゴシック" charset="-128"/>
              </a:rPr>
              <a:t>students </a:t>
            </a:r>
            <a:r>
              <a:rPr lang="en-US" sz="1400" b="0" dirty="0">
                <a:ea typeface="ＭＳ Ｐゴシック" charset="-128"/>
              </a:rPr>
              <a:t>has completed his studies</a:t>
            </a:r>
            <a:r>
              <a:rPr lang="en-US" sz="1400" b="0" dirty="0" smtClean="0">
                <a:ea typeface="ＭＳ Ｐゴシック" charset="-128"/>
              </a:rPr>
              <a:t>.</a:t>
            </a:r>
            <a:endParaRPr lang="es-ES" sz="1400" b="0" dirty="0">
              <a:ea typeface="ＭＳ Ｐゴシック" charset="-128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06413" y="252413"/>
            <a:ext cx="75946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00"/>
              </a:lnSpc>
            </a:pPr>
            <a:r>
              <a:rPr lang="es-ES" sz="1200" dirty="0" smtClean="0">
                <a:solidFill>
                  <a:srgbClr val="00B0CA"/>
                </a:solidFill>
              </a:rPr>
              <a:t>THE COMPETITION</a:t>
            </a:r>
            <a:endParaRPr lang="es-ES_tradnl" sz="1200" dirty="0">
              <a:solidFill>
                <a:srgbClr val="00B0C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DBBD7FF-7565-4172-B1DA-5DD346AEA97F}" type="slidenum">
              <a:rPr lang="es-ES" smtClean="0">
                <a:ea typeface="ＭＳ Ｐゴシック" pitchFamily="-32" charset="-128"/>
              </a:rPr>
              <a:pPr/>
              <a:t>9</a:t>
            </a:fld>
            <a:endParaRPr lang="es-ES" smtClean="0">
              <a:ea typeface="ＭＳ Ｐゴシック" pitchFamily="-32" charset="-128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PREVIOUS EDITIONS</a:t>
            </a:r>
          </a:p>
        </p:txBody>
      </p:sp>
      <p:sp>
        <p:nvSpPr>
          <p:cNvPr id="24581" name="5 CuadroTexto"/>
          <p:cNvSpPr txBox="1">
            <a:spLocks noChangeArrowheads="1"/>
          </p:cNvSpPr>
          <p:nvPr/>
        </p:nvSpPr>
        <p:spPr bwMode="auto">
          <a:xfrm>
            <a:off x="357188" y="1176338"/>
            <a:ext cx="774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buClr>
                <a:srgbClr val="00B0CA"/>
              </a:buClr>
            </a:pPr>
            <a:r>
              <a:rPr lang="es-ES" sz="1400" dirty="0" smtClean="0">
                <a:solidFill>
                  <a:schemeClr val="accent1"/>
                </a:solidFill>
              </a:rPr>
              <a:t>2011 </a:t>
            </a:r>
            <a:r>
              <a:rPr lang="es-ES" sz="1400" dirty="0" err="1" smtClean="0">
                <a:solidFill>
                  <a:schemeClr val="accent1"/>
                </a:solidFill>
              </a:rPr>
              <a:t>Edition</a:t>
            </a:r>
            <a:endParaRPr lang="es-ES" sz="500" dirty="0">
              <a:solidFill>
                <a:schemeClr val="accent1"/>
              </a:solidFill>
            </a:endParaRPr>
          </a:p>
        </p:txBody>
      </p:sp>
      <p:cxnSp>
        <p:nvCxnSpPr>
          <p:cNvPr id="24582" name="6 Conector recto"/>
          <p:cNvCxnSpPr>
            <a:cxnSpLocks noChangeShapeType="1"/>
          </p:cNvCxnSpPr>
          <p:nvPr/>
        </p:nvCxnSpPr>
        <p:spPr bwMode="auto">
          <a:xfrm>
            <a:off x="395288" y="1484313"/>
            <a:ext cx="4032250" cy="0"/>
          </a:xfrm>
          <a:prstGeom prst="lin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</p:spPr>
      </p:cxnSp>
      <p:sp>
        <p:nvSpPr>
          <p:cNvPr id="24583" name="8 CuadroTexto"/>
          <p:cNvSpPr txBox="1">
            <a:spLocks noChangeArrowheads="1"/>
          </p:cNvSpPr>
          <p:nvPr/>
        </p:nvSpPr>
        <p:spPr bwMode="auto">
          <a:xfrm>
            <a:off x="395288" y="1700213"/>
            <a:ext cx="76327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400" dirty="0" err="1" smtClean="0"/>
              <a:t>Participant</a:t>
            </a:r>
            <a:r>
              <a:rPr lang="es-ES" sz="1400" dirty="0" smtClean="0"/>
              <a:t> </a:t>
            </a:r>
            <a:r>
              <a:rPr lang="es-ES" sz="1400" dirty="0" err="1" smtClean="0"/>
              <a:t>Countries</a:t>
            </a:r>
            <a:r>
              <a:rPr lang="es-ES" sz="1400" dirty="0" smtClean="0"/>
              <a:t>: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Spain</a:t>
            </a:r>
            <a:r>
              <a:rPr lang="es-ES" sz="1400" b="0" dirty="0" smtClean="0"/>
              <a:t>, </a:t>
            </a:r>
            <a:r>
              <a:rPr lang="es-ES" sz="1400" b="0" dirty="0" err="1" smtClean="0"/>
              <a:t>Mexico</a:t>
            </a:r>
            <a:r>
              <a:rPr lang="es-ES" sz="1400" b="0" dirty="0"/>
              <a:t>, Colombia, </a:t>
            </a:r>
            <a:r>
              <a:rPr lang="es-ES" sz="1400" b="0" dirty="0" err="1" smtClean="0"/>
              <a:t>Brazil</a:t>
            </a:r>
            <a:r>
              <a:rPr lang="es-ES" sz="1400" b="0" dirty="0"/>
              <a:t>, Chile </a:t>
            </a:r>
            <a:r>
              <a:rPr lang="es-ES" sz="1400" b="0" dirty="0" smtClean="0"/>
              <a:t>and </a:t>
            </a:r>
            <a:r>
              <a:rPr lang="es-ES" sz="1400" b="0" dirty="0"/>
              <a:t>Argentina</a:t>
            </a:r>
          </a:p>
          <a:p>
            <a:r>
              <a:rPr lang="es-ES" sz="1400" dirty="0" err="1" smtClean="0"/>
              <a:t>Awarded</a:t>
            </a:r>
            <a:r>
              <a:rPr lang="es-ES" sz="1400" dirty="0" smtClean="0"/>
              <a:t>:</a:t>
            </a:r>
            <a:endParaRPr lang="es-ES" sz="1400" dirty="0"/>
          </a:p>
          <a:p>
            <a:r>
              <a:rPr lang="es-ES" sz="1400" dirty="0" smtClean="0"/>
              <a:t>	</a:t>
            </a:r>
            <a:r>
              <a:rPr lang="es-ES" sz="1400" dirty="0" err="1" smtClean="0"/>
              <a:t>First</a:t>
            </a:r>
            <a:r>
              <a:rPr lang="es-ES" sz="1400" dirty="0" smtClean="0"/>
              <a:t> place </a:t>
            </a:r>
            <a:r>
              <a:rPr lang="es-ES" sz="1400" dirty="0" err="1" smtClean="0"/>
              <a:t>team</a:t>
            </a:r>
            <a:r>
              <a:rPr lang="es-ES" sz="1400" dirty="0" smtClean="0"/>
              <a:t>:</a:t>
            </a:r>
            <a:r>
              <a:rPr lang="es-ES" sz="1400" b="0" dirty="0" smtClean="0"/>
              <a:t> Universidad Politécnica de Cataluña (</a:t>
            </a:r>
            <a:r>
              <a:rPr lang="es-ES" sz="1400" b="0" dirty="0" err="1" smtClean="0"/>
              <a:t>Spain</a:t>
            </a:r>
            <a:r>
              <a:rPr lang="es-ES" sz="1400" b="0" dirty="0" smtClean="0"/>
              <a:t>).</a:t>
            </a:r>
          </a:p>
          <a:p>
            <a:r>
              <a:rPr lang="es-ES" sz="1400" b="0" dirty="0"/>
              <a:t>	</a:t>
            </a:r>
            <a:r>
              <a:rPr lang="es-ES" sz="1400" dirty="0" err="1" smtClean="0"/>
              <a:t>Second</a:t>
            </a:r>
            <a:r>
              <a:rPr lang="es-ES" sz="1400" dirty="0" smtClean="0"/>
              <a:t> place </a:t>
            </a:r>
            <a:r>
              <a:rPr lang="es-ES" sz="1400" dirty="0" err="1" smtClean="0"/>
              <a:t>team</a:t>
            </a:r>
            <a:r>
              <a:rPr lang="es-ES" sz="1400" b="0" dirty="0" smtClean="0"/>
              <a:t>:</a:t>
            </a:r>
            <a:r>
              <a:rPr lang="es-ES" sz="1400" dirty="0" smtClean="0"/>
              <a:t> </a:t>
            </a:r>
            <a:r>
              <a:rPr lang="es-ES" sz="1400" b="0" dirty="0"/>
              <a:t>Instituto Tecnológico de Estudios Superiores de 				     Monterrey y Campus Edo. De México.</a:t>
            </a:r>
          </a:p>
          <a:p>
            <a:r>
              <a:rPr lang="es-ES" sz="1400" dirty="0" err="1" smtClean="0"/>
              <a:t>Impacts</a:t>
            </a:r>
            <a:r>
              <a:rPr lang="es-ES" sz="1400" dirty="0" smtClean="0"/>
              <a:t> </a:t>
            </a:r>
            <a:r>
              <a:rPr lang="es-ES" sz="1400" dirty="0" err="1" smtClean="0"/>
              <a:t>on</a:t>
            </a:r>
            <a:r>
              <a:rPr lang="es-ES" sz="1400" dirty="0" smtClean="0"/>
              <a:t> </a:t>
            </a:r>
            <a:r>
              <a:rPr lang="es-ES" sz="1400" dirty="0" err="1" smtClean="0"/>
              <a:t>press</a:t>
            </a:r>
            <a:r>
              <a:rPr lang="es-ES" sz="1400" dirty="0" smtClean="0"/>
              <a:t>: </a:t>
            </a:r>
            <a:r>
              <a:rPr lang="es-ES" sz="1400" b="0" dirty="0"/>
              <a:t>41 </a:t>
            </a:r>
          </a:p>
          <a:p>
            <a:r>
              <a:rPr lang="es-ES" sz="1400" b="0" dirty="0"/>
              <a:t/>
            </a:r>
            <a:br>
              <a:rPr lang="es-ES" sz="1400" b="0" dirty="0"/>
            </a:br>
            <a:endParaRPr lang="es-ES" sz="1400" b="0" dirty="0"/>
          </a:p>
        </p:txBody>
      </p:sp>
      <p:sp>
        <p:nvSpPr>
          <p:cNvPr id="24584" name="5 CuadroTexto"/>
          <p:cNvSpPr txBox="1">
            <a:spLocks noChangeArrowheads="1"/>
          </p:cNvSpPr>
          <p:nvPr/>
        </p:nvSpPr>
        <p:spPr bwMode="auto">
          <a:xfrm>
            <a:off x="357188" y="3249613"/>
            <a:ext cx="774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buClr>
                <a:srgbClr val="00B0CA"/>
              </a:buClr>
            </a:pPr>
            <a:r>
              <a:rPr lang="es-ES" sz="1400" dirty="0" smtClean="0">
                <a:solidFill>
                  <a:schemeClr val="accent1"/>
                </a:solidFill>
              </a:rPr>
              <a:t>2012 </a:t>
            </a:r>
            <a:r>
              <a:rPr lang="es-ES" sz="1400" dirty="0" err="1" smtClean="0">
                <a:solidFill>
                  <a:schemeClr val="accent1"/>
                </a:solidFill>
              </a:rPr>
              <a:t>Edition</a:t>
            </a:r>
            <a:endParaRPr lang="es-ES" sz="500" dirty="0">
              <a:solidFill>
                <a:schemeClr val="accent1"/>
              </a:solidFill>
            </a:endParaRPr>
          </a:p>
        </p:txBody>
      </p:sp>
      <p:cxnSp>
        <p:nvCxnSpPr>
          <p:cNvPr id="24585" name="10 Conector recto"/>
          <p:cNvCxnSpPr>
            <a:cxnSpLocks noChangeShapeType="1"/>
          </p:cNvCxnSpPr>
          <p:nvPr/>
        </p:nvCxnSpPr>
        <p:spPr bwMode="auto">
          <a:xfrm>
            <a:off x="395288" y="3557588"/>
            <a:ext cx="4032250" cy="0"/>
          </a:xfrm>
          <a:prstGeom prst="lin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</p:spPr>
      </p:cxnSp>
      <p:sp>
        <p:nvSpPr>
          <p:cNvPr id="24586" name="11 CuadroTexto"/>
          <p:cNvSpPr txBox="1">
            <a:spLocks noChangeArrowheads="1"/>
          </p:cNvSpPr>
          <p:nvPr/>
        </p:nvSpPr>
        <p:spPr bwMode="auto">
          <a:xfrm>
            <a:off x="395288" y="3773488"/>
            <a:ext cx="76327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400" dirty="0" err="1" smtClean="0"/>
              <a:t>Participant</a:t>
            </a:r>
            <a:r>
              <a:rPr lang="es-ES" sz="1400" dirty="0" smtClean="0"/>
              <a:t> </a:t>
            </a:r>
            <a:r>
              <a:rPr lang="es-ES" sz="1400" dirty="0" err="1" smtClean="0"/>
              <a:t>Countries</a:t>
            </a:r>
            <a:r>
              <a:rPr lang="es-ES" sz="1400" dirty="0" smtClean="0"/>
              <a:t>: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Spain</a:t>
            </a:r>
            <a:r>
              <a:rPr lang="es-ES" sz="1400" b="0" dirty="0" smtClean="0"/>
              <a:t>, </a:t>
            </a:r>
            <a:r>
              <a:rPr lang="es-ES" sz="1400" b="0" dirty="0" err="1" smtClean="0"/>
              <a:t>Mexico</a:t>
            </a:r>
            <a:r>
              <a:rPr lang="es-ES" sz="1400" b="0" dirty="0"/>
              <a:t>, Colombia, </a:t>
            </a:r>
            <a:r>
              <a:rPr lang="es-ES" sz="1400" b="0" dirty="0" err="1" smtClean="0"/>
              <a:t>Brazil</a:t>
            </a:r>
            <a:r>
              <a:rPr lang="es-ES" sz="1400" b="0" dirty="0"/>
              <a:t>, Argentina, </a:t>
            </a:r>
            <a:r>
              <a:rPr lang="es-ES" sz="1400" b="0" dirty="0" err="1" smtClean="0"/>
              <a:t>Peru</a:t>
            </a:r>
            <a:r>
              <a:rPr lang="es-ES" sz="1400" b="0" dirty="0" smtClean="0"/>
              <a:t>, </a:t>
            </a:r>
            <a:r>
              <a:rPr lang="es-ES" sz="1400" b="0" dirty="0" err="1" smtClean="0"/>
              <a:t>Philippines</a:t>
            </a:r>
            <a:r>
              <a:rPr lang="es-ES" sz="1400" b="0" dirty="0" smtClean="0"/>
              <a:t>, </a:t>
            </a:r>
            <a:r>
              <a:rPr lang="es-ES" sz="1400" b="0" dirty="0" err="1" smtClean="0"/>
              <a:t>Czech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Republic</a:t>
            </a:r>
            <a:r>
              <a:rPr lang="es-ES" sz="1400" b="0" dirty="0" smtClean="0"/>
              <a:t>.</a:t>
            </a:r>
            <a:endParaRPr lang="es-ES" sz="1400" b="0" dirty="0"/>
          </a:p>
          <a:p>
            <a:r>
              <a:rPr lang="es-ES" sz="1400" dirty="0" err="1" smtClean="0"/>
              <a:t>Awarded</a:t>
            </a:r>
            <a:r>
              <a:rPr lang="es-ES" sz="1400" dirty="0" smtClean="0"/>
              <a:t>:</a:t>
            </a:r>
          </a:p>
          <a:p>
            <a:r>
              <a:rPr lang="es-ES" sz="1400" dirty="0"/>
              <a:t>	</a:t>
            </a:r>
            <a:r>
              <a:rPr lang="es-ES" sz="1400" dirty="0" smtClean="0"/>
              <a:t> </a:t>
            </a:r>
            <a:r>
              <a:rPr lang="es-ES" sz="1400" dirty="0" err="1" smtClean="0"/>
              <a:t>First</a:t>
            </a:r>
            <a:r>
              <a:rPr lang="es-ES" sz="1400" dirty="0" smtClean="0"/>
              <a:t> place </a:t>
            </a:r>
            <a:r>
              <a:rPr lang="es-ES" sz="1400" dirty="0" err="1" smtClean="0"/>
              <a:t>team</a:t>
            </a:r>
            <a:r>
              <a:rPr lang="es-ES" sz="1400" dirty="0" smtClean="0"/>
              <a:t> :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University</a:t>
            </a:r>
            <a:r>
              <a:rPr lang="es-ES" sz="1400" b="0" dirty="0" smtClean="0"/>
              <a:t> of </a:t>
            </a:r>
            <a:r>
              <a:rPr lang="es-ES" sz="1400" b="0" dirty="0" err="1" smtClean="0"/>
              <a:t>Philippines</a:t>
            </a:r>
            <a:r>
              <a:rPr lang="es-ES" sz="1400" b="0" dirty="0" smtClean="0"/>
              <a:t>.</a:t>
            </a:r>
            <a:endParaRPr lang="es-ES" sz="1400" b="0" dirty="0"/>
          </a:p>
          <a:p>
            <a:r>
              <a:rPr lang="es-ES" sz="1400" b="0" dirty="0"/>
              <a:t>	</a:t>
            </a:r>
            <a:r>
              <a:rPr lang="es-ES" sz="1400" dirty="0" smtClean="0"/>
              <a:t> </a:t>
            </a:r>
            <a:r>
              <a:rPr lang="es-ES" sz="1400" dirty="0" err="1" smtClean="0"/>
              <a:t>Second</a:t>
            </a:r>
            <a:r>
              <a:rPr lang="es-ES" sz="1400" dirty="0" smtClean="0"/>
              <a:t> place </a:t>
            </a:r>
            <a:r>
              <a:rPr lang="es-ES" sz="1400" dirty="0" err="1" smtClean="0"/>
              <a:t>team</a:t>
            </a:r>
            <a:r>
              <a:rPr lang="es-ES" sz="1400" dirty="0" smtClean="0"/>
              <a:t> </a:t>
            </a:r>
            <a:r>
              <a:rPr lang="es-ES" sz="1400" b="0" dirty="0" smtClean="0"/>
              <a:t>:</a:t>
            </a:r>
            <a:r>
              <a:rPr lang="es-ES" sz="1400" dirty="0" smtClean="0"/>
              <a:t> </a:t>
            </a:r>
            <a:r>
              <a:rPr lang="es-ES" sz="1400" b="0" dirty="0"/>
              <a:t>Escuela Superior de Ingenieros de Telecomunicaciones 			     Universidad Politécnica de Madrid </a:t>
            </a:r>
            <a:r>
              <a:rPr lang="es-ES" sz="1400" b="0" dirty="0" smtClean="0"/>
              <a:t>(</a:t>
            </a:r>
            <a:r>
              <a:rPr lang="es-ES" sz="1400" b="0" dirty="0" err="1" smtClean="0"/>
              <a:t>Spain</a:t>
            </a:r>
            <a:r>
              <a:rPr lang="es-ES" sz="1400" b="0" dirty="0" smtClean="0"/>
              <a:t>).</a:t>
            </a:r>
            <a:endParaRPr lang="es-ES" sz="1400" b="0" dirty="0"/>
          </a:p>
          <a:p>
            <a:r>
              <a:rPr lang="es-ES" sz="1400" dirty="0" err="1" smtClean="0"/>
              <a:t>Impacts</a:t>
            </a:r>
            <a:r>
              <a:rPr lang="es-ES" sz="1400" dirty="0" smtClean="0"/>
              <a:t> </a:t>
            </a:r>
            <a:r>
              <a:rPr lang="es-ES" sz="1400" dirty="0" err="1" smtClean="0"/>
              <a:t>on</a:t>
            </a:r>
            <a:r>
              <a:rPr lang="es-ES" sz="1400" dirty="0" smtClean="0"/>
              <a:t> </a:t>
            </a:r>
            <a:r>
              <a:rPr lang="es-ES" sz="1400" dirty="0" err="1" smtClean="0"/>
              <a:t>press</a:t>
            </a:r>
            <a:r>
              <a:rPr lang="es-ES" sz="1400" dirty="0" smtClean="0"/>
              <a:t>: </a:t>
            </a:r>
            <a:r>
              <a:rPr lang="es-ES" sz="1400" b="0" dirty="0" smtClean="0"/>
              <a:t>98 </a:t>
            </a:r>
            <a:endParaRPr lang="es-ES" sz="1400" b="0" dirty="0"/>
          </a:p>
          <a:p>
            <a:r>
              <a:rPr lang="es-ES" sz="1400" b="0" dirty="0"/>
              <a:t/>
            </a:r>
            <a:br>
              <a:rPr lang="es-ES" sz="1400" b="0" dirty="0"/>
            </a:br>
            <a:endParaRPr lang="es-ES" sz="1400" b="0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06413" y="252413"/>
            <a:ext cx="75946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00"/>
              </a:lnSpc>
            </a:pPr>
            <a:r>
              <a:rPr lang="es-ES" sz="1200" dirty="0" smtClean="0">
                <a:solidFill>
                  <a:srgbClr val="00B0CA"/>
                </a:solidFill>
              </a:rPr>
              <a:t>THE COMPETITION</a:t>
            </a:r>
            <a:endParaRPr lang="es-ES_tradnl" sz="1200" dirty="0">
              <a:solidFill>
                <a:srgbClr val="00B0C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DC726AA-45BD-4069-92F0-C0695E799D15}" type="slidenum">
              <a:rPr lang="es-ES" smtClean="0">
                <a:ea typeface="ＭＳ Ｐゴシック" pitchFamily="-32" charset="-128"/>
              </a:rPr>
              <a:pPr/>
              <a:t>10</a:t>
            </a:fld>
            <a:endParaRPr lang="es-ES" smtClean="0">
              <a:ea typeface="ＭＳ Ｐゴシック" pitchFamily="-32" charset="-128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MOST VALUED ASPECTS OF THE CONTEST BY STUDENTS</a:t>
            </a:r>
            <a:br>
              <a:rPr lang="es-ES" dirty="0" smtClean="0"/>
            </a:br>
            <a:endParaRPr lang="es-ES" dirty="0" smtClean="0"/>
          </a:p>
        </p:txBody>
      </p:sp>
      <p:sp>
        <p:nvSpPr>
          <p:cNvPr id="13" name="5 CuadroTexto"/>
          <p:cNvSpPr txBox="1">
            <a:spLocks noChangeArrowheads="1"/>
          </p:cNvSpPr>
          <p:nvPr/>
        </p:nvSpPr>
        <p:spPr bwMode="auto">
          <a:xfrm>
            <a:off x="357188" y="1504950"/>
            <a:ext cx="7743825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buClr>
                <a:srgbClr val="00B0CA"/>
              </a:buClr>
              <a:buFont typeface="Arial" pitchFamily="34" charset="0"/>
              <a:buChar char="•"/>
              <a:defRPr/>
            </a:pPr>
            <a:r>
              <a:rPr lang="es-ES" sz="1400" b="0" dirty="0" err="1" smtClean="0"/>
              <a:t>The</a:t>
            </a:r>
            <a:r>
              <a:rPr lang="es-ES" sz="1400" b="0" dirty="0" smtClean="0"/>
              <a:t> </a:t>
            </a:r>
            <a:r>
              <a:rPr lang="es-ES" sz="1400" dirty="0" smtClean="0">
                <a:solidFill>
                  <a:srgbClr val="00B0CA"/>
                </a:solidFill>
              </a:rPr>
              <a:t>multicultural </a:t>
            </a:r>
            <a:r>
              <a:rPr lang="es-ES" sz="1400" dirty="0" err="1" smtClean="0">
                <a:solidFill>
                  <a:srgbClr val="00B0CA"/>
                </a:solidFill>
              </a:rPr>
              <a:t>experience</a:t>
            </a:r>
            <a:r>
              <a:rPr lang="es-ES" sz="1400" b="0" dirty="0" smtClean="0"/>
              <a:t>. </a:t>
            </a:r>
            <a:endParaRPr lang="es-ES" sz="1400" b="0" dirty="0"/>
          </a:p>
          <a:p>
            <a:pPr marL="177800" indent="-177800">
              <a:buClr>
                <a:srgbClr val="00B0CA"/>
              </a:buClr>
              <a:buFont typeface="Arial" pitchFamily="34" charset="0"/>
              <a:buChar char="•"/>
              <a:defRPr/>
            </a:pPr>
            <a:endParaRPr lang="es-ES" sz="500" b="0" dirty="0"/>
          </a:p>
          <a:p>
            <a:pPr marL="177800" indent="-177800">
              <a:buClr>
                <a:srgbClr val="00B0CA"/>
              </a:buClr>
              <a:buFont typeface="Arial" pitchFamily="34" charset="0"/>
              <a:buChar char="•"/>
              <a:defRPr/>
            </a:pPr>
            <a:r>
              <a:rPr lang="en-US" sz="1400" b="0" dirty="0"/>
              <a:t>Knowing </a:t>
            </a:r>
            <a:r>
              <a:rPr lang="en-US" sz="1400" dirty="0">
                <a:solidFill>
                  <a:srgbClr val="00B0CA"/>
                </a:solidFill>
              </a:rPr>
              <a:t>different projects </a:t>
            </a:r>
            <a:r>
              <a:rPr lang="en-US" sz="1400" b="0" dirty="0"/>
              <a:t>that are carried out in an organization on the characteristics of Indra.</a:t>
            </a:r>
            <a:endParaRPr lang="es-ES" sz="1400" b="0" dirty="0" smtClean="0"/>
          </a:p>
          <a:p>
            <a:pPr marL="177800" indent="-177800">
              <a:buClr>
                <a:srgbClr val="00B0CA"/>
              </a:buClr>
              <a:buFont typeface="Arial" pitchFamily="34" charset="0"/>
              <a:buChar char="•"/>
              <a:defRPr/>
            </a:pPr>
            <a:endParaRPr lang="es-ES" sz="500" b="0" dirty="0"/>
          </a:p>
          <a:p>
            <a:pPr marL="177800" indent="-177800">
              <a:buClr>
                <a:srgbClr val="00B0CA"/>
              </a:buClr>
              <a:buFont typeface="Arial" pitchFamily="34" charset="0"/>
              <a:buChar char="•"/>
              <a:defRPr/>
            </a:pPr>
            <a:r>
              <a:rPr lang="es-ES" sz="1400" b="0" dirty="0" err="1" smtClean="0"/>
              <a:t>Knowing</a:t>
            </a:r>
            <a:r>
              <a:rPr lang="es-ES" sz="1400" b="0" dirty="0" smtClean="0"/>
              <a:t> a </a:t>
            </a:r>
            <a:r>
              <a:rPr lang="es-ES" sz="1400" dirty="0">
                <a:solidFill>
                  <a:srgbClr val="00B0CA"/>
                </a:solidFill>
              </a:rPr>
              <a:t>complete </a:t>
            </a:r>
            <a:r>
              <a:rPr lang="es-ES" sz="1400" dirty="0" err="1">
                <a:solidFill>
                  <a:srgbClr val="00B0CA"/>
                </a:solidFill>
              </a:rPr>
              <a:t>project</a:t>
            </a:r>
            <a:r>
              <a:rPr lang="es-ES" sz="1400" b="0" dirty="0" smtClean="0"/>
              <a:t>, </a:t>
            </a:r>
            <a:r>
              <a:rPr lang="es-ES" sz="1400" b="0" dirty="0" err="1" smtClean="0"/>
              <a:t>not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just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the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tasks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that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they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will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assume</a:t>
            </a:r>
            <a:r>
              <a:rPr lang="es-ES" sz="1400" b="0" dirty="0" smtClean="0"/>
              <a:t> at </a:t>
            </a:r>
            <a:r>
              <a:rPr lang="es-ES" sz="1400" b="0" dirty="0" err="1" smtClean="0"/>
              <a:t>the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moment</a:t>
            </a:r>
            <a:r>
              <a:rPr lang="es-ES" sz="1400" b="0" dirty="0" smtClean="0"/>
              <a:t> of </a:t>
            </a:r>
            <a:r>
              <a:rPr lang="es-ES" sz="1400" b="0" dirty="0" err="1" smtClean="0"/>
              <a:t>becoming</a:t>
            </a:r>
            <a:r>
              <a:rPr lang="es-ES" sz="1400" b="0" dirty="0" smtClean="0"/>
              <a:t> </a:t>
            </a:r>
            <a:r>
              <a:rPr lang="es-ES" sz="1400" b="0" dirty="0" err="1" smtClean="0"/>
              <a:t>part</a:t>
            </a:r>
            <a:r>
              <a:rPr lang="es-ES" sz="1400" b="0" dirty="0" smtClean="0"/>
              <a:t> of a </a:t>
            </a:r>
            <a:r>
              <a:rPr lang="es-ES" sz="1400" b="0" dirty="0" err="1" smtClean="0"/>
              <a:t>company</a:t>
            </a:r>
            <a:r>
              <a:rPr lang="es-ES" sz="1400" b="0" dirty="0" smtClean="0"/>
              <a:t>.</a:t>
            </a:r>
          </a:p>
          <a:p>
            <a:pPr marL="177800" indent="-177800">
              <a:buClr>
                <a:srgbClr val="00B0CA"/>
              </a:buClr>
              <a:buFont typeface="Arial" pitchFamily="34" charset="0"/>
              <a:buChar char="•"/>
              <a:defRPr/>
            </a:pPr>
            <a:endParaRPr lang="es-ES" sz="500" b="0" dirty="0"/>
          </a:p>
          <a:p>
            <a:pPr marL="177800" indent="-177800">
              <a:buClr>
                <a:srgbClr val="00B0CA"/>
              </a:buClr>
              <a:buFont typeface="Arial" pitchFamily="34" charset="0"/>
              <a:buChar char="•"/>
              <a:defRPr/>
            </a:pPr>
            <a:r>
              <a:rPr lang="es-ES" sz="1400" b="0" dirty="0" err="1" smtClean="0"/>
              <a:t>Increasing</a:t>
            </a:r>
            <a:r>
              <a:rPr lang="es-ES" sz="1400" b="0" dirty="0" smtClean="0"/>
              <a:t> </a:t>
            </a:r>
            <a:r>
              <a:rPr lang="es-ES" sz="1400" dirty="0" err="1">
                <a:solidFill>
                  <a:srgbClr val="00B0CA"/>
                </a:solidFill>
              </a:rPr>
              <a:t>knowledge</a:t>
            </a:r>
            <a:r>
              <a:rPr lang="es-ES" sz="1400" dirty="0">
                <a:solidFill>
                  <a:srgbClr val="00B0CA"/>
                </a:solidFill>
              </a:rPr>
              <a:t> </a:t>
            </a:r>
            <a:r>
              <a:rPr lang="es-ES" sz="1400" dirty="0" err="1">
                <a:solidFill>
                  <a:srgbClr val="00B0CA"/>
                </a:solidFill>
              </a:rPr>
              <a:t>about</a:t>
            </a:r>
            <a:r>
              <a:rPr lang="es-ES" sz="1400" dirty="0">
                <a:solidFill>
                  <a:srgbClr val="00B0CA"/>
                </a:solidFill>
              </a:rPr>
              <a:t> </a:t>
            </a:r>
            <a:r>
              <a:rPr lang="es-ES" sz="1400" dirty="0" err="1">
                <a:solidFill>
                  <a:srgbClr val="00B0CA"/>
                </a:solidFill>
              </a:rPr>
              <a:t>the</a:t>
            </a:r>
            <a:r>
              <a:rPr lang="es-ES" sz="1400" dirty="0">
                <a:solidFill>
                  <a:srgbClr val="00B0CA"/>
                </a:solidFill>
              </a:rPr>
              <a:t> </a:t>
            </a:r>
            <a:r>
              <a:rPr lang="es-ES" sz="1400" dirty="0" err="1">
                <a:solidFill>
                  <a:srgbClr val="00B0CA"/>
                </a:solidFill>
              </a:rPr>
              <a:t>company</a:t>
            </a:r>
            <a:r>
              <a:rPr lang="es-ES" sz="1400" b="0" dirty="0" smtClean="0"/>
              <a:t>.</a:t>
            </a:r>
          </a:p>
          <a:p>
            <a:pPr marL="177800" indent="-177800">
              <a:buClr>
                <a:srgbClr val="00B0CA"/>
              </a:buClr>
              <a:defRPr/>
            </a:pPr>
            <a:endParaRPr lang="es-ES" sz="1400" b="0" dirty="0">
              <a:solidFill>
                <a:srgbClr val="000000"/>
              </a:solidFill>
            </a:endParaRPr>
          </a:p>
          <a:p>
            <a:pPr>
              <a:buClr>
                <a:srgbClr val="00B0CA"/>
              </a:buClr>
              <a:defRPr/>
            </a:pPr>
            <a:r>
              <a:rPr lang="es-ES" sz="1400" b="0" dirty="0" smtClean="0">
                <a:solidFill>
                  <a:srgbClr val="000000"/>
                </a:solidFill>
              </a:rPr>
              <a:t>In </a:t>
            </a:r>
            <a:r>
              <a:rPr lang="es-ES" sz="1400" b="0" dirty="0" err="1" smtClean="0">
                <a:solidFill>
                  <a:srgbClr val="000000"/>
                </a:solidFill>
              </a:rPr>
              <a:t>addition</a:t>
            </a:r>
            <a:r>
              <a:rPr lang="es-ES" sz="1400" b="0" dirty="0" smtClean="0">
                <a:solidFill>
                  <a:srgbClr val="000000"/>
                </a:solidFill>
              </a:rPr>
              <a:t>, </a:t>
            </a:r>
            <a:r>
              <a:rPr lang="es-ES" sz="1400" b="0" dirty="0" err="1" smtClean="0">
                <a:solidFill>
                  <a:srgbClr val="000000"/>
                </a:solidFill>
              </a:rPr>
              <a:t>the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contest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allows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them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to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develop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the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necessary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skills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for</a:t>
            </a:r>
            <a:r>
              <a:rPr lang="es-ES" sz="1400" b="0" dirty="0" smtClean="0">
                <a:solidFill>
                  <a:srgbClr val="000000"/>
                </a:solidFill>
              </a:rPr>
              <a:t> a </a:t>
            </a:r>
            <a:r>
              <a:rPr lang="es-ES" sz="1400" b="0" dirty="0" err="1" smtClean="0">
                <a:solidFill>
                  <a:srgbClr val="000000"/>
                </a:solidFill>
              </a:rPr>
              <a:t>succesful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incorporation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into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the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professional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world</a:t>
            </a:r>
            <a:r>
              <a:rPr lang="es-ES" sz="1400" b="0" dirty="0" smtClean="0">
                <a:solidFill>
                  <a:srgbClr val="000000"/>
                </a:solidFill>
              </a:rPr>
              <a:t>.</a:t>
            </a:r>
          </a:p>
          <a:p>
            <a:pPr>
              <a:buClr>
                <a:srgbClr val="00B0CA"/>
              </a:buClr>
              <a:defRPr/>
            </a:pPr>
            <a:endParaRPr lang="es-ES" sz="14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r>
              <a:rPr lang="es-ES" sz="1400" b="0" dirty="0" err="1" smtClean="0">
                <a:solidFill>
                  <a:srgbClr val="000000"/>
                </a:solidFill>
              </a:rPr>
              <a:t>Teamwork</a:t>
            </a:r>
            <a:r>
              <a:rPr lang="es-ES" sz="1400" b="0" dirty="0" smtClean="0">
                <a:solidFill>
                  <a:srgbClr val="000000"/>
                </a:solidFill>
              </a:rPr>
              <a:t>.</a:t>
            </a:r>
            <a:endParaRPr lang="es-ES" sz="14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r>
              <a:rPr lang="es-ES" sz="1400" b="0" dirty="0" err="1" smtClean="0">
                <a:solidFill>
                  <a:srgbClr val="000000"/>
                </a:solidFill>
              </a:rPr>
              <a:t>Creativity</a:t>
            </a:r>
            <a:r>
              <a:rPr lang="es-ES" sz="1400" b="0" dirty="0" smtClean="0">
                <a:solidFill>
                  <a:srgbClr val="000000"/>
                </a:solidFill>
              </a:rPr>
              <a:t>.</a:t>
            </a:r>
            <a:endParaRPr lang="es-ES" sz="14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r>
              <a:rPr lang="es-ES_tradnl" sz="1400" b="0" dirty="0" err="1" smtClean="0">
                <a:solidFill>
                  <a:srgbClr val="000000"/>
                </a:solidFill>
              </a:rPr>
              <a:t>Rigour</a:t>
            </a:r>
            <a:r>
              <a:rPr lang="es-ES" sz="1400" b="0" dirty="0">
                <a:solidFill>
                  <a:srgbClr val="000000"/>
                </a:solidFill>
              </a:rPr>
              <a:t>.</a:t>
            </a:r>
            <a:endParaRPr lang="es-ES" sz="1400" b="0" dirty="0" err="1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r>
              <a:rPr lang="es-ES" sz="1400" b="0" dirty="0" smtClean="0">
                <a:solidFill>
                  <a:srgbClr val="000000"/>
                </a:solidFill>
              </a:rPr>
              <a:t>Intercultural </a:t>
            </a:r>
            <a:r>
              <a:rPr lang="es-ES" sz="1400" b="0" dirty="0" err="1" smtClean="0">
                <a:solidFill>
                  <a:srgbClr val="000000"/>
                </a:solidFill>
              </a:rPr>
              <a:t>skills</a:t>
            </a:r>
            <a:r>
              <a:rPr lang="es-ES" sz="1400" b="0" dirty="0" smtClean="0">
                <a:solidFill>
                  <a:srgbClr val="000000"/>
                </a:solidFill>
              </a:rPr>
              <a:t>.</a:t>
            </a:r>
            <a:endParaRPr lang="es-ES" sz="14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r>
              <a:rPr lang="es-ES" sz="1400" b="0" dirty="0" err="1" smtClean="0">
                <a:solidFill>
                  <a:srgbClr val="000000"/>
                </a:solidFill>
              </a:rPr>
              <a:t>Skills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related</a:t>
            </a:r>
            <a:r>
              <a:rPr lang="es-ES" sz="1400" b="0" dirty="0" smtClean="0">
                <a:solidFill>
                  <a:srgbClr val="000000"/>
                </a:solidFill>
              </a:rPr>
              <a:t> </a:t>
            </a:r>
            <a:r>
              <a:rPr lang="es-ES" sz="1400" b="0" dirty="0" err="1" smtClean="0">
                <a:solidFill>
                  <a:srgbClr val="000000"/>
                </a:solidFill>
              </a:rPr>
              <a:t>to</a:t>
            </a:r>
            <a:r>
              <a:rPr lang="es-ES" sz="1400" b="0" dirty="0" smtClean="0">
                <a:solidFill>
                  <a:srgbClr val="000000"/>
                </a:solidFill>
              </a:rPr>
              <a:t> virtual </a:t>
            </a:r>
            <a:r>
              <a:rPr lang="es-ES" sz="1400" b="0" dirty="0" err="1" smtClean="0">
                <a:solidFill>
                  <a:srgbClr val="000000"/>
                </a:solidFill>
              </a:rPr>
              <a:t>work</a:t>
            </a:r>
            <a:r>
              <a:rPr lang="es-ES" sz="1400" b="0" dirty="0" smtClean="0">
                <a:solidFill>
                  <a:srgbClr val="000000"/>
                </a:solidFill>
              </a:rPr>
              <a:t>. </a:t>
            </a:r>
            <a:endParaRPr lang="es-ES" sz="14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endParaRPr lang="es-ES" sz="5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</a:rPr>
              <a:t>Ability to acquire an overview of the projects.</a:t>
            </a:r>
            <a:r>
              <a:rPr lang="es-ES" sz="1400" b="0" dirty="0" smtClean="0">
                <a:solidFill>
                  <a:srgbClr val="000000"/>
                </a:solidFill>
              </a:rPr>
              <a:t>.</a:t>
            </a:r>
            <a:endParaRPr lang="es-ES" sz="14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defRPr/>
            </a:pPr>
            <a:endParaRPr lang="es-ES" sz="1400" b="0" dirty="0">
              <a:solidFill>
                <a:srgbClr val="000000"/>
              </a:solidFill>
            </a:endParaRPr>
          </a:p>
          <a:p>
            <a:pPr marL="179388" indent="-179388">
              <a:buClr>
                <a:srgbClr val="00B0CA"/>
              </a:buClr>
              <a:buFont typeface="Arial" pitchFamily="34" charset="0"/>
              <a:buChar char="•"/>
              <a:defRPr/>
            </a:pPr>
            <a:endParaRPr lang="es-ES" sz="1400" b="0" dirty="0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06413" y="252413"/>
            <a:ext cx="75946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00"/>
              </a:lnSpc>
            </a:pPr>
            <a:r>
              <a:rPr lang="es-ES" sz="1200" dirty="0" smtClean="0">
                <a:solidFill>
                  <a:srgbClr val="00B0CA"/>
                </a:solidFill>
              </a:rPr>
              <a:t>THE COMPETITION</a:t>
            </a:r>
            <a:endParaRPr lang="es-ES_tradnl" sz="1200" dirty="0">
              <a:solidFill>
                <a:srgbClr val="00B0C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4E22A63-7294-49DE-92E5-B92090B24166}" type="slidenum">
              <a:rPr lang="es-ES" smtClean="0"/>
              <a:pPr/>
              <a:t>11</a:t>
            </a:fld>
            <a:endParaRPr lang="es-ES" smtClean="0"/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990600"/>
            <a:ext cx="2427288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7" descr="gri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2860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1597025" y="2917825"/>
            <a:ext cx="35845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lnSpc>
                <a:spcPts val="1600"/>
              </a:lnSpc>
            </a:pPr>
            <a:r>
              <a:rPr lang="es-ES_tradnl" sz="1400">
                <a:solidFill>
                  <a:srgbClr val="000000"/>
                </a:solidFill>
              </a:rPr>
              <a:t>Nombre Apellido Apellido</a:t>
            </a:r>
            <a:r>
              <a:rPr lang="es-ES_tradnl" sz="1400" b="0">
                <a:solidFill>
                  <a:srgbClr val="000000"/>
                </a:solidFill>
              </a:rPr>
              <a:t/>
            </a:r>
            <a:br>
              <a:rPr lang="es-ES_tradnl" sz="1400" b="0">
                <a:solidFill>
                  <a:srgbClr val="000000"/>
                </a:solidFill>
              </a:rPr>
            </a:br>
            <a:r>
              <a:rPr lang="es-ES_tradnl" sz="1400" b="0">
                <a:solidFill>
                  <a:srgbClr val="000000"/>
                </a:solidFill>
              </a:rPr>
              <a:t>Departamento / Área de negocio </a:t>
            </a:r>
            <a:br>
              <a:rPr lang="es-ES_tradnl" sz="1400" b="0">
                <a:solidFill>
                  <a:srgbClr val="000000"/>
                </a:solidFill>
              </a:rPr>
            </a:br>
            <a:r>
              <a:rPr lang="es-ES_tradnl" sz="1400" b="0">
                <a:solidFill>
                  <a:srgbClr val="808080"/>
                </a:solidFill>
              </a:rPr>
              <a:t>alias@indra.es</a:t>
            </a:r>
            <a:r>
              <a:rPr lang="es-ES_tradnl" sz="1200" b="0">
                <a:solidFill>
                  <a:srgbClr val="808080"/>
                </a:solidFill>
              </a:rPr>
              <a:t/>
            </a:r>
            <a:br>
              <a:rPr lang="es-ES_tradnl" sz="1200" b="0">
                <a:solidFill>
                  <a:srgbClr val="808080"/>
                </a:solidFill>
              </a:rPr>
            </a:br>
            <a:r>
              <a:rPr lang="es-ES_tradnl" sz="2000" b="0">
                <a:solidFill>
                  <a:srgbClr val="AAAAAA"/>
                </a:solidFill>
              </a:rPr>
              <a:t/>
            </a:r>
            <a:br>
              <a:rPr lang="es-ES_tradnl" sz="2000" b="0">
                <a:solidFill>
                  <a:srgbClr val="AAAAAA"/>
                </a:solidFill>
              </a:rPr>
            </a:br>
            <a:r>
              <a:rPr lang="es-ES_tradnl" sz="1200" b="0">
                <a:solidFill>
                  <a:srgbClr val="000000"/>
                </a:solidFill>
              </a:rPr>
              <a:t>Avda. de Bruselas 35 </a:t>
            </a:r>
            <a:br>
              <a:rPr lang="es-ES_tradnl" sz="1200" b="0">
                <a:solidFill>
                  <a:srgbClr val="000000"/>
                </a:solidFill>
              </a:rPr>
            </a:br>
            <a:r>
              <a:rPr lang="es-ES_tradnl" sz="1200" b="0">
                <a:solidFill>
                  <a:srgbClr val="000000"/>
                </a:solidFill>
              </a:rPr>
              <a:t>28108 Alcobendas, </a:t>
            </a:r>
            <a:br>
              <a:rPr lang="es-ES_tradnl" sz="1200" b="0">
                <a:solidFill>
                  <a:srgbClr val="000000"/>
                </a:solidFill>
              </a:rPr>
            </a:br>
            <a:r>
              <a:rPr lang="es-ES_tradnl" sz="1200" b="0">
                <a:solidFill>
                  <a:srgbClr val="000000"/>
                </a:solidFill>
              </a:rPr>
              <a:t>Madrid España</a:t>
            </a:r>
            <a:br>
              <a:rPr lang="es-ES_tradnl" sz="1200" b="0">
                <a:solidFill>
                  <a:srgbClr val="000000"/>
                </a:solidFill>
              </a:rPr>
            </a:br>
            <a:r>
              <a:rPr lang="es-ES_tradnl" sz="1200" b="0">
                <a:solidFill>
                  <a:srgbClr val="000000"/>
                </a:solidFill>
              </a:rPr>
              <a:t>T +34 91 480 50 00</a:t>
            </a:r>
            <a:br>
              <a:rPr lang="es-ES_tradnl" sz="1200" b="0">
                <a:solidFill>
                  <a:srgbClr val="000000"/>
                </a:solidFill>
              </a:rPr>
            </a:br>
            <a:r>
              <a:rPr lang="es-ES_tradnl" sz="1200" b="0">
                <a:solidFill>
                  <a:srgbClr val="000000"/>
                </a:solidFill>
              </a:rPr>
              <a:t>F +34 91 480 50 80</a:t>
            </a:r>
            <a:br>
              <a:rPr lang="es-ES_tradnl" sz="1200" b="0">
                <a:solidFill>
                  <a:srgbClr val="000000"/>
                </a:solidFill>
              </a:rPr>
            </a:br>
            <a:r>
              <a:rPr lang="es-ES_tradnl" sz="1200">
                <a:solidFill>
                  <a:schemeClr val="accent1"/>
                </a:solidFill>
              </a:rPr>
              <a:t>www.indra.es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DRApresentacion">
  <a:themeElements>
    <a:clrScheme name="INDRApresentacion 1">
      <a:dk1>
        <a:srgbClr val="000000"/>
      </a:dk1>
      <a:lt1>
        <a:srgbClr val="FFFFFF"/>
      </a:lt1>
      <a:dk2>
        <a:srgbClr val="5A5A5A"/>
      </a:dk2>
      <a:lt2>
        <a:srgbClr val="B4B4B4"/>
      </a:lt2>
      <a:accent1>
        <a:srgbClr val="00B0CA"/>
      </a:accent1>
      <a:accent2>
        <a:srgbClr val="40DAFF"/>
      </a:accent2>
      <a:accent3>
        <a:srgbClr val="FFFFFF"/>
      </a:accent3>
      <a:accent4>
        <a:srgbClr val="000000"/>
      </a:accent4>
      <a:accent5>
        <a:srgbClr val="AAD4E1"/>
      </a:accent5>
      <a:accent6>
        <a:srgbClr val="39C5E7"/>
      </a:accent6>
      <a:hlink>
        <a:srgbClr val="7FE6FF"/>
      </a:hlink>
      <a:folHlink>
        <a:srgbClr val="BFF3FF"/>
      </a:folHlink>
    </a:clrScheme>
    <a:fontScheme name="INDRApresentacion">
      <a:majorFont>
        <a:latin typeface="Arial"/>
        <a:ea typeface="ＭＳ Ｐゴシック"/>
        <a:cs typeface="ＭＳ Ｐゴシック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INDRApresentacion 1">
        <a:dk1>
          <a:srgbClr val="000000"/>
        </a:dk1>
        <a:lt1>
          <a:srgbClr val="FFFFFF"/>
        </a:lt1>
        <a:dk2>
          <a:srgbClr val="5A5A5A"/>
        </a:dk2>
        <a:lt2>
          <a:srgbClr val="B4B4B4"/>
        </a:lt2>
        <a:accent1>
          <a:srgbClr val="00B0CA"/>
        </a:accent1>
        <a:accent2>
          <a:srgbClr val="40DAFF"/>
        </a:accent2>
        <a:accent3>
          <a:srgbClr val="FFFFFF"/>
        </a:accent3>
        <a:accent4>
          <a:srgbClr val="000000"/>
        </a:accent4>
        <a:accent5>
          <a:srgbClr val="AAD4E1"/>
        </a:accent5>
        <a:accent6>
          <a:srgbClr val="39C5E7"/>
        </a:accent6>
        <a:hlink>
          <a:srgbClr val="7FE6FF"/>
        </a:hlink>
        <a:folHlink>
          <a:srgbClr val="BFF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INDRApresentacion">
  <a:themeElements>
    <a:clrScheme name="INDRApresentacion 1">
      <a:dk1>
        <a:srgbClr val="000000"/>
      </a:dk1>
      <a:lt1>
        <a:srgbClr val="FFFFFF"/>
      </a:lt1>
      <a:dk2>
        <a:srgbClr val="5A5A5A"/>
      </a:dk2>
      <a:lt2>
        <a:srgbClr val="B4B4B4"/>
      </a:lt2>
      <a:accent1>
        <a:srgbClr val="00B0CA"/>
      </a:accent1>
      <a:accent2>
        <a:srgbClr val="40DAFF"/>
      </a:accent2>
      <a:accent3>
        <a:srgbClr val="FFFFFF"/>
      </a:accent3>
      <a:accent4>
        <a:srgbClr val="000000"/>
      </a:accent4>
      <a:accent5>
        <a:srgbClr val="AAD4E1"/>
      </a:accent5>
      <a:accent6>
        <a:srgbClr val="39C5E7"/>
      </a:accent6>
      <a:hlink>
        <a:srgbClr val="7FE6FF"/>
      </a:hlink>
      <a:folHlink>
        <a:srgbClr val="BFF3FF"/>
      </a:folHlink>
    </a:clrScheme>
    <a:fontScheme name="INDRApresentacion">
      <a:majorFont>
        <a:latin typeface="Arial"/>
        <a:ea typeface="ＭＳ Ｐゴシック"/>
        <a:cs typeface="ＭＳ Ｐゴシック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INDRApresentacion 1">
        <a:dk1>
          <a:srgbClr val="000000"/>
        </a:dk1>
        <a:lt1>
          <a:srgbClr val="FFFFFF"/>
        </a:lt1>
        <a:dk2>
          <a:srgbClr val="5A5A5A"/>
        </a:dk2>
        <a:lt2>
          <a:srgbClr val="B4B4B4"/>
        </a:lt2>
        <a:accent1>
          <a:srgbClr val="00B0CA"/>
        </a:accent1>
        <a:accent2>
          <a:srgbClr val="40DAFF"/>
        </a:accent2>
        <a:accent3>
          <a:srgbClr val="FFFFFF"/>
        </a:accent3>
        <a:accent4>
          <a:srgbClr val="000000"/>
        </a:accent4>
        <a:accent5>
          <a:srgbClr val="AAD4E1"/>
        </a:accent5>
        <a:accent6>
          <a:srgbClr val="39C5E7"/>
        </a:accent6>
        <a:hlink>
          <a:srgbClr val="7FE6FF"/>
        </a:hlink>
        <a:folHlink>
          <a:srgbClr val="BFF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INDRApresentacion</Template>
  <TotalTime>1831</TotalTime>
  <Words>1303</Words>
  <Application>Microsoft Office PowerPoint</Application>
  <PresentationFormat>Presentación en pantalla (4:3)</PresentationFormat>
  <Paragraphs>225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INDRApresentacion</vt:lpstr>
      <vt:lpstr>Office Theme</vt:lpstr>
      <vt:lpstr>1_INDRApresentacion</vt:lpstr>
      <vt:lpstr>INDRA FUTURE MINDS COMPETITION</vt:lpstr>
      <vt:lpstr>WHAT IS FUTURE MINDS?</vt:lpstr>
      <vt:lpstr>AWARDS</vt:lpstr>
      <vt:lpstr>WHO CAN PARTICIPATE?</vt:lpstr>
      <vt:lpstr>Diapositiva 5</vt:lpstr>
      <vt:lpstr>0 PHASE. PARTICIPANS SELECTION DECEMBER 15TH/ JANUARY 15TH</vt:lpstr>
      <vt:lpstr>VIRTUAL PHASE. MARCH 11TH TO MARCH 29TH</vt:lpstr>
      <vt:lpstr>IN PERSON PHASE. APRIL 25TH AND 26TH 2013</vt:lpstr>
      <vt:lpstr>PREVIOUS EDITIONS</vt:lpstr>
      <vt:lpstr>MOST VALUED ASPECTS OF THE CONTEST BY STUDENTS </vt:lpstr>
      <vt:lpstr>Diapositiva 11</vt:lpstr>
    </vt:vector>
  </TitlesOfParts>
  <Company>Indra Sistemas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AMET.</dc:title>
  <dc:creator>Muñoz Caballero, Katia Lucía</dc:creator>
  <cp:lastModifiedBy>PRUEBA</cp:lastModifiedBy>
  <cp:revision>103</cp:revision>
  <cp:lastPrinted>2008-06-02T08:41:24Z</cp:lastPrinted>
  <dcterms:created xsi:type="dcterms:W3CDTF">2008-05-28T13:57:25Z</dcterms:created>
  <dcterms:modified xsi:type="dcterms:W3CDTF">2012-11-22T18:50:51Z</dcterms:modified>
</cp:coreProperties>
</file>