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717" r:id="rId2"/>
    <p:sldId id="704" r:id="rId3"/>
    <p:sldId id="722" r:id="rId4"/>
    <p:sldId id="723" r:id="rId5"/>
    <p:sldId id="724" r:id="rId6"/>
    <p:sldId id="725" r:id="rId7"/>
    <p:sldId id="726" r:id="rId8"/>
    <p:sldId id="727" r:id="rId9"/>
    <p:sldId id="728" r:id="rId10"/>
    <p:sldId id="729" r:id="rId11"/>
    <p:sldId id="730" r:id="rId12"/>
    <p:sldId id="734" r:id="rId13"/>
    <p:sldId id="732" r:id="rId14"/>
    <p:sldId id="731" r:id="rId15"/>
    <p:sldId id="735" r:id="rId16"/>
    <p:sldId id="733" r:id="rId17"/>
    <p:sldId id="736" r:id="rId18"/>
    <p:sldId id="737" r:id="rId1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CCFF"/>
    <a:srgbClr val="3333CC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9122" autoAdjust="0"/>
  </p:normalViewPr>
  <p:slideViewPr>
    <p:cSldViewPr>
      <p:cViewPr>
        <p:scale>
          <a:sx n="60" d="100"/>
          <a:sy n="60" d="100"/>
        </p:scale>
        <p:origin x="-1456" y="-96"/>
      </p:cViewPr>
      <p:guideLst>
        <p:guide orient="horz" pos="3888"/>
        <p:guide pos="1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1446" y="-84"/>
      </p:cViewPr>
      <p:guideLst>
        <p:guide orient="horz" pos="3023"/>
        <p:guide pos="230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5749925" y="8799513"/>
            <a:ext cx="68421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27" tIns="46777" rIns="95227" bIns="46777">
            <a:spAutoFit/>
          </a:bodyPr>
          <a:lstStyle>
            <a:lvl1pPr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fld id="{7D24F2BB-BBB3-44BC-9B89-4055B506CF0B}" type="slidenum">
              <a:rPr lang="en-US" altLang="it-IT" sz="2500">
                <a:latin typeface="Book Antiqua" pitchFamily="18" charset="0"/>
              </a:rPr>
              <a:pPr/>
              <a:t>‹N›</a:t>
            </a:fld>
            <a:endParaRPr lang="en-US" altLang="it-IT" sz="250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611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6825" y="727075"/>
            <a:ext cx="4783138" cy="3587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27" tIns="46777" rIns="95227" bIns="46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08395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874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7937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075486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7719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0100" y="1125538"/>
            <a:ext cx="37719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7179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4130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85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28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559850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5049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60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57950" y="225425"/>
            <a:ext cx="1924050" cy="58705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225425"/>
            <a:ext cx="5619750" cy="58705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465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225425"/>
            <a:ext cx="7696200" cy="64928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125538"/>
            <a:ext cx="3771900" cy="497046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0100" y="1125538"/>
            <a:ext cx="3771900" cy="497046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2968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696200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text styles</a:t>
            </a:r>
          </a:p>
          <a:p>
            <a:pPr lvl="1"/>
            <a:r>
              <a:rPr lang="en-US" altLang="it-IT" smtClean="0"/>
              <a:t>Second Level</a:t>
            </a:r>
          </a:p>
          <a:p>
            <a:pPr lvl="2"/>
            <a:r>
              <a:rPr lang="en-US" altLang="it-IT" smtClean="0"/>
              <a:t>Third Level</a:t>
            </a:r>
          </a:p>
          <a:p>
            <a:pPr lvl="3"/>
            <a:r>
              <a:rPr lang="en-US" altLang="it-IT" smtClean="0"/>
              <a:t>Fourth Level</a:t>
            </a:r>
          </a:p>
          <a:p>
            <a:pPr lvl="4"/>
            <a:r>
              <a:rPr lang="en-US" altLang="it-IT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5425"/>
            <a:ext cx="76962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371600" y="6324600"/>
            <a:ext cx="1981200" cy="3635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t-IT">
                <a:latin typeface="Arial" charset="0"/>
              </a:rPr>
              <a:t>Giuseppe Bianchi </a:t>
            </a: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685800" y="64770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30" name="Line 7"/>
          <p:cNvSpPr>
            <a:spLocks noChangeShapeType="1"/>
          </p:cNvSpPr>
          <p:nvPr/>
        </p:nvSpPr>
        <p:spPr bwMode="auto">
          <a:xfrm>
            <a:off x="3429000" y="6477000"/>
            <a:ext cx="525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31" name="Line 8"/>
          <p:cNvSpPr>
            <a:spLocks noChangeShapeType="1"/>
          </p:cNvSpPr>
          <p:nvPr/>
        </p:nvSpPr>
        <p:spPr bwMode="auto">
          <a:xfrm>
            <a:off x="685800" y="65532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32" name="Line 9"/>
          <p:cNvSpPr>
            <a:spLocks noChangeShapeType="1"/>
          </p:cNvSpPr>
          <p:nvPr/>
        </p:nvSpPr>
        <p:spPr bwMode="auto">
          <a:xfrm>
            <a:off x="3429000" y="6553200"/>
            <a:ext cx="525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è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ð"/>
        <a:defRPr sz="3200">
          <a:solidFill>
            <a:schemeClr val="tx1"/>
          </a:solidFill>
          <a:latin typeface="Arial Narrow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à"/>
        <a:defRPr sz="28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37D7YZCpS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eprint.iacr.org/2003/052.pdf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872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it-IT" dirty="0" smtClean="0"/>
              <a:t>More </a:t>
            </a:r>
            <a:r>
              <a:rPr lang="it-IT" dirty="0" err="1" smtClean="0"/>
              <a:t>insights</a:t>
            </a:r>
            <a:r>
              <a:rPr lang="it-IT" dirty="0" smtClean="0"/>
              <a:t> on the security of RSA </a:t>
            </a:r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transport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RSA </a:t>
            </a:r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transport</a:t>
            </a:r>
            <a:endParaRPr lang="it-IT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57238" y="1656465"/>
            <a:ext cx="850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CLIENT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000875" y="1591378"/>
            <a:ext cx="955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SERVER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>
            <a:off x="7000875" y="1591378"/>
            <a:ext cx="19050" cy="40699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1547813" y="1591378"/>
            <a:ext cx="0" cy="40699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 rot="21225047" flipH="1">
            <a:off x="1619250" y="1770871"/>
            <a:ext cx="5292725" cy="647700"/>
          </a:xfrm>
          <a:prstGeom prst="rightArrow">
            <a:avLst>
              <a:gd name="adj1" fmla="val 68463"/>
              <a:gd name="adj2" fmla="val 63708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 err="1" smtClean="0">
                <a:latin typeface="Arial Narrow" pitchFamily="34" charset="0"/>
              </a:rPr>
              <a:t>Server’s</a:t>
            </a:r>
            <a:r>
              <a:rPr lang="it-IT" altLang="it-IT" sz="1800" dirty="0" smtClean="0">
                <a:latin typeface="Arial Narrow" pitchFamily="34" charset="0"/>
              </a:rPr>
              <a:t> RSA public </a:t>
            </a:r>
            <a:r>
              <a:rPr lang="it-IT" altLang="it-IT" sz="1800" dirty="0" err="1" smtClean="0">
                <a:latin typeface="Arial Narrow" pitchFamily="34" charset="0"/>
              </a:rPr>
              <a:t>Key</a:t>
            </a:r>
            <a:endParaRPr lang="it-IT" altLang="it-IT" sz="1800" dirty="0">
              <a:latin typeface="Arial Narrow" pitchFamily="34" charset="0"/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 rot="465360">
            <a:off x="1619250" y="2991067"/>
            <a:ext cx="5292725" cy="647700"/>
          </a:xfrm>
          <a:prstGeom prst="rightArrow">
            <a:avLst>
              <a:gd name="adj1" fmla="val 68463"/>
              <a:gd name="adj2" fmla="val 63708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 smtClean="0">
                <a:latin typeface="Arial Narrow" pitchFamily="34" charset="0"/>
              </a:rPr>
              <a:t>RSA-</a:t>
            </a:r>
            <a:r>
              <a:rPr lang="it-IT" altLang="it-IT" sz="1800" dirty="0" err="1" smtClean="0">
                <a:latin typeface="Arial Narrow" pitchFamily="34" charset="0"/>
              </a:rPr>
              <a:t>encryption</a:t>
            </a:r>
            <a:r>
              <a:rPr lang="it-IT" altLang="it-IT" sz="1800" dirty="0" smtClean="0">
                <a:latin typeface="Arial Narrow" pitchFamily="34" charset="0"/>
              </a:rPr>
              <a:t>(</a:t>
            </a:r>
            <a:r>
              <a:rPr lang="it-IT" altLang="it-IT" sz="1800" dirty="0" err="1" smtClean="0">
                <a:latin typeface="Arial Narrow" pitchFamily="34" charset="0"/>
              </a:rPr>
              <a:t>Pre</a:t>
            </a:r>
            <a:r>
              <a:rPr lang="it-IT" altLang="it-IT" sz="1800" dirty="0" smtClean="0">
                <a:latin typeface="Arial Narrow" pitchFamily="34" charset="0"/>
              </a:rPr>
              <a:t>-Master secret)</a:t>
            </a:r>
            <a:r>
              <a:rPr lang="it-IT" altLang="it-IT" sz="1800" baseline="-25000" dirty="0" err="1" smtClean="0">
                <a:latin typeface="Arial Narrow" pitchFamily="34" charset="0"/>
              </a:rPr>
              <a:t>PublicKey</a:t>
            </a:r>
            <a:endParaRPr lang="it-IT" altLang="it-IT" sz="1800" baseline="-250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268700"/>
            <a:ext cx="7696200" cy="518472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it-IT" sz="2600" dirty="0" smtClean="0"/>
              <a:t>[</a:t>
            </a:r>
            <a:r>
              <a:rPr lang="it-IT" sz="2600" dirty="0" err="1" smtClean="0"/>
              <a:t>all</a:t>
            </a:r>
            <a:r>
              <a:rPr lang="it-IT" sz="2600" dirty="0" smtClean="0"/>
              <a:t> </a:t>
            </a:r>
            <a:r>
              <a:rPr lang="it-IT" sz="2600" dirty="0" err="1" smtClean="0"/>
              <a:t>follows</a:t>
            </a:r>
            <a:r>
              <a:rPr lang="it-IT" sz="2600" dirty="0" smtClean="0"/>
              <a:t> </a:t>
            </a:r>
            <a:r>
              <a:rPr lang="it-IT" sz="2600" dirty="0" err="1" smtClean="0"/>
              <a:t>mod</a:t>
            </a:r>
            <a:r>
              <a:rPr lang="it-IT" sz="2600" dirty="0" smtClean="0"/>
              <a:t> n]</a:t>
            </a:r>
          </a:p>
          <a:p>
            <a:pPr lvl="4">
              <a:defRPr/>
            </a:pPr>
            <a:endParaRPr lang="it-IT" sz="1400" dirty="0" smtClean="0"/>
          </a:p>
          <a:p>
            <a:pPr>
              <a:defRPr/>
            </a:pP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see</a:t>
            </a:r>
            <a:r>
              <a:rPr lang="it-IT" dirty="0" smtClean="0"/>
              <a:t> a </a:t>
            </a:r>
            <a:r>
              <a:rPr lang="it-IT" dirty="0" err="1" smtClean="0"/>
              <a:t>ciphertext</a:t>
            </a:r>
            <a:r>
              <a:rPr lang="it-IT" dirty="0" smtClean="0"/>
              <a:t> 		</a:t>
            </a:r>
            <a:r>
              <a:rPr lang="it-IT" dirty="0" smtClean="0">
                <a:sym typeface="Wingdings" panose="05000000000000000000" pitchFamily="2" charset="2"/>
              </a:rPr>
              <a:t>C=M</a:t>
            </a:r>
            <a:r>
              <a:rPr lang="it-IT" baseline="30000" dirty="0" smtClean="0">
                <a:sym typeface="Wingdings" panose="05000000000000000000" pitchFamily="2" charset="2"/>
              </a:rPr>
              <a:t>e </a:t>
            </a:r>
            <a:endParaRPr lang="it-IT" dirty="0" smtClean="0"/>
          </a:p>
          <a:p>
            <a:pPr>
              <a:defRPr/>
            </a:pPr>
            <a:r>
              <a:rPr lang="it-IT" dirty="0" smtClean="0"/>
              <a:t>Goal: </a:t>
            </a:r>
            <a:r>
              <a:rPr lang="it-IT" dirty="0" err="1" smtClean="0"/>
              <a:t>decrypt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, i.e. </a:t>
            </a:r>
            <a:r>
              <a:rPr lang="it-IT" dirty="0" err="1" smtClean="0"/>
              <a:t>find</a:t>
            </a:r>
            <a:r>
              <a:rPr lang="it-IT" dirty="0" smtClean="0"/>
              <a:t> 	M = </a:t>
            </a:r>
            <a:r>
              <a:rPr lang="it-IT" dirty="0" err="1" smtClean="0">
                <a:sym typeface="Wingdings" panose="05000000000000000000" pitchFamily="2" charset="2"/>
              </a:rPr>
              <a:t>C</a:t>
            </a:r>
            <a:r>
              <a:rPr lang="it-IT" baseline="30000" dirty="0" err="1" smtClean="0">
                <a:sym typeface="Wingdings" panose="05000000000000000000" pitchFamily="2" charset="2"/>
              </a:rPr>
              <a:t>d</a:t>
            </a:r>
            <a:r>
              <a:rPr lang="it-IT" dirty="0" smtClean="0"/>
              <a:t> </a:t>
            </a:r>
          </a:p>
          <a:p>
            <a:pPr lvl="4">
              <a:defRPr/>
            </a:pPr>
            <a:endParaRPr lang="it-IT" dirty="0" smtClean="0"/>
          </a:p>
          <a:p>
            <a:pPr>
              <a:defRPr/>
            </a:pPr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power</a:t>
            </a:r>
            <a:r>
              <a:rPr lang="it-IT" dirty="0" smtClean="0"/>
              <a:t>: can </a:t>
            </a:r>
            <a:r>
              <a:rPr lang="it-IT" dirty="0" err="1" smtClean="0"/>
              <a:t>access</a:t>
            </a:r>
            <a:r>
              <a:rPr lang="it-IT" dirty="0" smtClean="0"/>
              <a:t> a </a:t>
            </a:r>
            <a:r>
              <a:rPr lang="it-IT" dirty="0" err="1" smtClean="0"/>
              <a:t>decryption</a:t>
            </a:r>
            <a:r>
              <a:rPr lang="it-IT" dirty="0" smtClean="0"/>
              <a:t> </a:t>
            </a:r>
            <a:r>
              <a:rPr lang="it-IT" dirty="0" err="1" smtClean="0"/>
              <a:t>oracle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obviously</a:t>
            </a:r>
            <a:r>
              <a:rPr lang="it-IT" dirty="0" smtClean="0"/>
              <a:t> CANNOT </a:t>
            </a:r>
            <a:r>
              <a:rPr lang="it-IT" dirty="0" err="1" smtClean="0"/>
              <a:t>submit</a:t>
            </a:r>
            <a:r>
              <a:rPr lang="it-IT" dirty="0" smtClean="0"/>
              <a:t> </a:t>
            </a:r>
            <a:r>
              <a:rPr lang="it-IT" dirty="0" err="1" smtClean="0"/>
              <a:t>original</a:t>
            </a:r>
            <a:r>
              <a:rPr lang="it-IT" dirty="0" smtClean="0"/>
              <a:t> data, </a:t>
            </a:r>
            <a:r>
              <a:rPr lang="it-IT" dirty="0" err="1" smtClean="0"/>
              <a:t>otherwise</a:t>
            </a:r>
            <a:r>
              <a:rPr lang="it-IT" dirty="0" smtClean="0"/>
              <a:t> </a:t>
            </a:r>
            <a:r>
              <a:rPr lang="it-IT" dirty="0" err="1" smtClean="0"/>
              <a:t>trivial</a:t>
            </a:r>
            <a:r>
              <a:rPr lang="it-IT" dirty="0" smtClean="0"/>
              <a:t>!</a:t>
            </a:r>
          </a:p>
          <a:p>
            <a:pPr lvl="4">
              <a:defRPr/>
            </a:pPr>
            <a:endParaRPr lang="it-IT" dirty="0"/>
          </a:p>
          <a:p>
            <a:pPr>
              <a:defRPr/>
            </a:pPr>
            <a:r>
              <a:rPr lang="it-IT" dirty="0" smtClean="0"/>
              <a:t>Attack: </a:t>
            </a:r>
          </a:p>
          <a:p>
            <a:pPr lvl="1">
              <a:defRPr/>
            </a:pPr>
            <a:r>
              <a:rPr lang="it-IT" dirty="0" err="1" smtClean="0"/>
              <a:t>Choose</a:t>
            </a:r>
            <a:r>
              <a:rPr lang="it-IT" dirty="0" smtClean="0"/>
              <a:t> random </a:t>
            </a:r>
            <a:r>
              <a:rPr lang="it-IT" dirty="0" err="1" smtClean="0"/>
              <a:t>value</a:t>
            </a:r>
            <a:r>
              <a:rPr lang="it-IT" dirty="0" smtClean="0"/>
              <a:t> 		r</a:t>
            </a:r>
          </a:p>
          <a:p>
            <a:pPr lvl="1">
              <a:defRPr/>
            </a:pPr>
            <a:r>
              <a:rPr lang="it-IT" dirty="0" err="1" smtClean="0"/>
              <a:t>Construct</a:t>
            </a:r>
            <a:r>
              <a:rPr lang="it-IT" dirty="0" smtClean="0"/>
              <a:t> NEW </a:t>
            </a:r>
            <a:r>
              <a:rPr lang="it-IT" dirty="0" err="1" smtClean="0"/>
              <a:t>ciphertext</a:t>
            </a:r>
            <a:r>
              <a:rPr lang="it-IT" dirty="0" smtClean="0"/>
              <a:t> 		X= (r</a:t>
            </a:r>
            <a:r>
              <a:rPr lang="it-IT" baseline="30000" dirty="0" smtClean="0">
                <a:sym typeface="Wingdings" panose="05000000000000000000" pitchFamily="2" charset="2"/>
              </a:rPr>
              <a:t>e </a:t>
            </a:r>
            <a:r>
              <a:rPr lang="it-IT" dirty="0" smtClean="0">
                <a:sym typeface="Wingdings" panose="05000000000000000000" pitchFamily="2" charset="2"/>
              </a:rPr>
              <a:t>C)</a:t>
            </a:r>
          </a:p>
          <a:p>
            <a:pPr lvl="1">
              <a:defRPr/>
            </a:pPr>
            <a:r>
              <a:rPr lang="it-IT" dirty="0" err="1" smtClean="0">
                <a:sym typeface="Wingdings" panose="05000000000000000000" pitchFamily="2" charset="2"/>
              </a:rPr>
              <a:t>Ask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oracle</a:t>
            </a:r>
            <a:r>
              <a:rPr lang="it-IT" dirty="0" smtClean="0">
                <a:sym typeface="Wingdings" panose="05000000000000000000" pitchFamily="2" charset="2"/>
              </a:rPr>
              <a:t> to </a:t>
            </a:r>
            <a:r>
              <a:rPr lang="it-IT" dirty="0" err="1" smtClean="0">
                <a:sym typeface="Wingdings" panose="05000000000000000000" pitchFamily="2" charset="2"/>
              </a:rPr>
              <a:t>decrypt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seemingly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br>
              <a:rPr lang="it-IT" dirty="0" smtClean="0">
                <a:sym typeface="Wingdings" panose="05000000000000000000" pitchFamily="2" charset="2"/>
              </a:rPr>
            </a:br>
            <a:r>
              <a:rPr lang="it-IT" dirty="0" err="1" smtClean="0">
                <a:sym typeface="Wingdings" panose="05000000000000000000" pitchFamily="2" charset="2"/>
              </a:rPr>
              <a:t>innocuous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message</a:t>
            </a:r>
            <a:r>
              <a:rPr lang="it-IT" dirty="0" smtClean="0">
                <a:sym typeface="Wingdings" panose="05000000000000000000" pitchFamily="2" charset="2"/>
              </a:rPr>
              <a:t> X </a:t>
            </a:r>
          </a:p>
          <a:p>
            <a:pPr lvl="2">
              <a:defRPr/>
            </a:pPr>
            <a:r>
              <a:rPr lang="it-IT" dirty="0" smtClean="0">
                <a:sym typeface="Wingdings" panose="05000000000000000000" pitchFamily="2" charset="2"/>
              </a:rPr>
              <a:t>(</a:t>
            </a:r>
            <a:r>
              <a:rPr lang="it-IT" dirty="0" err="1" smtClean="0">
                <a:sym typeface="Wingdings" panose="05000000000000000000" pitchFamily="2" charset="2"/>
              </a:rPr>
              <a:t>chosen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ciphertext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attack</a:t>
            </a:r>
            <a:r>
              <a:rPr lang="it-IT" dirty="0" smtClean="0">
                <a:sym typeface="Wingdings" panose="05000000000000000000" pitchFamily="2" charset="2"/>
              </a:rPr>
              <a:t>)</a:t>
            </a:r>
          </a:p>
          <a:p>
            <a:pPr lvl="1">
              <a:defRPr/>
            </a:pPr>
            <a:r>
              <a:rPr lang="it-IT" dirty="0" smtClean="0">
                <a:sym typeface="Wingdings" panose="05000000000000000000" pitchFamily="2" charset="2"/>
              </a:rPr>
              <a:t>Oracle </a:t>
            </a:r>
            <a:r>
              <a:rPr lang="it-IT" dirty="0" err="1" smtClean="0">
                <a:sym typeface="Wingdings" panose="05000000000000000000" pitchFamily="2" charset="2"/>
              </a:rPr>
              <a:t>will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return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decryption</a:t>
            </a:r>
            <a:r>
              <a:rPr lang="it-IT" dirty="0" smtClean="0">
                <a:sym typeface="Wingdings" panose="05000000000000000000" pitchFamily="2" charset="2"/>
              </a:rPr>
              <a:t> of X	</a:t>
            </a:r>
            <a:r>
              <a:rPr lang="it-IT" dirty="0" err="1" smtClean="0"/>
              <a:t>X</a:t>
            </a:r>
            <a:r>
              <a:rPr lang="it-IT" baseline="30000" dirty="0" err="1" smtClean="0">
                <a:sym typeface="Wingdings" panose="05000000000000000000" pitchFamily="2" charset="2"/>
              </a:rPr>
              <a:t>d</a:t>
            </a:r>
            <a:r>
              <a:rPr lang="it-IT" baseline="30000" dirty="0" smtClean="0">
                <a:sym typeface="Wingdings" panose="05000000000000000000" pitchFamily="2" charset="2"/>
              </a:rPr>
              <a:t> </a:t>
            </a:r>
            <a:r>
              <a:rPr lang="it-IT" dirty="0" smtClean="0"/>
              <a:t>= </a:t>
            </a:r>
            <a:r>
              <a:rPr lang="it-IT" dirty="0"/>
              <a:t>(r</a:t>
            </a:r>
            <a:r>
              <a:rPr lang="it-IT" baseline="30000" dirty="0">
                <a:sym typeface="Wingdings" panose="05000000000000000000" pitchFamily="2" charset="2"/>
              </a:rPr>
              <a:t>e </a:t>
            </a:r>
            <a:r>
              <a:rPr lang="it-IT" dirty="0" smtClean="0">
                <a:sym typeface="Wingdings" panose="05000000000000000000" pitchFamily="2" charset="2"/>
              </a:rPr>
              <a:t>C)</a:t>
            </a:r>
            <a:r>
              <a:rPr lang="it-IT" baseline="30000" dirty="0" smtClean="0">
                <a:sym typeface="Wingdings" panose="05000000000000000000" pitchFamily="2" charset="2"/>
              </a:rPr>
              <a:t>d </a:t>
            </a:r>
            <a:r>
              <a:rPr lang="it-IT" dirty="0"/>
              <a:t>= </a:t>
            </a:r>
            <a:r>
              <a:rPr lang="it-IT" dirty="0" err="1" smtClean="0"/>
              <a:t>r</a:t>
            </a:r>
            <a:r>
              <a:rPr lang="it-IT" baseline="30000" dirty="0" err="1" smtClean="0">
                <a:sym typeface="Wingdings" panose="05000000000000000000" pitchFamily="2" charset="2"/>
              </a:rPr>
              <a:t>ed</a:t>
            </a:r>
            <a:r>
              <a:rPr lang="it-IT" baseline="30000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C</a:t>
            </a:r>
            <a:r>
              <a:rPr lang="it-IT" baseline="30000" dirty="0" err="1" smtClean="0">
                <a:sym typeface="Wingdings" panose="05000000000000000000" pitchFamily="2" charset="2"/>
              </a:rPr>
              <a:t>d</a:t>
            </a:r>
            <a:r>
              <a:rPr lang="it-IT" baseline="30000" dirty="0" smtClean="0">
                <a:sym typeface="Wingdings" panose="05000000000000000000" pitchFamily="2" charset="2"/>
              </a:rPr>
              <a:t> </a:t>
            </a:r>
            <a:r>
              <a:rPr lang="it-IT" dirty="0"/>
              <a:t>= </a:t>
            </a:r>
            <a:r>
              <a:rPr lang="it-IT" dirty="0" smtClean="0"/>
              <a:t>r </a:t>
            </a:r>
            <a:r>
              <a:rPr lang="it-IT" dirty="0" err="1" smtClean="0">
                <a:sym typeface="Wingdings" panose="05000000000000000000" pitchFamily="2" charset="2"/>
              </a:rPr>
              <a:t>C</a:t>
            </a:r>
            <a:r>
              <a:rPr lang="it-IT" baseline="30000" dirty="0" err="1" smtClean="0">
                <a:sym typeface="Wingdings" panose="05000000000000000000" pitchFamily="2" charset="2"/>
              </a:rPr>
              <a:t>d</a:t>
            </a:r>
            <a:endParaRPr lang="it-IT" dirty="0" smtClean="0">
              <a:sym typeface="Wingdings" panose="05000000000000000000" pitchFamily="2" charset="2"/>
            </a:endParaRPr>
          </a:p>
          <a:p>
            <a:pPr lvl="1">
              <a:defRPr/>
            </a:pPr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cancels</a:t>
            </a:r>
            <a:r>
              <a:rPr lang="it-IT" dirty="0" smtClean="0"/>
              <a:t> </a:t>
            </a:r>
            <a:r>
              <a:rPr lang="it-IT" dirty="0"/>
              <a:t>r and </a:t>
            </a:r>
            <a:r>
              <a:rPr lang="it-IT" dirty="0" err="1"/>
              <a:t>finds</a:t>
            </a:r>
            <a:r>
              <a:rPr lang="it-IT" dirty="0"/>
              <a:t> M</a:t>
            </a:r>
            <a:r>
              <a:rPr lang="it-IT" dirty="0" smtClean="0"/>
              <a:t>!	</a:t>
            </a:r>
            <a:r>
              <a:rPr lang="it-IT" dirty="0"/>
              <a:t> </a:t>
            </a:r>
            <a:r>
              <a:rPr lang="it-IT" dirty="0" err="1"/>
              <a:t>X</a:t>
            </a:r>
            <a:r>
              <a:rPr lang="it-IT" baseline="30000" dirty="0" err="1">
                <a:sym typeface="Wingdings" panose="05000000000000000000" pitchFamily="2" charset="2"/>
              </a:rPr>
              <a:t>d</a:t>
            </a:r>
            <a:r>
              <a:rPr lang="it-IT" baseline="30000" dirty="0">
                <a:sym typeface="Wingdings" panose="05000000000000000000" pitchFamily="2" charset="2"/>
              </a:rPr>
              <a:t> </a:t>
            </a:r>
            <a:r>
              <a:rPr lang="it-IT" dirty="0" smtClean="0">
                <a:sym typeface="Wingdings" panose="05000000000000000000" pitchFamily="2" charset="2"/>
              </a:rPr>
              <a:t>r</a:t>
            </a:r>
            <a:r>
              <a:rPr lang="it-IT" baseline="30000" dirty="0" smtClean="0">
                <a:sym typeface="Wingdings" panose="05000000000000000000" pitchFamily="2" charset="2"/>
              </a:rPr>
              <a:t>-1 </a:t>
            </a:r>
            <a:r>
              <a:rPr lang="it-IT" dirty="0"/>
              <a:t>= </a:t>
            </a:r>
            <a:r>
              <a:rPr lang="it-IT" dirty="0" smtClean="0"/>
              <a:t>r </a:t>
            </a:r>
            <a:r>
              <a:rPr lang="it-IT" dirty="0" err="1" smtClean="0">
                <a:sym typeface="Wingdings" panose="05000000000000000000" pitchFamily="2" charset="2"/>
              </a:rPr>
              <a:t>C</a:t>
            </a:r>
            <a:r>
              <a:rPr lang="it-IT" baseline="30000" dirty="0" err="1" smtClean="0">
                <a:sym typeface="Wingdings" panose="05000000000000000000" pitchFamily="2" charset="2"/>
              </a:rPr>
              <a:t>d</a:t>
            </a:r>
            <a:r>
              <a:rPr lang="it-IT" baseline="30000" dirty="0" smtClean="0">
                <a:sym typeface="Wingdings" panose="05000000000000000000" pitchFamily="2" charset="2"/>
              </a:rPr>
              <a:t> </a:t>
            </a:r>
            <a:r>
              <a:rPr lang="it-IT" dirty="0" smtClean="0">
                <a:sym typeface="Wingdings" panose="05000000000000000000" pitchFamily="2" charset="2"/>
              </a:rPr>
              <a:t>r</a:t>
            </a:r>
            <a:r>
              <a:rPr lang="it-IT" baseline="30000" dirty="0" smtClean="0">
                <a:sym typeface="Wingdings" panose="05000000000000000000" pitchFamily="2" charset="2"/>
              </a:rPr>
              <a:t>-1</a:t>
            </a:r>
            <a:r>
              <a:rPr lang="it-IT" dirty="0" smtClean="0"/>
              <a:t> </a:t>
            </a:r>
            <a:r>
              <a:rPr lang="it-IT" dirty="0"/>
              <a:t>= </a:t>
            </a:r>
            <a:r>
              <a:rPr lang="it-IT" dirty="0" err="1" smtClean="0">
                <a:sym typeface="Wingdings" panose="05000000000000000000" pitchFamily="2" charset="2"/>
              </a:rPr>
              <a:t>C</a:t>
            </a:r>
            <a:r>
              <a:rPr lang="it-IT" baseline="30000" dirty="0" err="1" smtClean="0">
                <a:sym typeface="Wingdings" panose="05000000000000000000" pitchFamily="2" charset="2"/>
              </a:rPr>
              <a:t>d</a:t>
            </a:r>
            <a:r>
              <a:rPr lang="it-IT" baseline="30000" dirty="0" smtClean="0">
                <a:sym typeface="Wingdings" panose="05000000000000000000" pitchFamily="2" charset="2"/>
              </a:rPr>
              <a:t> </a:t>
            </a:r>
            <a:r>
              <a:rPr lang="it-IT" dirty="0"/>
              <a:t>= </a:t>
            </a:r>
            <a:r>
              <a:rPr lang="it-IT" dirty="0" smtClean="0"/>
              <a:t>M</a:t>
            </a:r>
            <a:endParaRPr lang="it-IT" dirty="0"/>
          </a:p>
          <a:p>
            <a:pPr lvl="2">
              <a:defRPr/>
            </a:pPr>
            <a:r>
              <a:rPr lang="it-IT" dirty="0" err="1" smtClean="0"/>
              <a:t>multiply</a:t>
            </a:r>
            <a:r>
              <a:rPr lang="it-IT" dirty="0" smtClean="0"/>
              <a:t> by r</a:t>
            </a:r>
            <a:r>
              <a:rPr lang="it-IT" baseline="30000" dirty="0" smtClean="0"/>
              <a:t>-1</a:t>
            </a:r>
            <a:r>
              <a:rPr lang="it-IT" dirty="0" smtClean="0"/>
              <a:t> </a:t>
            </a:r>
            <a:r>
              <a:rPr lang="it-IT" dirty="0" err="1" smtClean="0"/>
              <a:t>mod</a:t>
            </a:r>
            <a:r>
              <a:rPr lang="it-IT" dirty="0" smtClean="0"/>
              <a:t> n</a:t>
            </a:r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Is</a:t>
            </a:r>
            <a:r>
              <a:rPr lang="it-IT" dirty="0" smtClean="0"/>
              <a:t> RSA </a:t>
            </a:r>
            <a:r>
              <a:rPr lang="it-IT" dirty="0" err="1" smtClean="0"/>
              <a:t>robust</a:t>
            </a:r>
            <a:r>
              <a:rPr lang="it-IT" dirty="0" smtClean="0"/>
              <a:t> </a:t>
            </a:r>
            <a:r>
              <a:rPr lang="it-IT" dirty="0" err="1" smtClean="0"/>
              <a:t>against</a:t>
            </a:r>
            <a:r>
              <a:rPr lang="it-IT" dirty="0" smtClean="0"/>
              <a:t> </a:t>
            </a:r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 smtClean="0"/>
              <a:t>ciphertext</a:t>
            </a:r>
            <a:r>
              <a:rPr lang="it-IT" dirty="0" smtClean="0"/>
              <a:t> </a:t>
            </a:r>
            <a:r>
              <a:rPr lang="it-IT" dirty="0" err="1" smtClean="0"/>
              <a:t>attacks</a:t>
            </a:r>
            <a:r>
              <a:rPr lang="it-IT" dirty="0" smtClean="0"/>
              <a:t>?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268700"/>
            <a:ext cx="7696200" cy="518472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it-IT" sz="3300" dirty="0" smtClean="0"/>
              <a:t>Non-</a:t>
            </a:r>
            <a:r>
              <a:rPr lang="it-IT" sz="3300" dirty="0" err="1" smtClean="0"/>
              <a:t>malleability</a:t>
            </a:r>
            <a:r>
              <a:rPr lang="it-IT" sz="3300" dirty="0" smtClean="0"/>
              <a:t>: </a:t>
            </a:r>
            <a:br>
              <a:rPr lang="it-IT" sz="3300" dirty="0" smtClean="0"/>
            </a:br>
            <a:r>
              <a:rPr lang="it-IT" sz="3300" dirty="0" smtClean="0"/>
              <a:t/>
            </a:r>
            <a:br>
              <a:rPr lang="it-IT" sz="3300" dirty="0" smtClean="0"/>
            </a:br>
            <a:r>
              <a:rPr lang="it-IT" sz="3300" dirty="0" smtClean="0"/>
              <a:t>g</a:t>
            </a:r>
            <a:r>
              <a:rPr lang="en-US" sz="3300" dirty="0" err="1" smtClean="0"/>
              <a:t>iven</a:t>
            </a:r>
            <a:r>
              <a:rPr lang="en-US" sz="3300" dirty="0" smtClean="0"/>
              <a:t> </a:t>
            </a:r>
            <a:r>
              <a:rPr lang="en-US" sz="3300" dirty="0"/>
              <a:t>an encryption c of some message m, the attacker </a:t>
            </a:r>
            <a:r>
              <a:rPr lang="en-US" sz="3300" dirty="0" smtClean="0"/>
              <a:t>should NOT be able to </a:t>
            </a:r>
            <a:r>
              <a:rPr lang="en-US" sz="3300" dirty="0"/>
              <a:t>create a </a:t>
            </a:r>
            <a:r>
              <a:rPr lang="en-US" sz="3300" dirty="0" smtClean="0"/>
              <a:t>different</a:t>
            </a:r>
            <a:r>
              <a:rPr lang="en-US" sz="3300" dirty="0"/>
              <a:t> </a:t>
            </a:r>
            <a:r>
              <a:rPr lang="en-US" sz="3300" dirty="0" err="1" smtClean="0"/>
              <a:t>ciphertext</a:t>
            </a:r>
            <a:r>
              <a:rPr lang="en-US" sz="3300" dirty="0" smtClean="0"/>
              <a:t> c’ that </a:t>
            </a:r>
            <a:r>
              <a:rPr lang="en-US" sz="3300" dirty="0"/>
              <a:t>decrypts to a message </a:t>
            </a:r>
            <a:r>
              <a:rPr lang="en-US" sz="3300" dirty="0" smtClean="0"/>
              <a:t>m’ </a:t>
            </a:r>
            <a:r>
              <a:rPr lang="en-US" sz="3300" dirty="0"/>
              <a:t>that is somehow related to m. </a:t>
            </a:r>
            <a:endParaRPr lang="en-US" sz="3300" dirty="0" smtClean="0"/>
          </a:p>
          <a:p>
            <a:pPr>
              <a:defRPr/>
            </a:pPr>
            <a:endParaRPr lang="en-US" sz="3300" dirty="0"/>
          </a:p>
          <a:p>
            <a:pPr>
              <a:defRPr/>
            </a:pPr>
            <a:r>
              <a:rPr lang="en-US" sz="3300" dirty="0" smtClean="0"/>
              <a:t>RSA padding: should at least mitigate such problem </a:t>
            </a:r>
          </a:p>
          <a:p>
            <a:pPr lvl="1">
              <a:defRPr/>
            </a:pPr>
            <a:r>
              <a:rPr lang="en-US" dirty="0" smtClean="0"/>
              <a:t>But we will see later on whether this is the case… </a:t>
            </a:r>
            <a:r>
              <a:rPr lang="en-US" dirty="0" smtClean="0">
                <a:sym typeface="Wingdings" panose="05000000000000000000" pitchFamily="2" charset="2"/>
              </a:rPr>
              <a:t></a:t>
            </a:r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Problem</a:t>
            </a:r>
            <a:r>
              <a:rPr lang="it-IT" dirty="0" smtClean="0"/>
              <a:t>: RSA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malleable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428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RSA </a:t>
            </a:r>
            <a:r>
              <a:rPr lang="it-IT" dirty="0" err="1" smtClean="0"/>
              <a:t>padding</a:t>
            </a:r>
            <a:r>
              <a:rPr lang="it-IT" dirty="0" smtClean="0"/>
              <a:t>: PKCS #1 v1.5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251949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PKCS </a:t>
            </a:r>
            <a:r>
              <a:rPr lang="en-US" dirty="0"/>
              <a:t>#</a:t>
            </a:r>
            <a:r>
              <a:rPr lang="en-US" dirty="0" smtClean="0"/>
              <a:t>1 =  first standard for the family PKCS = Public-Key </a:t>
            </a:r>
            <a:r>
              <a:rPr lang="en-US" dirty="0"/>
              <a:t>Cryptography Standards (PKCS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Specifies RSA encryption and decryption operation, including basic RSA padding approach</a:t>
            </a:r>
          </a:p>
          <a:p>
            <a:pPr lvl="1"/>
            <a:r>
              <a:rPr lang="en-US" dirty="0" smtClean="0"/>
              <a:t>Also available as IETF RFC (see original RFC 2313, see also latest one: 8017)</a:t>
            </a:r>
            <a:endParaRPr lang="it-IT" dirty="0"/>
          </a:p>
        </p:txBody>
      </p:sp>
      <p:sp>
        <p:nvSpPr>
          <p:cNvPr id="9" name="Rettangolo 74"/>
          <p:cNvSpPr>
            <a:spLocks noChangeArrowheads="1"/>
          </p:cNvSpPr>
          <p:nvPr/>
        </p:nvSpPr>
        <p:spPr bwMode="auto">
          <a:xfrm>
            <a:off x="251400" y="4508524"/>
            <a:ext cx="504795" cy="360363"/>
          </a:xfrm>
          <a:prstGeom prst="rect">
            <a:avLst/>
          </a:prstGeom>
          <a:solidFill>
            <a:srgbClr val="92D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smtClean="0"/>
              <a:t>00</a:t>
            </a:r>
            <a:endParaRPr lang="it-IT" altLang="it-IT" b="1" dirty="0"/>
          </a:p>
        </p:txBody>
      </p:sp>
      <p:sp>
        <p:nvSpPr>
          <p:cNvPr id="20" name="Rettangolo 74"/>
          <p:cNvSpPr>
            <a:spLocks noChangeArrowheads="1"/>
          </p:cNvSpPr>
          <p:nvPr/>
        </p:nvSpPr>
        <p:spPr bwMode="auto">
          <a:xfrm>
            <a:off x="756195" y="4508524"/>
            <a:ext cx="504795" cy="360363"/>
          </a:xfrm>
          <a:prstGeom prst="rect">
            <a:avLst/>
          </a:prstGeom>
          <a:solidFill>
            <a:srgbClr val="92D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smtClean="0"/>
              <a:t>02</a:t>
            </a:r>
            <a:endParaRPr lang="it-IT" altLang="it-IT" b="1" dirty="0"/>
          </a:p>
        </p:txBody>
      </p:sp>
      <p:sp>
        <p:nvSpPr>
          <p:cNvPr id="21" name="Rettangolo 74"/>
          <p:cNvSpPr>
            <a:spLocks noChangeArrowheads="1"/>
          </p:cNvSpPr>
          <p:nvPr/>
        </p:nvSpPr>
        <p:spPr bwMode="auto">
          <a:xfrm>
            <a:off x="1259540" y="4508524"/>
            <a:ext cx="504795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rnd</a:t>
            </a:r>
            <a:endParaRPr lang="it-IT" altLang="it-IT" b="1" dirty="0"/>
          </a:p>
        </p:txBody>
      </p:sp>
      <p:sp>
        <p:nvSpPr>
          <p:cNvPr id="22" name="Rettangolo 74"/>
          <p:cNvSpPr>
            <a:spLocks noChangeArrowheads="1"/>
          </p:cNvSpPr>
          <p:nvPr/>
        </p:nvSpPr>
        <p:spPr bwMode="auto">
          <a:xfrm>
            <a:off x="1763610" y="4508524"/>
            <a:ext cx="504795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rnd</a:t>
            </a:r>
            <a:endParaRPr lang="it-IT" altLang="it-IT" b="1" dirty="0"/>
          </a:p>
        </p:txBody>
      </p:sp>
      <p:sp>
        <p:nvSpPr>
          <p:cNvPr id="23" name="Rettangolo 74"/>
          <p:cNvSpPr>
            <a:spLocks noChangeArrowheads="1"/>
          </p:cNvSpPr>
          <p:nvPr/>
        </p:nvSpPr>
        <p:spPr bwMode="auto">
          <a:xfrm>
            <a:off x="2268405" y="4508524"/>
            <a:ext cx="504795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rnd</a:t>
            </a:r>
            <a:endParaRPr lang="it-IT" altLang="it-IT" b="1" dirty="0"/>
          </a:p>
        </p:txBody>
      </p:sp>
      <p:sp>
        <p:nvSpPr>
          <p:cNvPr id="24" name="Rettangolo 74"/>
          <p:cNvSpPr>
            <a:spLocks noChangeArrowheads="1"/>
          </p:cNvSpPr>
          <p:nvPr/>
        </p:nvSpPr>
        <p:spPr bwMode="auto">
          <a:xfrm>
            <a:off x="2772475" y="4508524"/>
            <a:ext cx="504795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rnd</a:t>
            </a:r>
            <a:endParaRPr lang="it-IT" altLang="it-IT" b="1" dirty="0"/>
          </a:p>
        </p:txBody>
      </p:sp>
      <p:sp>
        <p:nvSpPr>
          <p:cNvPr id="25" name="Rettangolo 74"/>
          <p:cNvSpPr>
            <a:spLocks noChangeArrowheads="1"/>
          </p:cNvSpPr>
          <p:nvPr/>
        </p:nvSpPr>
        <p:spPr bwMode="auto">
          <a:xfrm>
            <a:off x="3276545" y="4508524"/>
            <a:ext cx="504795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rnd</a:t>
            </a:r>
            <a:endParaRPr lang="it-IT" altLang="it-IT" b="1" dirty="0"/>
          </a:p>
        </p:txBody>
      </p:sp>
      <p:sp>
        <p:nvSpPr>
          <p:cNvPr id="26" name="Rettangolo 74"/>
          <p:cNvSpPr>
            <a:spLocks noChangeArrowheads="1"/>
          </p:cNvSpPr>
          <p:nvPr/>
        </p:nvSpPr>
        <p:spPr bwMode="auto">
          <a:xfrm>
            <a:off x="3781340" y="4508524"/>
            <a:ext cx="504795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rnd</a:t>
            </a:r>
            <a:endParaRPr lang="it-IT" altLang="it-IT" b="1" dirty="0"/>
          </a:p>
        </p:txBody>
      </p:sp>
      <p:sp>
        <p:nvSpPr>
          <p:cNvPr id="28" name="Rettangolo 74"/>
          <p:cNvSpPr>
            <a:spLocks noChangeArrowheads="1"/>
          </p:cNvSpPr>
          <p:nvPr/>
        </p:nvSpPr>
        <p:spPr bwMode="auto">
          <a:xfrm>
            <a:off x="4284685" y="4508524"/>
            <a:ext cx="504795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rnd</a:t>
            </a:r>
            <a:endParaRPr lang="it-IT" altLang="it-IT" b="1" dirty="0"/>
          </a:p>
        </p:txBody>
      </p:sp>
      <p:sp>
        <p:nvSpPr>
          <p:cNvPr id="29" name="Rettangolo 74"/>
          <p:cNvSpPr>
            <a:spLocks noChangeArrowheads="1"/>
          </p:cNvSpPr>
          <p:nvPr/>
        </p:nvSpPr>
        <p:spPr bwMode="auto">
          <a:xfrm>
            <a:off x="4788755" y="4508524"/>
            <a:ext cx="504795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rnd</a:t>
            </a:r>
            <a:endParaRPr lang="it-IT" altLang="it-IT" b="1" dirty="0"/>
          </a:p>
        </p:txBody>
      </p:sp>
      <p:sp>
        <p:nvSpPr>
          <p:cNvPr id="31" name="Rettangolo 74"/>
          <p:cNvSpPr>
            <a:spLocks noChangeArrowheads="1"/>
          </p:cNvSpPr>
          <p:nvPr/>
        </p:nvSpPr>
        <p:spPr bwMode="auto">
          <a:xfrm>
            <a:off x="5292825" y="4508524"/>
            <a:ext cx="504795" cy="360363"/>
          </a:xfrm>
          <a:prstGeom prst="rect">
            <a:avLst/>
          </a:prstGeom>
          <a:solidFill>
            <a:srgbClr val="92D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smtClean="0"/>
              <a:t>00</a:t>
            </a:r>
            <a:endParaRPr lang="it-IT" altLang="it-IT" b="1" dirty="0"/>
          </a:p>
        </p:txBody>
      </p:sp>
      <p:sp>
        <p:nvSpPr>
          <p:cNvPr id="32" name="Rettangolo 74"/>
          <p:cNvSpPr>
            <a:spLocks noChangeArrowheads="1"/>
          </p:cNvSpPr>
          <p:nvPr/>
        </p:nvSpPr>
        <p:spPr bwMode="auto">
          <a:xfrm>
            <a:off x="5796895" y="4508524"/>
            <a:ext cx="504795" cy="36036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dat</a:t>
            </a:r>
            <a:endParaRPr lang="it-IT" altLang="it-IT" b="1" dirty="0"/>
          </a:p>
        </p:txBody>
      </p:sp>
      <p:sp>
        <p:nvSpPr>
          <p:cNvPr id="33" name="Rettangolo 74"/>
          <p:cNvSpPr>
            <a:spLocks noChangeArrowheads="1"/>
          </p:cNvSpPr>
          <p:nvPr/>
        </p:nvSpPr>
        <p:spPr bwMode="auto">
          <a:xfrm>
            <a:off x="6300965" y="4508211"/>
            <a:ext cx="504795" cy="36036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dat</a:t>
            </a:r>
            <a:endParaRPr lang="it-IT" altLang="it-IT" b="1" dirty="0"/>
          </a:p>
        </p:txBody>
      </p:sp>
      <p:sp>
        <p:nvSpPr>
          <p:cNvPr id="34" name="Rettangolo 74"/>
          <p:cNvSpPr>
            <a:spLocks noChangeArrowheads="1"/>
          </p:cNvSpPr>
          <p:nvPr/>
        </p:nvSpPr>
        <p:spPr bwMode="auto">
          <a:xfrm>
            <a:off x="6804310" y="4508211"/>
            <a:ext cx="504795" cy="36036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dat</a:t>
            </a:r>
            <a:endParaRPr lang="it-IT" altLang="it-IT" b="1" dirty="0"/>
          </a:p>
        </p:txBody>
      </p:sp>
      <p:sp>
        <p:nvSpPr>
          <p:cNvPr id="35" name="Rettangolo 74"/>
          <p:cNvSpPr>
            <a:spLocks noChangeArrowheads="1"/>
          </p:cNvSpPr>
          <p:nvPr/>
        </p:nvSpPr>
        <p:spPr bwMode="auto">
          <a:xfrm>
            <a:off x="7308380" y="4507898"/>
            <a:ext cx="504795" cy="36036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dat</a:t>
            </a:r>
            <a:endParaRPr lang="it-IT" altLang="it-IT" b="1" dirty="0"/>
          </a:p>
        </p:txBody>
      </p:sp>
      <p:sp>
        <p:nvSpPr>
          <p:cNvPr id="36" name="Rettangolo 74"/>
          <p:cNvSpPr>
            <a:spLocks noChangeArrowheads="1"/>
          </p:cNvSpPr>
          <p:nvPr/>
        </p:nvSpPr>
        <p:spPr bwMode="auto">
          <a:xfrm>
            <a:off x="7812450" y="4508837"/>
            <a:ext cx="504795" cy="36036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dat</a:t>
            </a:r>
            <a:endParaRPr lang="it-IT" altLang="it-IT" b="1" dirty="0"/>
          </a:p>
        </p:txBody>
      </p:sp>
      <p:sp>
        <p:nvSpPr>
          <p:cNvPr id="37" name="Rettangolo 74"/>
          <p:cNvSpPr>
            <a:spLocks noChangeArrowheads="1"/>
          </p:cNvSpPr>
          <p:nvPr/>
        </p:nvSpPr>
        <p:spPr bwMode="auto">
          <a:xfrm>
            <a:off x="8316520" y="4508524"/>
            <a:ext cx="504795" cy="36036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 dirty="0" err="1" smtClean="0"/>
              <a:t>dat</a:t>
            </a:r>
            <a:endParaRPr lang="it-IT" altLang="it-IT" b="1" dirty="0"/>
          </a:p>
        </p:txBody>
      </p:sp>
      <p:sp>
        <p:nvSpPr>
          <p:cNvPr id="38" name="CasellaDiTesto 37"/>
          <p:cNvSpPr txBox="1"/>
          <p:nvPr/>
        </p:nvSpPr>
        <p:spPr>
          <a:xfrm>
            <a:off x="1115520" y="3861060"/>
            <a:ext cx="4365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Padding</a:t>
            </a:r>
            <a:r>
              <a:rPr lang="it-IT" dirty="0" smtClean="0"/>
              <a:t> </a:t>
            </a:r>
            <a:r>
              <a:rPr lang="it-IT" dirty="0" err="1" smtClean="0"/>
              <a:t>string</a:t>
            </a:r>
            <a:r>
              <a:rPr lang="it-IT" dirty="0" smtClean="0"/>
              <a:t>: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least</a:t>
            </a:r>
            <a:r>
              <a:rPr lang="it-IT" dirty="0" smtClean="0"/>
              <a:t> 8 non-zero </a:t>
            </a:r>
            <a:r>
              <a:rPr lang="it-IT" dirty="0" err="1" smtClean="0"/>
              <a:t>bytes</a:t>
            </a:r>
            <a:endParaRPr lang="it-IT" dirty="0" smtClean="0"/>
          </a:p>
          <a:p>
            <a:pPr algn="ctr"/>
            <a:r>
              <a:rPr lang="it-IT" b="1" dirty="0" smtClean="0">
                <a:solidFill>
                  <a:srgbClr val="FF0000"/>
                </a:solidFill>
              </a:rPr>
              <a:t>(random, to </a:t>
            </a:r>
            <a:r>
              <a:rPr lang="it-IT" b="1" dirty="0" err="1" smtClean="0">
                <a:solidFill>
                  <a:srgbClr val="FF0000"/>
                </a:solidFill>
              </a:rPr>
              <a:t>avoid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otherwise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trivial</a:t>
            </a:r>
            <a:r>
              <a:rPr lang="it-IT" b="1" dirty="0" smtClean="0">
                <a:solidFill>
                  <a:srgbClr val="FF0000"/>
                </a:solidFill>
              </a:rPr>
              <a:t> CPA </a:t>
            </a:r>
            <a:r>
              <a:rPr lang="it-IT" b="1" dirty="0" err="1" smtClean="0">
                <a:solidFill>
                  <a:srgbClr val="FF0000"/>
                </a:solidFill>
              </a:rPr>
              <a:t>attack</a:t>
            </a:r>
            <a:r>
              <a:rPr lang="it-IT" b="1" dirty="0" smtClean="0">
                <a:solidFill>
                  <a:srgbClr val="FF0000"/>
                </a:solidFill>
              </a:rPr>
              <a:t>)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5724160" y="4076464"/>
            <a:ext cx="3274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Actual</a:t>
            </a:r>
            <a:r>
              <a:rPr lang="it-IT" dirty="0" smtClean="0"/>
              <a:t> data: no more </a:t>
            </a:r>
            <a:r>
              <a:rPr lang="it-IT" dirty="0" err="1" smtClean="0"/>
              <a:t>than</a:t>
            </a:r>
            <a:r>
              <a:rPr lang="it-IT" dirty="0" smtClean="0"/>
              <a:t> k-11 </a:t>
            </a:r>
            <a:r>
              <a:rPr lang="it-IT" dirty="0" err="1" smtClean="0"/>
              <a:t>bytes</a:t>
            </a:r>
            <a:endParaRPr lang="it-IT" dirty="0"/>
          </a:p>
        </p:txBody>
      </p:sp>
      <p:sp>
        <p:nvSpPr>
          <p:cNvPr id="40" name="CasellaDiTesto 39"/>
          <p:cNvSpPr txBox="1"/>
          <p:nvPr/>
        </p:nvSpPr>
        <p:spPr>
          <a:xfrm>
            <a:off x="1129332" y="5301260"/>
            <a:ext cx="692131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k = </a:t>
            </a:r>
            <a:r>
              <a:rPr lang="it-IT" dirty="0" err="1" smtClean="0">
                <a:solidFill>
                  <a:srgbClr val="FF0000"/>
                </a:solidFill>
              </a:rPr>
              <a:t>size</a:t>
            </a:r>
            <a:r>
              <a:rPr lang="it-IT" dirty="0" smtClean="0">
                <a:solidFill>
                  <a:srgbClr val="FF0000"/>
                </a:solidFill>
              </a:rPr>
              <a:t> of the RSA </a:t>
            </a:r>
            <a:r>
              <a:rPr lang="it-IT" dirty="0" err="1" smtClean="0">
                <a:solidFill>
                  <a:srgbClr val="FF0000"/>
                </a:solidFill>
              </a:rPr>
              <a:t>modulus</a:t>
            </a:r>
            <a:r>
              <a:rPr lang="it-IT" dirty="0" smtClean="0">
                <a:solidFill>
                  <a:srgbClr val="FF0000"/>
                </a:solidFill>
              </a:rPr>
              <a:t> in </a:t>
            </a:r>
            <a:r>
              <a:rPr lang="it-IT" dirty="0" err="1" smtClean="0">
                <a:solidFill>
                  <a:srgbClr val="FF0000"/>
                </a:solidFill>
              </a:rPr>
              <a:t>bytes</a:t>
            </a:r>
            <a:r>
              <a:rPr lang="it-IT" dirty="0" smtClean="0">
                <a:solidFill>
                  <a:srgbClr val="FF0000"/>
                </a:solidFill>
              </a:rPr>
              <a:t> – </a:t>
            </a:r>
            <a:r>
              <a:rPr lang="it-IT" dirty="0" err="1" smtClean="0">
                <a:solidFill>
                  <a:srgbClr val="FF0000"/>
                </a:solidFill>
              </a:rPr>
              <a:t>formally</a:t>
            </a:r>
            <a:r>
              <a:rPr lang="it-IT" dirty="0" smtClean="0">
                <a:solidFill>
                  <a:srgbClr val="FF0000"/>
                </a:solidFill>
              </a:rPr>
              <a:t>: k = </a:t>
            </a:r>
            <a:r>
              <a:rPr lang="it-IT" dirty="0" err="1" smtClean="0">
                <a:solidFill>
                  <a:srgbClr val="FF0000"/>
                </a:solidFill>
              </a:rPr>
              <a:t>integer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value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which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satisfies</a:t>
            </a:r>
            <a:endParaRPr lang="it-IT" dirty="0" smtClean="0">
              <a:solidFill>
                <a:srgbClr val="FF0000"/>
              </a:solidFill>
            </a:endParaRPr>
          </a:p>
          <a:p>
            <a:pPr algn="ctr"/>
            <a:r>
              <a:rPr lang="pt-BR" sz="2400" dirty="0">
                <a:solidFill>
                  <a:srgbClr val="FF0000"/>
                </a:solidFill>
              </a:rPr>
              <a:t>2^(8(k-1)) &lt;= n &lt; 2^(8k</a:t>
            </a:r>
            <a:r>
              <a:rPr lang="pt-BR" sz="2400" dirty="0" smtClean="0">
                <a:solidFill>
                  <a:srgbClr val="FF0000"/>
                </a:solidFill>
              </a:rPr>
              <a:t>)</a:t>
            </a:r>
          </a:p>
          <a:p>
            <a:pPr algn="ctr"/>
            <a:r>
              <a:rPr lang="pt-BR" sz="1600" dirty="0" smtClean="0">
                <a:solidFill>
                  <a:srgbClr val="FF0000"/>
                </a:solidFill>
              </a:rPr>
              <a:t>e.g. with RSA-1024, k = 128 (in most cases) </a:t>
            </a:r>
            <a:r>
              <a:rPr lang="pt-B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you can encrypt up to 117 bytes</a:t>
            </a:r>
            <a:endParaRPr lang="it-IT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57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RSA </a:t>
            </a:r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transport</a:t>
            </a:r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 smtClean="0"/>
              <a:t>(</a:t>
            </a:r>
            <a:r>
              <a:rPr lang="it-IT" dirty="0" err="1" smtClean="0"/>
              <a:t>until</a:t>
            </a:r>
            <a:r>
              <a:rPr lang="it-IT" dirty="0" smtClean="0"/>
              <a:t> SSL v3.0 </a:t>
            </a:r>
            <a:r>
              <a:rPr lang="it-IT" dirty="0" err="1" smtClean="0"/>
              <a:t>included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7138" y="1656465"/>
            <a:ext cx="850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CLIENT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821987" y="1224666"/>
            <a:ext cx="955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latin typeface="Arial Narrow" pitchFamily="34" charset="0"/>
              </a:rPr>
              <a:t>SERVER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>
            <a:off x="6280775" y="1591378"/>
            <a:ext cx="19050" cy="40699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827713" y="1591378"/>
            <a:ext cx="0" cy="40699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 rot="21225047" flipH="1">
            <a:off x="899150" y="1770871"/>
            <a:ext cx="5292725" cy="647700"/>
          </a:xfrm>
          <a:prstGeom prst="rightArrow">
            <a:avLst>
              <a:gd name="adj1" fmla="val 68463"/>
              <a:gd name="adj2" fmla="val 63708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 err="1" smtClean="0">
                <a:latin typeface="Arial Narrow" pitchFamily="34" charset="0"/>
              </a:rPr>
              <a:t>Server’s</a:t>
            </a:r>
            <a:r>
              <a:rPr lang="it-IT" altLang="it-IT" sz="1800" dirty="0" smtClean="0">
                <a:latin typeface="Arial Narrow" pitchFamily="34" charset="0"/>
              </a:rPr>
              <a:t> RSA public </a:t>
            </a:r>
            <a:r>
              <a:rPr lang="it-IT" altLang="it-IT" sz="1800" dirty="0" err="1" smtClean="0">
                <a:latin typeface="Arial Narrow" pitchFamily="34" charset="0"/>
              </a:rPr>
              <a:t>Key</a:t>
            </a:r>
            <a:endParaRPr lang="it-IT" altLang="it-IT" sz="1800" dirty="0">
              <a:latin typeface="Arial Narrow" pitchFamily="34" charset="0"/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 rot="465360">
            <a:off x="899150" y="2991067"/>
            <a:ext cx="5292725" cy="647700"/>
          </a:xfrm>
          <a:prstGeom prst="rightArrow">
            <a:avLst>
              <a:gd name="adj1" fmla="val 68463"/>
              <a:gd name="adj2" fmla="val 63708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 smtClean="0">
                <a:latin typeface="Arial Narrow" pitchFamily="34" charset="0"/>
              </a:rPr>
              <a:t>RSA-PKCS#1-v1.5(</a:t>
            </a:r>
            <a:r>
              <a:rPr lang="it-IT" altLang="it-IT" sz="1800" dirty="0" err="1" smtClean="0">
                <a:latin typeface="Arial Narrow" pitchFamily="34" charset="0"/>
              </a:rPr>
              <a:t>Pre</a:t>
            </a:r>
            <a:r>
              <a:rPr lang="it-IT" altLang="it-IT" sz="1800" dirty="0" smtClean="0">
                <a:latin typeface="Arial Narrow" pitchFamily="34" charset="0"/>
              </a:rPr>
              <a:t>-Master secret)</a:t>
            </a:r>
            <a:r>
              <a:rPr lang="it-IT" altLang="it-IT" sz="1800" baseline="-25000" dirty="0" err="1" smtClean="0">
                <a:latin typeface="Arial Narrow" pitchFamily="34" charset="0"/>
              </a:rPr>
              <a:t>PublicKey</a:t>
            </a:r>
            <a:endParaRPr lang="it-IT" altLang="it-IT" sz="1800" baseline="-25000" dirty="0">
              <a:latin typeface="Arial Narrow" pitchFamily="34" charset="0"/>
            </a:endParaRPr>
          </a:p>
        </p:txBody>
      </p:sp>
      <p:sp>
        <p:nvSpPr>
          <p:cNvPr id="11" name="AutoShape 48"/>
          <p:cNvSpPr>
            <a:spLocks noChangeArrowheads="1"/>
          </p:cNvSpPr>
          <p:nvPr/>
        </p:nvSpPr>
        <p:spPr bwMode="auto">
          <a:xfrm>
            <a:off x="6516270" y="3735282"/>
            <a:ext cx="1728240" cy="1277938"/>
          </a:xfrm>
          <a:prstGeom prst="flowChartDecision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Times New Roman" pitchFamily="18" charset="0"/>
              </a:rPr>
              <a:t>Decr.OK</a:t>
            </a:r>
            <a:r>
              <a:rPr lang="it-IT" altLang="it-IT" sz="1800" b="0" dirty="0" smtClean="0">
                <a:latin typeface="Times New Roman" pitchFamily="18" charset="0"/>
              </a:rPr>
              <a:t>?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Times New Roman" pitchFamily="18" charset="0"/>
              </a:rPr>
              <a:t>(</a:t>
            </a:r>
            <a:r>
              <a:rPr lang="it-IT" altLang="it-IT" sz="1800" b="0" dirty="0" err="1" smtClean="0">
                <a:latin typeface="Times New Roman" pitchFamily="18" charset="0"/>
              </a:rPr>
              <a:t>pad</a:t>
            </a:r>
            <a:r>
              <a:rPr lang="it-IT" altLang="it-IT" sz="1800" b="0" dirty="0" smtClean="0">
                <a:latin typeface="Times New Roman" pitchFamily="18" charset="0"/>
              </a:rPr>
              <a:t> OK?)</a:t>
            </a:r>
            <a:endParaRPr lang="it-IT" altLang="it-IT" sz="1800" b="0" dirty="0">
              <a:latin typeface="Times New Roman" pitchFamily="18" charset="0"/>
            </a:endParaRPr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 rot="21225047" flipH="1">
            <a:off x="1044349" y="4263265"/>
            <a:ext cx="5476452" cy="525461"/>
          </a:xfrm>
          <a:prstGeom prst="rightArrow">
            <a:avLst>
              <a:gd name="adj1" fmla="val 68463"/>
              <a:gd name="adj2" fmla="val 63708"/>
            </a:avLst>
          </a:prstGeom>
          <a:solidFill>
            <a:srgbClr val="FF0000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 smtClean="0">
                <a:latin typeface="Arial Narrow" pitchFamily="34" charset="0"/>
              </a:rPr>
              <a:t>No: </a:t>
            </a:r>
            <a:r>
              <a:rPr lang="it-IT" altLang="it-IT" sz="1800" dirty="0" err="1" smtClean="0">
                <a:latin typeface="Arial Narrow" pitchFamily="34" charset="0"/>
              </a:rPr>
              <a:t>abort</a:t>
            </a:r>
            <a:r>
              <a:rPr lang="it-IT" altLang="it-IT" sz="1800" dirty="0" smtClean="0">
                <a:latin typeface="Arial Narrow" pitchFamily="34" charset="0"/>
              </a:rPr>
              <a:t>!               </a:t>
            </a:r>
            <a:endParaRPr lang="it-IT" altLang="it-IT" sz="1800" dirty="0">
              <a:latin typeface="Arial Narrow" pitchFamily="34" charset="0"/>
            </a:endParaRPr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 rot="21225047" flipH="1">
            <a:off x="1819599" y="5021684"/>
            <a:ext cx="5476452" cy="525461"/>
          </a:xfrm>
          <a:prstGeom prst="rightArrow">
            <a:avLst>
              <a:gd name="adj1" fmla="val 68463"/>
              <a:gd name="adj2" fmla="val 63708"/>
            </a:avLst>
          </a:prstGeom>
          <a:solidFill>
            <a:srgbClr val="92D050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 smtClean="0">
                <a:latin typeface="Arial Narrow" pitchFamily="34" charset="0"/>
              </a:rPr>
              <a:t>Yes: go on                    </a:t>
            </a:r>
            <a:endParaRPr lang="it-IT" altLang="it-IT" sz="1800" dirty="0">
              <a:latin typeface="Arial Narrow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23410" y="5877340"/>
            <a:ext cx="840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OOOOPPPPSSS!!! </a:t>
            </a:r>
            <a:r>
              <a:rPr lang="it-IT" sz="2400" b="1" dirty="0" err="1" smtClean="0">
                <a:solidFill>
                  <a:srgbClr val="FF0000"/>
                </a:solidFill>
              </a:rPr>
              <a:t>Looks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like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we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have</a:t>
            </a:r>
            <a:r>
              <a:rPr lang="it-IT" sz="2400" b="1" dirty="0" smtClean="0">
                <a:solidFill>
                  <a:srgbClr val="FF0000"/>
                </a:solidFill>
              </a:rPr>
              <a:t> a </a:t>
            </a:r>
            <a:r>
              <a:rPr lang="it-IT" sz="2400" b="1" dirty="0" err="1" smtClean="0">
                <a:solidFill>
                  <a:srgbClr val="FF0000"/>
                </a:solidFill>
              </a:rPr>
              <a:t>possible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Padding</a:t>
            </a:r>
            <a:r>
              <a:rPr lang="it-IT" sz="2400" b="1" dirty="0" smtClean="0">
                <a:solidFill>
                  <a:srgbClr val="FF0000"/>
                </a:solidFill>
              </a:rPr>
              <a:t> Oracle!!!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444260" y="1480726"/>
            <a:ext cx="277672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From SSL </a:t>
            </a:r>
            <a:r>
              <a:rPr lang="en-US" sz="1600" dirty="0">
                <a:solidFill>
                  <a:srgbClr val="FF0000"/>
                </a:solidFill>
              </a:rPr>
              <a:t>3.0 </a:t>
            </a:r>
            <a:r>
              <a:rPr lang="en-US" sz="1600" dirty="0" smtClean="0">
                <a:solidFill>
                  <a:srgbClr val="FF0000"/>
                </a:solidFill>
              </a:rPr>
              <a:t>specs: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[…] When </a:t>
            </a:r>
            <a:r>
              <a:rPr lang="en-US" sz="1600" dirty="0">
                <a:solidFill>
                  <a:srgbClr val="FF0000"/>
                </a:solidFill>
              </a:rPr>
              <a:t>the server receives </a:t>
            </a:r>
            <a:endParaRPr lang="en-US" sz="1600" dirty="0" smtClean="0">
              <a:solidFill>
                <a:srgbClr val="FF0000"/>
              </a:solidFill>
            </a:endParaRPr>
          </a:p>
          <a:p>
            <a:r>
              <a:rPr lang="en-US" sz="1600" dirty="0" smtClean="0">
                <a:solidFill>
                  <a:srgbClr val="FF0000"/>
                </a:solidFill>
              </a:rPr>
              <a:t>a </a:t>
            </a:r>
            <a:r>
              <a:rPr lang="en-US" sz="1600" dirty="0">
                <a:solidFill>
                  <a:srgbClr val="FF0000"/>
                </a:solidFill>
              </a:rPr>
              <a:t>client key exchange message </a:t>
            </a:r>
            <a:endParaRPr lang="en-US" sz="1600" dirty="0" smtClean="0">
              <a:solidFill>
                <a:srgbClr val="FF0000"/>
              </a:solidFill>
            </a:endParaRPr>
          </a:p>
          <a:p>
            <a:r>
              <a:rPr lang="en-US" sz="1600" dirty="0" smtClean="0">
                <a:solidFill>
                  <a:srgbClr val="FF0000"/>
                </a:solidFill>
              </a:rPr>
              <a:t>it </a:t>
            </a:r>
            <a:r>
              <a:rPr lang="en-US" sz="1600" dirty="0">
                <a:solidFill>
                  <a:srgbClr val="FF0000"/>
                </a:solidFill>
              </a:rPr>
              <a:t>extracts the </a:t>
            </a:r>
            <a:r>
              <a:rPr lang="en-US" sz="1600" dirty="0" err="1">
                <a:solidFill>
                  <a:srgbClr val="FF0000"/>
                </a:solidFill>
              </a:rPr>
              <a:t>ciphertext</a:t>
            </a:r>
            <a:r>
              <a:rPr lang="en-US" sz="1600" dirty="0">
                <a:solidFill>
                  <a:srgbClr val="FF0000"/>
                </a:solidFill>
              </a:rPr>
              <a:t> c and</a:t>
            </a:r>
          </a:p>
          <a:p>
            <a:r>
              <a:rPr lang="en-US" sz="1600" dirty="0">
                <a:solidFill>
                  <a:srgbClr val="FF0000"/>
                </a:solidFill>
              </a:rPr>
              <a:t>attempts to decrypt it. If PKCS1 </a:t>
            </a:r>
            <a:endParaRPr lang="en-US" sz="1600" dirty="0" smtClean="0">
              <a:solidFill>
                <a:srgbClr val="FF0000"/>
              </a:solidFill>
            </a:endParaRPr>
          </a:p>
          <a:p>
            <a:r>
              <a:rPr lang="en-US" sz="1600" dirty="0" smtClean="0">
                <a:solidFill>
                  <a:srgbClr val="FF0000"/>
                </a:solidFill>
              </a:rPr>
              <a:t>decoding </a:t>
            </a:r>
            <a:r>
              <a:rPr lang="en-US" sz="1600" dirty="0">
                <a:solidFill>
                  <a:srgbClr val="FF0000"/>
                </a:solidFill>
              </a:rPr>
              <a:t>returns reject, the server </a:t>
            </a:r>
            <a:endParaRPr lang="en-US" sz="1600" dirty="0" smtClean="0">
              <a:solidFill>
                <a:srgbClr val="FF0000"/>
              </a:solidFill>
            </a:endParaRPr>
          </a:p>
          <a:p>
            <a:r>
              <a:rPr lang="en-US" sz="1600" b="1" dirty="0" smtClean="0">
                <a:solidFill>
                  <a:srgbClr val="FF0000"/>
                </a:solidFill>
              </a:rPr>
              <a:t>sends </a:t>
            </a:r>
            <a:r>
              <a:rPr lang="en-US" sz="1600" b="1" dirty="0">
                <a:solidFill>
                  <a:srgbClr val="FF0000"/>
                </a:solidFill>
              </a:rPr>
              <a:t>an abort </a:t>
            </a:r>
            <a:r>
              <a:rPr lang="en-US" sz="1600" b="1" dirty="0" smtClean="0">
                <a:solidFill>
                  <a:srgbClr val="FF0000"/>
                </a:solidFill>
              </a:rPr>
              <a:t>message to </a:t>
            </a:r>
            <a:r>
              <a:rPr lang="en-US" sz="1600" b="1" dirty="0">
                <a:solidFill>
                  <a:srgbClr val="FF0000"/>
                </a:solidFill>
              </a:rPr>
              <a:t>the 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r>
              <a:rPr lang="en-US" sz="1600" b="1" dirty="0" smtClean="0">
                <a:solidFill>
                  <a:srgbClr val="FF0000"/>
                </a:solidFill>
              </a:rPr>
              <a:t>client</a:t>
            </a:r>
            <a:r>
              <a:rPr lang="en-US" sz="1600" b="1" dirty="0">
                <a:solidFill>
                  <a:srgbClr val="FF0000"/>
                </a:solidFill>
              </a:rPr>
              <a:t>. Otherwise, it </a:t>
            </a:r>
            <a:r>
              <a:rPr lang="en-US" sz="1600" b="1" dirty="0" smtClean="0">
                <a:solidFill>
                  <a:srgbClr val="FF0000"/>
                </a:solidFill>
              </a:rPr>
              <a:t>continues </a:t>
            </a:r>
          </a:p>
          <a:p>
            <a:r>
              <a:rPr lang="en-US" sz="1600" b="1" dirty="0" smtClean="0">
                <a:solidFill>
                  <a:srgbClr val="FF0000"/>
                </a:solidFill>
              </a:rPr>
              <a:t>normally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with session setup.</a:t>
            </a:r>
            <a:endParaRPr lang="it-IT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65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 autoUpdateAnimBg="0"/>
      <p:bldP spid="12" grpId="0" animBg="1"/>
      <p:bldP spid="13" grpId="0" animBg="1"/>
      <p:bldP spid="4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Bleichenbacher’s</a:t>
            </a:r>
            <a:r>
              <a:rPr lang="it-IT" dirty="0" smtClean="0"/>
              <a:t> Oracle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460" y="1053528"/>
            <a:ext cx="8065120" cy="5039842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Daniel </a:t>
            </a:r>
            <a:r>
              <a:rPr lang="it-IT" dirty="0" err="1" smtClean="0"/>
              <a:t>Bleichenbacher</a:t>
            </a:r>
            <a:r>
              <a:rPr lang="it-IT" dirty="0" smtClean="0"/>
              <a:t>, 1998</a:t>
            </a:r>
          </a:p>
          <a:p>
            <a:pPr lvl="1"/>
            <a:r>
              <a:rPr lang="it-IT" dirty="0" err="1" smtClean="0"/>
              <a:t>Adaptive</a:t>
            </a:r>
            <a:r>
              <a:rPr lang="it-IT" dirty="0" smtClean="0"/>
              <a:t> </a:t>
            </a:r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 smtClean="0"/>
              <a:t>Ciphertext</a:t>
            </a:r>
            <a:r>
              <a:rPr lang="it-IT" dirty="0" smtClean="0"/>
              <a:t> Attack </a:t>
            </a:r>
          </a:p>
          <a:p>
            <a:pPr lvl="1"/>
            <a:r>
              <a:rPr lang="it-IT" dirty="0" err="1" smtClean="0"/>
              <a:t>Against</a:t>
            </a:r>
            <a:r>
              <a:rPr lang="it-IT" dirty="0" smtClean="0"/>
              <a:t> RSA PKCS #1 </a:t>
            </a:r>
          </a:p>
          <a:p>
            <a:pPr lvl="3"/>
            <a:endParaRPr lang="it-IT" dirty="0" smtClean="0"/>
          </a:p>
          <a:p>
            <a:r>
              <a:rPr lang="it-IT" dirty="0" smtClean="0"/>
              <a:t>Targets up to SSL v3.0</a:t>
            </a:r>
          </a:p>
          <a:p>
            <a:pPr lvl="1"/>
            <a:r>
              <a:rPr lang="it-IT" dirty="0" err="1" smtClean="0"/>
              <a:t>Corrected</a:t>
            </a:r>
            <a:r>
              <a:rPr lang="it-IT" dirty="0" smtClean="0"/>
              <a:t> in TLS1.0+</a:t>
            </a:r>
          </a:p>
          <a:p>
            <a:pPr lvl="1"/>
            <a:r>
              <a:rPr lang="it-IT" dirty="0" err="1" smtClean="0"/>
              <a:t>Removed</a:t>
            </a:r>
            <a:r>
              <a:rPr lang="it-IT" dirty="0" smtClean="0"/>
              <a:t> in TLS 1.3 (no more RSA </a:t>
            </a:r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transport</a:t>
            </a:r>
            <a:r>
              <a:rPr lang="it-IT" dirty="0" smtClean="0"/>
              <a:t>)</a:t>
            </a:r>
          </a:p>
          <a:p>
            <a:pPr lvl="3"/>
            <a:endParaRPr lang="it-IT" dirty="0" smtClean="0"/>
          </a:p>
          <a:p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still</a:t>
            </a:r>
            <a:r>
              <a:rPr lang="it-IT" dirty="0" smtClean="0"/>
              <a:t> </a:t>
            </a:r>
            <a:r>
              <a:rPr lang="it-IT" dirty="0" err="1" smtClean="0"/>
              <a:t>around</a:t>
            </a:r>
            <a:r>
              <a:rPr lang="it-IT" dirty="0" smtClean="0"/>
              <a:t> </a:t>
            </a:r>
          </a:p>
          <a:p>
            <a:pPr lvl="1"/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least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2017/18!!</a:t>
            </a:r>
          </a:p>
        </p:txBody>
      </p:sp>
    </p:spTree>
    <p:extLst>
      <p:ext uri="{BB962C8B-B14F-4D97-AF65-F5344CB8AC3E}">
        <p14:creationId xmlns:p14="http://schemas.microsoft.com/office/powerpoint/2010/main" val="245683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Bleichenbacher’s</a:t>
            </a:r>
            <a:r>
              <a:rPr lang="it-IT" dirty="0"/>
              <a:t> Oracle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err="1" smtClean="0"/>
              <a:t>Attacker’s</a:t>
            </a:r>
            <a:r>
              <a:rPr lang="it-IT" dirty="0" smtClean="0"/>
              <a:t> goal: </a:t>
            </a:r>
            <a:r>
              <a:rPr lang="it-IT" dirty="0" err="1" smtClean="0"/>
              <a:t>decrypt</a:t>
            </a:r>
            <a:r>
              <a:rPr lang="it-IT" dirty="0" smtClean="0"/>
              <a:t> </a:t>
            </a:r>
            <a:r>
              <a:rPr lang="it-IT" dirty="0" err="1" smtClean="0"/>
              <a:t>ciphertext</a:t>
            </a:r>
            <a:r>
              <a:rPr lang="it-IT" dirty="0" smtClean="0"/>
              <a:t> C</a:t>
            </a:r>
          </a:p>
          <a:p>
            <a:pPr lvl="1"/>
            <a:r>
              <a:rPr lang="it-IT" dirty="0" smtClean="0"/>
              <a:t>C=M</a:t>
            </a:r>
            <a:r>
              <a:rPr lang="it-IT" baseline="30000" dirty="0" smtClean="0"/>
              <a:t>e </a:t>
            </a:r>
            <a:r>
              <a:rPr lang="it-IT" dirty="0" err="1" smtClean="0"/>
              <a:t>mod</a:t>
            </a:r>
            <a:r>
              <a:rPr lang="it-IT" dirty="0" smtClean="0"/>
              <a:t> </a:t>
            </a:r>
            <a:r>
              <a:rPr lang="it-IT" dirty="0"/>
              <a:t>n </a:t>
            </a:r>
            <a:endParaRPr lang="it-IT" dirty="0" smtClean="0"/>
          </a:p>
          <a:p>
            <a:pPr lvl="4"/>
            <a:endParaRPr lang="it-IT" dirty="0" smtClean="0"/>
          </a:p>
          <a:p>
            <a:r>
              <a:rPr lang="it-IT" dirty="0" err="1" smtClean="0"/>
              <a:t>Pick</a:t>
            </a:r>
            <a:r>
              <a:rPr lang="it-IT" dirty="0" smtClean="0"/>
              <a:t> </a:t>
            </a:r>
            <a:r>
              <a:rPr lang="it-IT" dirty="0" err="1" smtClean="0"/>
              <a:t>value</a:t>
            </a:r>
            <a:r>
              <a:rPr lang="it-IT" dirty="0" smtClean="0"/>
              <a:t> r and </a:t>
            </a:r>
            <a:r>
              <a:rPr lang="it-IT" dirty="0" err="1" smtClean="0"/>
              <a:t>construct</a:t>
            </a:r>
            <a:r>
              <a:rPr lang="it-IT" dirty="0" smtClean="0"/>
              <a:t> new </a:t>
            </a:r>
            <a:r>
              <a:rPr lang="it-IT" dirty="0" err="1" smtClean="0"/>
              <a:t>ciphertext</a:t>
            </a:r>
            <a:r>
              <a:rPr lang="it-IT" dirty="0" smtClean="0"/>
              <a:t> </a:t>
            </a:r>
          </a:p>
          <a:p>
            <a:pPr lvl="1"/>
            <a:r>
              <a:rPr lang="it-IT" dirty="0" smtClean="0"/>
              <a:t>C’ = C r</a:t>
            </a:r>
            <a:r>
              <a:rPr lang="it-IT" baseline="30000" dirty="0" smtClean="0"/>
              <a:t>e </a:t>
            </a:r>
            <a:r>
              <a:rPr lang="it-IT" baseline="30000" dirty="0"/>
              <a:t> </a:t>
            </a:r>
            <a:r>
              <a:rPr lang="it-IT" dirty="0" err="1"/>
              <a:t>mod</a:t>
            </a:r>
            <a:r>
              <a:rPr lang="it-IT" dirty="0"/>
              <a:t> </a:t>
            </a:r>
            <a:r>
              <a:rPr lang="it-IT" dirty="0" smtClean="0"/>
              <a:t>n </a:t>
            </a:r>
            <a:br>
              <a:rPr lang="it-IT" dirty="0" smtClean="0"/>
            </a:br>
            <a:r>
              <a:rPr lang="it-IT" dirty="0" smtClean="0"/>
              <a:t>     = (M r)</a:t>
            </a:r>
            <a:r>
              <a:rPr lang="it-IT" baseline="30000" dirty="0" smtClean="0"/>
              <a:t>e  </a:t>
            </a:r>
            <a:r>
              <a:rPr lang="it-IT" dirty="0" err="1"/>
              <a:t>mod</a:t>
            </a:r>
            <a:r>
              <a:rPr lang="it-IT" dirty="0"/>
              <a:t> n</a:t>
            </a:r>
            <a:endParaRPr lang="it-IT" baseline="30000" dirty="0" smtClean="0"/>
          </a:p>
          <a:p>
            <a:pPr lvl="3"/>
            <a:endParaRPr lang="it-IT" dirty="0" smtClean="0"/>
          </a:p>
          <a:p>
            <a:r>
              <a:rPr lang="it-IT" dirty="0" err="1" smtClean="0"/>
              <a:t>Send</a:t>
            </a:r>
            <a:r>
              <a:rPr lang="it-IT" dirty="0" smtClean="0"/>
              <a:t> to SSLv3.0 server</a:t>
            </a:r>
          </a:p>
          <a:p>
            <a:pPr lvl="1"/>
            <a:r>
              <a:rPr lang="it-IT" dirty="0" smtClean="0"/>
              <a:t>Oracle </a:t>
            </a:r>
            <a:r>
              <a:rPr lang="it-IT" dirty="0" err="1" smtClean="0"/>
              <a:t>will</a:t>
            </a:r>
            <a:r>
              <a:rPr lang="it-IT" dirty="0" smtClean="0"/>
              <a:t> </a:t>
            </a:r>
            <a:r>
              <a:rPr lang="it-IT" dirty="0" err="1" smtClean="0"/>
              <a:t>tell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(M r) </a:t>
            </a:r>
            <a:r>
              <a:rPr lang="it-IT" dirty="0" err="1" smtClean="0"/>
              <a:t>starts</a:t>
            </a:r>
            <a:r>
              <a:rPr lang="it-IT" dirty="0" smtClean="0"/>
              <a:t> with 0002 or </a:t>
            </a:r>
            <a:r>
              <a:rPr lang="it-IT" dirty="0" err="1" smtClean="0"/>
              <a:t>not</a:t>
            </a:r>
            <a:r>
              <a:rPr lang="it-IT" dirty="0" smtClean="0"/>
              <a:t>!</a:t>
            </a:r>
          </a:p>
          <a:p>
            <a:pPr lvl="1"/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leaks</a:t>
            </a:r>
            <a:r>
              <a:rPr lang="it-IT" dirty="0" smtClean="0"/>
              <a:t> information </a:t>
            </a:r>
            <a:r>
              <a:rPr lang="it-IT" dirty="0" err="1" smtClean="0"/>
              <a:t>about</a:t>
            </a:r>
            <a:r>
              <a:rPr lang="it-IT" dirty="0" smtClean="0"/>
              <a:t> M!</a:t>
            </a:r>
          </a:p>
          <a:p>
            <a:pPr lvl="1"/>
            <a:r>
              <a:rPr lang="it-IT" dirty="0" err="1" smtClean="0">
                <a:solidFill>
                  <a:srgbClr val="FF0000"/>
                </a:solidFill>
              </a:rPr>
              <a:t>Bleichenbacker’s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result</a:t>
            </a:r>
            <a:r>
              <a:rPr lang="it-IT" dirty="0" smtClean="0">
                <a:solidFill>
                  <a:srgbClr val="FF0000"/>
                </a:solidFill>
              </a:rPr>
              <a:t>: with a </a:t>
            </a:r>
            <a:r>
              <a:rPr lang="it-IT" dirty="0" err="1" smtClean="0">
                <a:solidFill>
                  <a:srgbClr val="FF0000"/>
                </a:solidFill>
              </a:rPr>
              <a:t>sufficient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number</a:t>
            </a:r>
            <a:r>
              <a:rPr lang="it-IT" dirty="0" smtClean="0">
                <a:solidFill>
                  <a:srgbClr val="FF0000"/>
                </a:solidFill>
              </a:rPr>
              <a:t> of </a:t>
            </a:r>
            <a:r>
              <a:rPr lang="it-IT" dirty="0" err="1" smtClean="0">
                <a:solidFill>
                  <a:srgbClr val="FF0000"/>
                </a:solidFill>
              </a:rPr>
              <a:t>attempts</a:t>
            </a:r>
            <a:r>
              <a:rPr lang="it-IT" dirty="0" smtClean="0">
                <a:solidFill>
                  <a:srgbClr val="FF0000"/>
                </a:solidFill>
              </a:rPr>
              <a:t> (</a:t>
            </a:r>
            <a:r>
              <a:rPr lang="it-IT" dirty="0" err="1" smtClean="0">
                <a:solidFill>
                  <a:srgbClr val="FF0000"/>
                </a:solidFill>
              </a:rPr>
              <a:t>order</a:t>
            </a:r>
            <a:r>
              <a:rPr lang="it-IT" dirty="0" smtClean="0">
                <a:solidFill>
                  <a:srgbClr val="FF0000"/>
                </a:solidFill>
              </a:rPr>
              <a:t> of 2</a:t>
            </a:r>
            <a:r>
              <a:rPr lang="it-IT" baseline="30000" dirty="0" smtClean="0">
                <a:solidFill>
                  <a:srgbClr val="FF0000"/>
                </a:solidFill>
              </a:rPr>
              <a:t>20</a:t>
            </a:r>
            <a:r>
              <a:rPr lang="it-IT" dirty="0" smtClean="0">
                <a:solidFill>
                  <a:srgbClr val="FF0000"/>
                </a:solidFill>
              </a:rPr>
              <a:t> with RSA-1024)</a:t>
            </a:r>
            <a:r>
              <a:rPr lang="it-IT" b="1" dirty="0" smtClean="0"/>
              <a:t> </a:t>
            </a:r>
            <a:r>
              <a:rPr lang="it-IT" dirty="0" err="1" smtClean="0">
                <a:solidFill>
                  <a:srgbClr val="FF0000"/>
                </a:solidFill>
              </a:rPr>
              <a:t>you</a:t>
            </a:r>
            <a:r>
              <a:rPr lang="it-IT" dirty="0" smtClean="0">
                <a:solidFill>
                  <a:srgbClr val="FF0000"/>
                </a:solidFill>
              </a:rPr>
              <a:t> can </a:t>
            </a:r>
            <a:r>
              <a:rPr lang="it-IT" dirty="0" err="1" smtClean="0">
                <a:solidFill>
                  <a:srgbClr val="FF0000"/>
                </a:solidFill>
              </a:rPr>
              <a:t>completely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decrypt</a:t>
            </a:r>
            <a:r>
              <a:rPr lang="it-IT" dirty="0" smtClean="0">
                <a:solidFill>
                  <a:srgbClr val="FF0000"/>
                </a:solidFill>
              </a:rPr>
              <a:t> M!</a:t>
            </a:r>
          </a:p>
          <a:p>
            <a:pPr lvl="1"/>
            <a:r>
              <a:rPr lang="it-IT" dirty="0" err="1" smtClean="0">
                <a:solidFill>
                  <a:srgbClr val="FF0000"/>
                </a:solidFill>
              </a:rPr>
              <a:t>Adaptive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attack</a:t>
            </a:r>
            <a:r>
              <a:rPr lang="it-IT" dirty="0" smtClean="0">
                <a:solidFill>
                  <a:srgbClr val="FF0000"/>
                </a:solidFill>
              </a:rPr>
              <a:t>: </a:t>
            </a:r>
            <a:r>
              <a:rPr lang="it-IT" dirty="0" err="1" smtClean="0">
                <a:solidFill>
                  <a:srgbClr val="FF0000"/>
                </a:solidFill>
              </a:rPr>
              <a:t>pick</a:t>
            </a:r>
            <a:r>
              <a:rPr lang="it-IT" dirty="0" smtClean="0">
                <a:solidFill>
                  <a:srgbClr val="FF0000"/>
                </a:solidFill>
              </a:rPr>
              <a:t> r </a:t>
            </a:r>
            <a:r>
              <a:rPr lang="it-IT" dirty="0" err="1" smtClean="0">
                <a:solidFill>
                  <a:srgbClr val="FF0000"/>
                </a:solidFill>
              </a:rPr>
              <a:t>based</a:t>
            </a:r>
            <a:r>
              <a:rPr lang="it-IT" dirty="0" smtClean="0">
                <a:solidFill>
                  <a:srgbClr val="FF0000"/>
                </a:solidFill>
              </a:rPr>
              <a:t> on </a:t>
            </a:r>
            <a:r>
              <a:rPr lang="it-IT" dirty="0" err="1" smtClean="0">
                <a:solidFill>
                  <a:srgbClr val="FF0000"/>
                </a:solidFill>
              </a:rPr>
              <a:t>previous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results</a:t>
            </a:r>
            <a:r>
              <a:rPr lang="it-IT" dirty="0" smtClean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2843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Toy</a:t>
            </a:r>
            <a:r>
              <a:rPr lang="it-IT" dirty="0" smtClean="0"/>
              <a:t> </a:t>
            </a:r>
            <a:r>
              <a:rPr lang="it-IT" dirty="0" err="1" smtClean="0"/>
              <a:t>Bleichenbacher</a:t>
            </a:r>
            <a:r>
              <a:rPr lang="it-IT" dirty="0"/>
              <a:t> </a:t>
            </a:r>
            <a:r>
              <a:rPr lang="it-IT" dirty="0" err="1" smtClean="0"/>
              <a:t>example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Assume a </a:t>
            </a:r>
            <a:r>
              <a:rPr lang="it-IT" dirty="0" err="1" smtClean="0"/>
              <a:t>simpler</a:t>
            </a:r>
            <a:r>
              <a:rPr lang="it-IT" dirty="0" smtClean="0"/>
              <a:t> Oracle</a:t>
            </a:r>
          </a:p>
          <a:p>
            <a:pPr lvl="1"/>
            <a:r>
              <a:rPr lang="it-IT" dirty="0" smtClean="0"/>
              <a:t>Msg = </a:t>
            </a:r>
            <a:r>
              <a:rPr lang="it-IT" dirty="0"/>
              <a:t>log</a:t>
            </a:r>
            <a:r>
              <a:rPr lang="it-IT" baseline="-25000" dirty="0"/>
              <a:t>2</a:t>
            </a:r>
            <a:r>
              <a:rPr lang="it-IT" dirty="0"/>
              <a:t> </a:t>
            </a:r>
            <a:r>
              <a:rPr lang="it-IT" dirty="0" smtClean="0"/>
              <a:t>n bits</a:t>
            </a:r>
          </a:p>
          <a:p>
            <a:pPr lvl="1"/>
            <a:r>
              <a:rPr lang="it-IT" dirty="0" smtClean="0"/>
              <a:t>Oracle </a:t>
            </a:r>
            <a:r>
              <a:rPr lang="it-IT" dirty="0" err="1" smtClean="0"/>
              <a:t>tells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first bit </a:t>
            </a:r>
            <a:r>
              <a:rPr lang="it-IT" dirty="0" err="1" smtClean="0"/>
              <a:t>is</a:t>
            </a:r>
            <a:r>
              <a:rPr lang="it-IT" dirty="0" smtClean="0"/>
              <a:t> 0 or 1. </a:t>
            </a:r>
          </a:p>
          <a:p>
            <a:pPr lvl="2"/>
            <a:r>
              <a:rPr lang="it-IT" dirty="0" err="1" smtClean="0"/>
              <a:t>Binary</a:t>
            </a:r>
            <a:r>
              <a:rPr lang="it-IT" dirty="0" smtClean="0"/>
              <a:t> </a:t>
            </a:r>
            <a:r>
              <a:rPr lang="it-IT" dirty="0" err="1" smtClean="0"/>
              <a:t>answer</a:t>
            </a:r>
            <a:r>
              <a:rPr lang="it-IT" dirty="0" smtClean="0"/>
              <a:t>, </a:t>
            </a:r>
            <a:r>
              <a:rPr lang="it-IT" dirty="0" err="1" smtClean="0"/>
              <a:t>nothing</a:t>
            </a:r>
            <a:r>
              <a:rPr lang="it-IT" dirty="0" smtClean="0"/>
              <a:t> else</a:t>
            </a:r>
          </a:p>
          <a:p>
            <a:pPr lvl="1"/>
            <a:r>
              <a:rPr lang="it-IT" i="1" dirty="0">
                <a:solidFill>
                  <a:srgbClr val="FF0000"/>
                </a:solidFill>
              </a:rPr>
              <a:t>Real </a:t>
            </a:r>
            <a:r>
              <a:rPr lang="it-IT" i="1" dirty="0" err="1">
                <a:solidFill>
                  <a:srgbClr val="FF0000"/>
                </a:solidFill>
              </a:rPr>
              <a:t>Bleichenbacher’s</a:t>
            </a:r>
            <a:r>
              <a:rPr lang="it-IT" i="1" dirty="0">
                <a:solidFill>
                  <a:srgbClr val="FF0000"/>
                </a:solidFill>
              </a:rPr>
              <a:t> </a:t>
            </a:r>
            <a:r>
              <a:rPr lang="it-IT" i="1" dirty="0" err="1">
                <a:solidFill>
                  <a:srgbClr val="FF0000"/>
                </a:solidFill>
              </a:rPr>
              <a:t>attack</a:t>
            </a:r>
            <a:r>
              <a:rPr lang="it-IT" i="1" dirty="0">
                <a:solidFill>
                  <a:srgbClr val="FF0000"/>
                </a:solidFill>
              </a:rPr>
              <a:t>: </a:t>
            </a:r>
            <a:r>
              <a:rPr lang="it-IT" i="1" dirty="0" err="1">
                <a:solidFill>
                  <a:srgbClr val="FF0000"/>
                </a:solidFill>
              </a:rPr>
              <a:t>same</a:t>
            </a:r>
            <a:r>
              <a:rPr lang="it-IT" i="1" dirty="0">
                <a:solidFill>
                  <a:srgbClr val="FF0000"/>
                </a:solidFill>
              </a:rPr>
              <a:t> </a:t>
            </a:r>
            <a:r>
              <a:rPr lang="it-IT" i="1" dirty="0" err="1">
                <a:solidFill>
                  <a:srgbClr val="FF0000"/>
                </a:solidFill>
              </a:rPr>
              <a:t>concept</a:t>
            </a:r>
            <a:r>
              <a:rPr lang="it-IT" i="1" dirty="0" smtClean="0">
                <a:solidFill>
                  <a:srgbClr val="FF0000"/>
                </a:solidFill>
              </a:rPr>
              <a:t>, </a:t>
            </a:r>
            <a:r>
              <a:rPr lang="it-IT" i="1" dirty="0" err="1" smtClean="0">
                <a:solidFill>
                  <a:srgbClr val="FF0000"/>
                </a:solidFill>
              </a:rPr>
              <a:t>but</a:t>
            </a:r>
            <a:r>
              <a:rPr lang="it-IT" i="1" dirty="0" smtClean="0">
                <a:solidFill>
                  <a:srgbClr val="FF0000"/>
                </a:solidFill>
              </a:rPr>
              <a:t> PKCS#1 </a:t>
            </a:r>
            <a:r>
              <a:rPr lang="it-IT" i="1" dirty="0" err="1" smtClean="0">
                <a:solidFill>
                  <a:srgbClr val="FF0000"/>
                </a:solidFill>
              </a:rPr>
              <a:t>padding</a:t>
            </a:r>
            <a:r>
              <a:rPr lang="it-IT" i="1" dirty="0" smtClean="0">
                <a:solidFill>
                  <a:srgbClr val="FF0000"/>
                </a:solidFill>
              </a:rPr>
              <a:t> </a:t>
            </a:r>
            <a:r>
              <a:rPr lang="it-IT" i="1" dirty="0" err="1" smtClean="0">
                <a:solidFill>
                  <a:srgbClr val="FF0000"/>
                </a:solidFill>
              </a:rPr>
              <a:t>oracle</a:t>
            </a:r>
            <a:r>
              <a:rPr lang="it-IT" i="1" dirty="0" smtClean="0">
                <a:solidFill>
                  <a:srgbClr val="FF0000"/>
                </a:solidFill>
              </a:rPr>
              <a:t> </a:t>
            </a:r>
            <a:r>
              <a:rPr lang="it-IT" i="1" dirty="0" err="1" smtClean="0">
                <a:solidFill>
                  <a:srgbClr val="FF0000"/>
                </a:solidFill>
              </a:rPr>
              <a:t>tells</a:t>
            </a:r>
            <a:r>
              <a:rPr lang="it-IT" i="1" dirty="0" smtClean="0">
                <a:solidFill>
                  <a:srgbClr val="FF0000"/>
                </a:solidFill>
              </a:rPr>
              <a:t> </a:t>
            </a:r>
            <a:r>
              <a:rPr lang="it-IT" i="1" dirty="0" err="1" smtClean="0">
                <a:solidFill>
                  <a:srgbClr val="FF0000"/>
                </a:solidFill>
              </a:rPr>
              <a:t>if</a:t>
            </a:r>
            <a:r>
              <a:rPr lang="it-IT" i="1" dirty="0" smtClean="0">
                <a:solidFill>
                  <a:srgbClr val="FF0000"/>
                </a:solidFill>
              </a:rPr>
              <a:t> first 2 </a:t>
            </a:r>
            <a:r>
              <a:rPr lang="it-IT" i="1" dirty="0" err="1" smtClean="0">
                <a:solidFill>
                  <a:srgbClr val="FF0000"/>
                </a:solidFill>
              </a:rPr>
              <a:t>bytes</a:t>
            </a:r>
            <a:r>
              <a:rPr lang="it-IT" i="1" dirty="0" smtClean="0">
                <a:solidFill>
                  <a:srgbClr val="FF0000"/>
                </a:solidFill>
              </a:rPr>
              <a:t> are 0002, </a:t>
            </a:r>
            <a:r>
              <a:rPr lang="it-IT" i="1" dirty="0" err="1" smtClean="0">
                <a:solidFill>
                  <a:srgbClr val="FF0000"/>
                </a:solidFill>
              </a:rPr>
              <a:t>hence</a:t>
            </a:r>
            <a:r>
              <a:rPr lang="it-IT" i="1" dirty="0" smtClean="0">
                <a:solidFill>
                  <a:srgbClr val="FF0000"/>
                </a:solidFill>
              </a:rPr>
              <a:t> </a:t>
            </a:r>
            <a:r>
              <a:rPr lang="it-IT" i="1" dirty="0" err="1" smtClean="0">
                <a:solidFill>
                  <a:srgbClr val="FF0000"/>
                </a:solidFill>
              </a:rPr>
              <a:t>much</a:t>
            </a:r>
            <a:r>
              <a:rPr lang="it-IT" i="1" dirty="0" smtClean="0">
                <a:solidFill>
                  <a:srgbClr val="FF0000"/>
                </a:solidFill>
              </a:rPr>
              <a:t> more </a:t>
            </a:r>
            <a:r>
              <a:rPr lang="it-IT" i="1" dirty="0">
                <a:solidFill>
                  <a:srgbClr val="FF0000"/>
                </a:solidFill>
              </a:rPr>
              <a:t>elaborate </a:t>
            </a:r>
            <a:r>
              <a:rPr lang="it-IT" i="1" dirty="0" err="1">
                <a:solidFill>
                  <a:srgbClr val="FF0000"/>
                </a:solidFill>
              </a:rPr>
              <a:t>math</a:t>
            </a:r>
            <a:r>
              <a:rPr lang="it-IT" i="1" dirty="0">
                <a:solidFill>
                  <a:srgbClr val="FF0000"/>
                </a:solidFill>
              </a:rPr>
              <a:t> – </a:t>
            </a:r>
            <a:r>
              <a:rPr lang="it-IT" i="1" dirty="0" err="1">
                <a:solidFill>
                  <a:srgbClr val="FF0000"/>
                </a:solidFill>
              </a:rPr>
              <a:t>see</a:t>
            </a:r>
            <a:r>
              <a:rPr lang="it-IT" i="1" dirty="0">
                <a:solidFill>
                  <a:srgbClr val="FF0000"/>
                </a:solidFill>
              </a:rPr>
              <a:t> </a:t>
            </a:r>
            <a:r>
              <a:rPr lang="it-IT" i="1" dirty="0" err="1">
                <a:solidFill>
                  <a:srgbClr val="FF0000"/>
                </a:solidFill>
              </a:rPr>
              <a:t>original</a:t>
            </a:r>
            <a:r>
              <a:rPr lang="it-IT" i="1" dirty="0">
                <a:solidFill>
                  <a:srgbClr val="FF0000"/>
                </a:solidFill>
              </a:rPr>
              <a:t> </a:t>
            </a:r>
            <a:r>
              <a:rPr lang="it-IT" i="1" dirty="0" err="1">
                <a:solidFill>
                  <a:srgbClr val="FF0000"/>
                </a:solidFill>
              </a:rPr>
              <a:t>paper</a:t>
            </a:r>
            <a:endParaRPr lang="it-IT" i="1" dirty="0">
              <a:solidFill>
                <a:srgbClr val="FF0000"/>
              </a:solidFill>
            </a:endParaRPr>
          </a:p>
          <a:p>
            <a:pPr lvl="4"/>
            <a:endParaRPr lang="it-IT" dirty="0"/>
          </a:p>
          <a:p>
            <a:r>
              <a:rPr lang="it-IT" dirty="0" smtClean="0"/>
              <a:t>With </a:t>
            </a:r>
            <a:r>
              <a:rPr lang="it-IT" dirty="0" err="1" smtClean="0"/>
              <a:t>order</a:t>
            </a:r>
            <a:r>
              <a:rPr lang="it-IT" dirty="0" smtClean="0"/>
              <a:t> of log</a:t>
            </a:r>
            <a:r>
              <a:rPr lang="it-IT" baseline="-25000" dirty="0" smtClean="0"/>
              <a:t>2</a:t>
            </a:r>
            <a:r>
              <a:rPr lang="it-IT" dirty="0" smtClean="0"/>
              <a:t> n </a:t>
            </a:r>
            <a:r>
              <a:rPr lang="it-IT" dirty="0" err="1" smtClean="0"/>
              <a:t>attempts</a:t>
            </a:r>
            <a:r>
              <a:rPr lang="it-IT" dirty="0" smtClean="0"/>
              <a:t>, </a:t>
            </a:r>
            <a:r>
              <a:rPr lang="it-IT" dirty="0" err="1" smtClean="0"/>
              <a:t>you</a:t>
            </a:r>
            <a:r>
              <a:rPr lang="it-IT" dirty="0" smtClean="0"/>
              <a:t> can </a:t>
            </a:r>
            <a:r>
              <a:rPr lang="it-IT" dirty="0" err="1" smtClean="0"/>
              <a:t>decrypt</a:t>
            </a:r>
            <a:r>
              <a:rPr lang="it-IT" dirty="0" smtClean="0"/>
              <a:t> the WHOLE </a:t>
            </a:r>
            <a:r>
              <a:rPr lang="it-IT" dirty="0" err="1" smtClean="0"/>
              <a:t>message</a:t>
            </a:r>
            <a:r>
              <a:rPr lang="it-IT" dirty="0" smtClean="0"/>
              <a:t>!!</a:t>
            </a:r>
          </a:p>
          <a:p>
            <a:pPr lvl="5"/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72816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Example</a:t>
            </a:r>
            <a:r>
              <a:rPr lang="it-IT" dirty="0" smtClean="0"/>
              <a:t> (</a:t>
            </a:r>
            <a:r>
              <a:rPr lang="it-IT" dirty="0" err="1" smtClean="0"/>
              <a:t>see</a:t>
            </a:r>
            <a:r>
              <a:rPr lang="it-IT" dirty="0" smtClean="0"/>
              <a:t> </a:t>
            </a:r>
            <a:r>
              <a:rPr lang="it-IT" dirty="0" err="1" smtClean="0"/>
              <a:t>math</a:t>
            </a:r>
            <a:r>
              <a:rPr lang="it-IT" dirty="0" smtClean="0"/>
              <a:t> file)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RSA </a:t>
            </a:r>
            <a:r>
              <a:rPr lang="it-IT" dirty="0" err="1" smtClean="0"/>
              <a:t>parameters</a:t>
            </a:r>
            <a:endParaRPr lang="it-IT" dirty="0" smtClean="0"/>
          </a:p>
          <a:p>
            <a:pPr lvl="1"/>
            <a:r>
              <a:rPr lang="it-IT" dirty="0" smtClean="0"/>
              <a:t>p = 13, q=19, n=247 (8 bit)</a:t>
            </a:r>
          </a:p>
          <a:p>
            <a:pPr lvl="1"/>
            <a:r>
              <a:rPr lang="it-IT" dirty="0" err="1" smtClean="0"/>
              <a:t>Let’s</a:t>
            </a:r>
            <a:r>
              <a:rPr lang="it-IT" dirty="0" smtClean="0"/>
              <a:t> </a:t>
            </a:r>
            <a:r>
              <a:rPr lang="it-IT" dirty="0" err="1" smtClean="0"/>
              <a:t>pick</a:t>
            </a:r>
            <a:r>
              <a:rPr lang="it-IT" dirty="0" smtClean="0"/>
              <a:t> e=29 </a:t>
            </a:r>
            <a:r>
              <a:rPr lang="it-IT" dirty="0" smtClean="0">
                <a:sym typeface="Wingdings" panose="05000000000000000000" pitchFamily="2" charset="2"/>
              </a:rPr>
              <a:t> </a:t>
            </a:r>
            <a:r>
              <a:rPr lang="it-IT" dirty="0" smtClean="0"/>
              <a:t>d=e</a:t>
            </a:r>
            <a:r>
              <a:rPr lang="it-IT" baseline="30000" dirty="0" smtClean="0"/>
              <a:t>-1</a:t>
            </a:r>
            <a:r>
              <a:rPr lang="it-IT" dirty="0" smtClean="0"/>
              <a:t> </a:t>
            </a:r>
            <a:r>
              <a:rPr lang="it-IT" dirty="0" err="1" smtClean="0"/>
              <a:t>mod</a:t>
            </a:r>
            <a:r>
              <a:rPr lang="it-IT" dirty="0" smtClean="0"/>
              <a:t> 216 = 149 </a:t>
            </a:r>
          </a:p>
          <a:p>
            <a:endParaRPr lang="it-IT" dirty="0" smtClean="0"/>
          </a:p>
          <a:p>
            <a:r>
              <a:rPr lang="it-IT" dirty="0" smtClean="0"/>
              <a:t>Assume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see</a:t>
            </a:r>
            <a:r>
              <a:rPr lang="it-IT" dirty="0" smtClean="0"/>
              <a:t> C=139</a:t>
            </a:r>
          </a:p>
          <a:p>
            <a:r>
              <a:rPr lang="it-IT" dirty="0" err="1"/>
              <a:t>Send</a:t>
            </a:r>
            <a:r>
              <a:rPr lang="it-IT" dirty="0"/>
              <a:t> to server:</a:t>
            </a:r>
            <a:br>
              <a:rPr lang="it-IT" dirty="0"/>
            </a:br>
            <a:r>
              <a:rPr lang="pt-BR" sz="2400" dirty="0"/>
              <a:t>Mod[c* PowerMod[2^Range[1, 8], e, n], n] =</a:t>
            </a: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/>
              <a:t>{223, 77, 72, 16, 31, 199, 154, 144}</a:t>
            </a:r>
          </a:p>
          <a:p>
            <a:r>
              <a:rPr lang="it-IT" dirty="0" smtClean="0"/>
              <a:t>Server </a:t>
            </a:r>
            <a:r>
              <a:rPr lang="it-IT" dirty="0" err="1" smtClean="0"/>
              <a:t>returns</a:t>
            </a:r>
            <a:r>
              <a:rPr lang="it-IT" dirty="0" smtClean="0"/>
              <a:t>: </a:t>
            </a:r>
            <a:r>
              <a:rPr lang="pt-BR" sz="2400" dirty="0" smtClean="0"/>
              <a:t>{</a:t>
            </a:r>
            <a:r>
              <a:rPr lang="pt-BR" sz="2400" dirty="0"/>
              <a:t>1, 0, 1, 0, 0, 1, 1, 1}</a:t>
            </a:r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137152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Example</a:t>
            </a:r>
            <a:r>
              <a:rPr lang="it-IT" dirty="0"/>
              <a:t> (</a:t>
            </a:r>
            <a:r>
              <a:rPr lang="it-IT" dirty="0" err="1"/>
              <a:t>see</a:t>
            </a:r>
            <a:r>
              <a:rPr lang="it-IT" dirty="0"/>
              <a:t> </a:t>
            </a:r>
            <a:r>
              <a:rPr lang="it-IT" dirty="0" err="1"/>
              <a:t>math</a:t>
            </a:r>
            <a:r>
              <a:rPr lang="it-IT" dirty="0"/>
              <a:t> file)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2M </a:t>
            </a:r>
            <a:r>
              <a:rPr lang="it-IT" dirty="0" err="1" smtClean="0"/>
              <a:t>starts</a:t>
            </a:r>
            <a:r>
              <a:rPr lang="it-IT" dirty="0" smtClean="0"/>
              <a:t> with 1 </a:t>
            </a:r>
            <a:r>
              <a:rPr lang="it-IT" dirty="0" err="1" smtClean="0"/>
              <a:t>if</a:t>
            </a:r>
            <a:endParaRPr lang="it-IT" dirty="0" smtClean="0"/>
          </a:p>
          <a:p>
            <a:pPr lvl="1"/>
            <a:r>
              <a:rPr lang="it-IT" dirty="0" smtClean="0"/>
              <a:t>M in (64, 123) or (188,246)</a:t>
            </a:r>
          </a:p>
          <a:p>
            <a:r>
              <a:rPr lang="it-IT" dirty="0" smtClean="0"/>
              <a:t>Of </a:t>
            </a:r>
            <a:r>
              <a:rPr lang="it-IT" dirty="0" err="1" smtClean="0"/>
              <a:t>this</a:t>
            </a:r>
            <a:r>
              <a:rPr lang="it-IT" dirty="0" smtClean="0"/>
              <a:t>, 4M </a:t>
            </a:r>
            <a:r>
              <a:rPr lang="it-IT" dirty="0" err="1" smtClean="0"/>
              <a:t>starts</a:t>
            </a:r>
            <a:r>
              <a:rPr lang="it-IT" dirty="0" smtClean="0"/>
              <a:t> with 0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</a:p>
          <a:p>
            <a:pPr lvl="1"/>
            <a:r>
              <a:rPr lang="it-IT" dirty="0"/>
              <a:t>M in </a:t>
            </a:r>
            <a:r>
              <a:rPr lang="it-IT" dirty="0" smtClean="0"/>
              <a:t>(64, 93) </a:t>
            </a:r>
            <a:r>
              <a:rPr lang="it-IT" dirty="0"/>
              <a:t>or (</a:t>
            </a:r>
            <a:r>
              <a:rPr lang="it-IT" dirty="0" smtClean="0"/>
              <a:t>188,217)</a:t>
            </a:r>
          </a:p>
          <a:p>
            <a:r>
              <a:rPr lang="it-IT" dirty="0" smtClean="0"/>
              <a:t>Of </a:t>
            </a:r>
            <a:r>
              <a:rPr lang="it-IT" dirty="0" err="1" smtClean="0"/>
              <a:t>this</a:t>
            </a:r>
            <a:r>
              <a:rPr lang="it-IT" dirty="0" smtClean="0"/>
              <a:t>, 8M </a:t>
            </a:r>
            <a:r>
              <a:rPr lang="it-IT" dirty="0" err="1" smtClean="0"/>
              <a:t>starts</a:t>
            </a:r>
            <a:r>
              <a:rPr lang="it-IT" dirty="0" smtClean="0"/>
              <a:t> with 1 </a:t>
            </a:r>
            <a:r>
              <a:rPr lang="it-IT" dirty="0" err="1" smtClean="0"/>
              <a:t>if</a:t>
            </a:r>
            <a:endParaRPr lang="it-IT" dirty="0" smtClean="0"/>
          </a:p>
          <a:p>
            <a:pPr lvl="1"/>
            <a:r>
              <a:rPr lang="it-IT" dirty="0"/>
              <a:t>M in </a:t>
            </a:r>
            <a:r>
              <a:rPr lang="it-IT" dirty="0" smtClean="0"/>
              <a:t>(78, 92) </a:t>
            </a:r>
            <a:r>
              <a:rPr lang="it-IT" dirty="0"/>
              <a:t>or </a:t>
            </a:r>
            <a:r>
              <a:rPr lang="it-IT" dirty="0" smtClean="0"/>
              <a:t>(202,216)</a:t>
            </a:r>
          </a:p>
          <a:p>
            <a:pPr lvl="1"/>
            <a:endParaRPr lang="it-IT" dirty="0"/>
          </a:p>
          <a:p>
            <a:r>
              <a:rPr lang="it-IT" dirty="0" smtClean="0"/>
              <a:t>And so on, 8° </a:t>
            </a:r>
            <a:r>
              <a:rPr lang="it-IT" dirty="0" err="1" smtClean="0"/>
              <a:t>attempt</a:t>
            </a:r>
            <a:r>
              <a:rPr lang="it-IT" dirty="0" smtClean="0"/>
              <a:t>, i.e. 256M, </a:t>
            </a:r>
            <a:r>
              <a:rPr lang="it-IT" dirty="0" err="1" smtClean="0"/>
              <a:t>will</a:t>
            </a:r>
            <a:r>
              <a:rPr lang="it-IT" dirty="0" smtClean="0"/>
              <a:t> break the last </a:t>
            </a:r>
            <a:r>
              <a:rPr lang="it-IT" dirty="0" err="1" smtClean="0"/>
              <a:t>tie</a:t>
            </a:r>
            <a:r>
              <a:rPr lang="it-IT" dirty="0" smtClean="0"/>
              <a:t>!</a:t>
            </a:r>
          </a:p>
          <a:p>
            <a:pPr lvl="1"/>
            <a:r>
              <a:rPr lang="it-IT" dirty="0" err="1" smtClean="0"/>
              <a:t>binary</a:t>
            </a:r>
            <a:r>
              <a:rPr lang="it-IT" dirty="0" smtClean="0"/>
              <a:t> </a:t>
            </a:r>
            <a:r>
              <a:rPr lang="it-IT" dirty="0" err="1" smtClean="0"/>
              <a:t>search</a:t>
            </a:r>
            <a:r>
              <a:rPr lang="it-IT" dirty="0" smtClean="0"/>
              <a:t>: linear with #bit!!</a:t>
            </a:r>
            <a:br>
              <a:rPr lang="it-IT" dirty="0" smtClean="0"/>
            </a:br>
            <a:endParaRPr lang="it-IT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417852" y="5733320"/>
            <a:ext cx="7451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 err="1" smtClean="0">
                <a:solidFill>
                  <a:srgbClr val="FF0000"/>
                </a:solidFill>
              </a:rPr>
              <a:t>Aftermath</a:t>
            </a:r>
            <a:r>
              <a:rPr lang="it-IT" b="1" i="1" dirty="0" smtClean="0">
                <a:solidFill>
                  <a:srgbClr val="FF0000"/>
                </a:solidFill>
              </a:rPr>
              <a:t>: </a:t>
            </a:r>
            <a:r>
              <a:rPr lang="it-IT" b="1" i="1" dirty="0" err="1" smtClean="0">
                <a:solidFill>
                  <a:srgbClr val="FF0000"/>
                </a:solidFill>
              </a:rPr>
              <a:t>as</a:t>
            </a:r>
            <a:r>
              <a:rPr lang="it-IT" b="1" i="1" dirty="0" smtClean="0">
                <a:solidFill>
                  <a:srgbClr val="FF0000"/>
                </a:solidFill>
              </a:rPr>
              <a:t> long </a:t>
            </a:r>
            <a:r>
              <a:rPr lang="it-IT" b="1" i="1" dirty="0" err="1" smtClean="0">
                <a:solidFill>
                  <a:srgbClr val="FF0000"/>
                </a:solidFill>
              </a:rPr>
              <a:t>as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one</a:t>
            </a:r>
            <a:r>
              <a:rPr lang="it-IT" b="1" i="1" dirty="0" smtClean="0">
                <a:solidFill>
                  <a:srgbClr val="FF0000"/>
                </a:solidFill>
              </a:rPr>
              <a:t> bit </a:t>
            </a:r>
            <a:r>
              <a:rPr lang="it-IT" b="1" i="1" dirty="0" err="1" smtClean="0">
                <a:solidFill>
                  <a:srgbClr val="FF0000"/>
                </a:solidFill>
              </a:rPr>
              <a:t>gets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known</a:t>
            </a:r>
            <a:r>
              <a:rPr lang="it-IT" b="1" i="1" dirty="0" smtClean="0">
                <a:solidFill>
                  <a:srgbClr val="FF0000"/>
                </a:solidFill>
              </a:rPr>
              <a:t>, </a:t>
            </a:r>
            <a:r>
              <a:rPr lang="it-IT" b="1" i="1" dirty="0" err="1" smtClean="0">
                <a:solidFill>
                  <a:srgbClr val="FF0000"/>
                </a:solidFill>
              </a:rPr>
              <a:t>all</a:t>
            </a:r>
            <a:r>
              <a:rPr lang="it-IT" b="1" i="1" dirty="0" smtClean="0">
                <a:solidFill>
                  <a:srgbClr val="FF0000"/>
                </a:solidFill>
              </a:rPr>
              <a:t> the </a:t>
            </a:r>
            <a:r>
              <a:rPr lang="it-IT" b="1" i="1" dirty="0" err="1" smtClean="0">
                <a:solidFill>
                  <a:srgbClr val="FF0000"/>
                </a:solidFill>
              </a:rPr>
              <a:t>ciphertext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gets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known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as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well</a:t>
            </a:r>
            <a:r>
              <a:rPr lang="it-IT" b="1" i="1" dirty="0" smtClean="0">
                <a:solidFill>
                  <a:srgbClr val="FF0000"/>
                </a:solidFill>
              </a:rPr>
              <a:t>!! </a:t>
            </a:r>
          </a:p>
          <a:p>
            <a:pPr algn="ctr"/>
            <a:r>
              <a:rPr lang="it-IT" b="1" i="1" dirty="0" smtClean="0">
                <a:solidFill>
                  <a:srgbClr val="FF0000"/>
                </a:solidFill>
              </a:rPr>
              <a:t>(</a:t>
            </a:r>
            <a:r>
              <a:rPr lang="it-IT" b="1" i="1" dirty="0" err="1" smtClean="0">
                <a:solidFill>
                  <a:srgbClr val="FF0000"/>
                </a:solidFill>
              </a:rPr>
              <a:t>repeat</a:t>
            </a:r>
            <a:r>
              <a:rPr lang="it-IT" b="1" i="1" dirty="0" smtClean="0">
                <a:solidFill>
                  <a:srgbClr val="FF0000"/>
                </a:solidFill>
              </a:rPr>
              <a:t> the </a:t>
            </a:r>
            <a:r>
              <a:rPr lang="it-IT" b="1" i="1" dirty="0" err="1" smtClean="0">
                <a:solidFill>
                  <a:srgbClr val="FF0000"/>
                </a:solidFill>
              </a:rPr>
              <a:t>example</a:t>
            </a:r>
            <a:r>
              <a:rPr lang="it-IT" b="1" i="1" dirty="0" smtClean="0">
                <a:solidFill>
                  <a:srgbClr val="FF0000"/>
                </a:solidFill>
              </a:rPr>
              <a:t> with the </a:t>
            </a:r>
            <a:r>
              <a:rPr lang="it-IT" b="1" i="1" dirty="0" err="1" smtClean="0">
                <a:solidFill>
                  <a:srgbClr val="FF0000"/>
                </a:solidFill>
              </a:rPr>
              <a:t>parity</a:t>
            </a:r>
            <a:r>
              <a:rPr lang="it-IT" b="1" i="1" dirty="0" smtClean="0">
                <a:solidFill>
                  <a:srgbClr val="FF0000"/>
                </a:solidFill>
              </a:rPr>
              <a:t> bit, </a:t>
            </a:r>
            <a:r>
              <a:rPr lang="it-IT" b="1" i="1" dirty="0" err="1" smtClean="0">
                <a:solidFill>
                  <a:srgbClr val="FF0000"/>
                </a:solidFill>
              </a:rPr>
              <a:t>even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easier</a:t>
            </a:r>
            <a:r>
              <a:rPr lang="it-IT" b="1" i="1" dirty="0" smtClean="0">
                <a:solidFill>
                  <a:srgbClr val="FF0000"/>
                </a:solidFill>
              </a:rPr>
              <a:t>!)</a:t>
            </a:r>
            <a:r>
              <a:rPr lang="it-IT" b="1" dirty="0" smtClean="0"/>
              <a:t>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24258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Corollary</a:t>
            </a:r>
            <a:r>
              <a:rPr lang="it-IT" dirty="0" smtClean="0"/>
              <a:t>: </a:t>
            </a:r>
            <a:r>
              <a:rPr lang="it-IT" dirty="0" err="1" smtClean="0"/>
              <a:t>attacking</a:t>
            </a:r>
            <a:r>
              <a:rPr lang="it-IT" dirty="0" smtClean="0"/>
              <a:t> </a:t>
            </a:r>
            <a:r>
              <a:rPr lang="it-IT" dirty="0" err="1" smtClean="0"/>
              <a:t>parity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 shop </a:t>
            </a:r>
            <a:r>
              <a:rPr lang="it-IT" dirty="0" err="1" smtClean="0"/>
              <a:t>rejects</a:t>
            </a:r>
            <a:r>
              <a:rPr lang="it-IT" dirty="0" smtClean="0"/>
              <a:t> RSA-PKCS#1 </a:t>
            </a:r>
            <a:r>
              <a:rPr lang="it-IT" dirty="0" err="1" smtClean="0"/>
              <a:t>encrypted</a:t>
            </a:r>
            <a:r>
              <a:rPr lang="it-IT" dirty="0" smtClean="0"/>
              <a:t> </a:t>
            </a:r>
            <a:r>
              <a:rPr lang="it-IT" dirty="0" err="1" smtClean="0"/>
              <a:t>requests</a:t>
            </a:r>
            <a:r>
              <a:rPr lang="it-IT" dirty="0" smtClean="0"/>
              <a:t> for an </a:t>
            </a:r>
            <a:r>
              <a:rPr lang="it-IT" dirty="0" err="1" smtClean="0"/>
              <a:t>even</a:t>
            </a:r>
            <a:r>
              <a:rPr lang="it-IT" dirty="0" smtClean="0"/>
              <a:t> </a:t>
            </a:r>
            <a:r>
              <a:rPr lang="it-IT" dirty="0" err="1" smtClean="0"/>
              <a:t>number</a:t>
            </a:r>
            <a:r>
              <a:rPr lang="it-IT" dirty="0" smtClean="0"/>
              <a:t> of </a:t>
            </a:r>
            <a:r>
              <a:rPr lang="it-IT" dirty="0" err="1" smtClean="0"/>
              <a:t>items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Parity</a:t>
            </a:r>
            <a:r>
              <a:rPr lang="it-IT" dirty="0" smtClean="0"/>
              <a:t> </a:t>
            </a:r>
            <a:r>
              <a:rPr lang="it-IT" dirty="0" err="1" smtClean="0"/>
              <a:t>oracle</a:t>
            </a:r>
            <a:r>
              <a:rPr lang="it-IT" dirty="0" smtClean="0"/>
              <a:t>!</a:t>
            </a:r>
          </a:p>
          <a:p>
            <a:endParaRPr lang="it-IT" dirty="0"/>
          </a:p>
          <a:p>
            <a:r>
              <a:rPr lang="it-IT" dirty="0" err="1" smtClean="0"/>
              <a:t>Same</a:t>
            </a:r>
            <a:r>
              <a:rPr lang="it-IT" dirty="0" smtClean="0"/>
              <a:t> situation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before</a:t>
            </a:r>
            <a:r>
              <a:rPr lang="it-IT" dirty="0" smtClean="0"/>
              <a:t>: </a:t>
            </a:r>
            <a:r>
              <a:rPr lang="it-IT" dirty="0" err="1" smtClean="0"/>
              <a:t>as</a:t>
            </a:r>
            <a:r>
              <a:rPr lang="it-IT" dirty="0" smtClean="0"/>
              <a:t> long </a:t>
            </a:r>
            <a:r>
              <a:rPr lang="it-IT" dirty="0" err="1" smtClean="0"/>
              <a:t>as</a:t>
            </a:r>
            <a:r>
              <a:rPr lang="it-IT" dirty="0" smtClean="0"/>
              <a:t> just 1 bit </a:t>
            </a:r>
            <a:r>
              <a:rPr lang="it-IT" dirty="0" err="1" smtClean="0"/>
              <a:t>gets</a:t>
            </a:r>
            <a:r>
              <a:rPr lang="it-IT" dirty="0" smtClean="0"/>
              <a:t> </a:t>
            </a:r>
            <a:r>
              <a:rPr lang="it-IT" dirty="0" err="1" smtClean="0"/>
              <a:t>revealed</a:t>
            </a:r>
            <a:r>
              <a:rPr lang="it-IT" dirty="0" smtClean="0"/>
              <a:t>, ALL </a:t>
            </a:r>
            <a:r>
              <a:rPr lang="it-IT" dirty="0" err="1" smtClean="0"/>
              <a:t>plaintext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stake</a:t>
            </a:r>
            <a:r>
              <a:rPr lang="it-IT" dirty="0" smtClean="0"/>
              <a:t>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729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Bleichenbacher’s</a:t>
            </a:r>
            <a:r>
              <a:rPr lang="it-IT" dirty="0" smtClean="0"/>
              <a:t> Oracle </a:t>
            </a:r>
            <a:br>
              <a:rPr lang="it-IT" dirty="0" smtClean="0"/>
            </a:br>
            <a:r>
              <a:rPr lang="it-IT" dirty="0" smtClean="0"/>
              <a:t>in the wild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400" y="1268700"/>
            <a:ext cx="8713210" cy="5328740"/>
          </a:xfrm>
        </p:spPr>
        <p:txBody>
          <a:bodyPr>
            <a:normAutofit fontScale="70000" lnSpcReduction="20000"/>
          </a:bodyPr>
          <a:lstStyle/>
          <a:p>
            <a:r>
              <a:rPr lang="it-IT" dirty="0" err="1" smtClean="0"/>
              <a:t>Discovered</a:t>
            </a:r>
            <a:r>
              <a:rPr lang="it-IT" dirty="0" smtClean="0"/>
              <a:t> in 1998</a:t>
            </a:r>
          </a:p>
          <a:p>
            <a:pPr lvl="1"/>
            <a:r>
              <a:rPr lang="it-IT" dirty="0" err="1" smtClean="0"/>
              <a:t>Affected</a:t>
            </a:r>
            <a:r>
              <a:rPr lang="it-IT" dirty="0" smtClean="0"/>
              <a:t> SSL up to v3.0</a:t>
            </a:r>
          </a:p>
          <a:p>
            <a:pPr lvl="1"/>
            <a:r>
              <a:rPr lang="it-IT" dirty="0" err="1" smtClean="0"/>
              <a:t>Corrected</a:t>
            </a:r>
            <a:r>
              <a:rPr lang="it-IT" dirty="0" smtClean="0"/>
              <a:t> by TLSv1.0+</a:t>
            </a:r>
          </a:p>
          <a:p>
            <a:pPr lvl="1"/>
            <a:r>
              <a:rPr lang="it-IT" dirty="0" err="1" smtClean="0"/>
              <a:t>Removed</a:t>
            </a:r>
            <a:r>
              <a:rPr lang="it-IT" dirty="0" smtClean="0"/>
              <a:t> in TLS 1.3 (no more RSA </a:t>
            </a:r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transport</a:t>
            </a:r>
            <a:r>
              <a:rPr lang="it-IT" dirty="0" smtClean="0"/>
              <a:t>)</a:t>
            </a:r>
          </a:p>
          <a:p>
            <a:pPr lvl="4"/>
            <a:endParaRPr lang="it-IT" dirty="0" smtClean="0"/>
          </a:p>
          <a:p>
            <a:r>
              <a:rPr lang="it-IT" dirty="0" err="1" smtClean="0"/>
              <a:t>But</a:t>
            </a:r>
            <a:r>
              <a:rPr lang="it-IT" dirty="0" smtClean="0"/>
              <a:t>…</a:t>
            </a:r>
          </a:p>
          <a:p>
            <a:pPr lvl="4"/>
            <a:endParaRPr lang="it-IT" dirty="0"/>
          </a:p>
          <a:p>
            <a:r>
              <a:rPr lang="it-IT" dirty="0" smtClean="0"/>
              <a:t>2016: DROWN </a:t>
            </a:r>
            <a:r>
              <a:rPr lang="it-IT" dirty="0" err="1" smtClean="0"/>
              <a:t>attack</a:t>
            </a:r>
            <a:r>
              <a:rPr lang="it-IT" dirty="0" smtClean="0"/>
              <a:t> to TLS</a:t>
            </a:r>
          </a:p>
          <a:p>
            <a:pPr lvl="1"/>
            <a:r>
              <a:rPr lang="it-IT" dirty="0" smtClean="0"/>
              <a:t>Use </a:t>
            </a:r>
            <a:r>
              <a:rPr lang="it-IT" dirty="0" err="1" smtClean="0"/>
              <a:t>Bleichenbacher</a:t>
            </a:r>
            <a:r>
              <a:rPr lang="it-IT" dirty="0" smtClean="0"/>
              <a:t> with SSLv2</a:t>
            </a:r>
          </a:p>
          <a:p>
            <a:pPr lvl="2"/>
            <a:r>
              <a:rPr lang="it-IT" dirty="0" smtClean="0">
                <a:solidFill>
                  <a:srgbClr val="FF0000"/>
                </a:solidFill>
              </a:rPr>
              <a:t>SSLv2? Are </a:t>
            </a:r>
            <a:r>
              <a:rPr lang="it-IT" dirty="0" err="1" smtClean="0">
                <a:solidFill>
                  <a:srgbClr val="FF0000"/>
                </a:solidFill>
              </a:rPr>
              <a:t>you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kidding</a:t>
            </a:r>
            <a:r>
              <a:rPr lang="it-IT" dirty="0" smtClean="0">
                <a:solidFill>
                  <a:srgbClr val="FF0000"/>
                </a:solidFill>
              </a:rPr>
              <a:t>? </a:t>
            </a:r>
            <a:r>
              <a:rPr lang="it-IT" dirty="0" err="1" smtClean="0">
                <a:solidFill>
                  <a:srgbClr val="FF0000"/>
                </a:solidFill>
              </a:rPr>
              <a:t>Affects</a:t>
            </a:r>
            <a:r>
              <a:rPr lang="it-IT" dirty="0" smtClean="0">
                <a:solidFill>
                  <a:srgbClr val="FF0000"/>
                </a:solidFill>
              </a:rPr>
              <a:t> 1/3 of the </a:t>
            </a:r>
            <a:r>
              <a:rPr lang="it-IT" dirty="0" err="1" smtClean="0">
                <a:solidFill>
                  <a:srgbClr val="FF0000"/>
                </a:solidFill>
              </a:rPr>
              <a:t>sites</a:t>
            </a:r>
            <a:r>
              <a:rPr lang="it-IT" dirty="0" smtClean="0">
                <a:solidFill>
                  <a:srgbClr val="FF0000"/>
                </a:solidFill>
              </a:rPr>
              <a:t>, </a:t>
            </a:r>
            <a:r>
              <a:rPr lang="it-IT" dirty="0" err="1" smtClean="0">
                <a:solidFill>
                  <a:srgbClr val="FF0000"/>
                </a:solidFill>
              </a:rPr>
              <a:t>including</a:t>
            </a:r>
            <a:r>
              <a:rPr lang="it-IT" dirty="0" smtClean="0">
                <a:solidFill>
                  <a:srgbClr val="FF0000"/>
                </a:solidFill>
              </a:rPr>
              <a:t> major </a:t>
            </a:r>
            <a:r>
              <a:rPr lang="it-IT" dirty="0" err="1" smtClean="0">
                <a:solidFill>
                  <a:srgbClr val="FF0000"/>
                </a:solidFill>
              </a:rPr>
              <a:t>ones</a:t>
            </a:r>
            <a:r>
              <a:rPr lang="it-IT" dirty="0" smtClean="0">
                <a:solidFill>
                  <a:srgbClr val="FF0000"/>
                </a:solidFill>
              </a:rPr>
              <a:t>!</a:t>
            </a:r>
          </a:p>
          <a:p>
            <a:r>
              <a:rPr lang="it-IT" dirty="0" smtClean="0"/>
              <a:t>2018: ROBOT </a:t>
            </a:r>
            <a:r>
              <a:rPr lang="it-IT" dirty="0" err="1" smtClean="0"/>
              <a:t>attack</a:t>
            </a:r>
            <a:endParaRPr lang="it-IT" dirty="0" smtClean="0"/>
          </a:p>
          <a:p>
            <a:pPr lvl="1"/>
            <a:r>
              <a:rPr lang="it-IT" dirty="0" err="1" smtClean="0"/>
              <a:t>Extensive</a:t>
            </a:r>
            <a:r>
              <a:rPr lang="it-IT" dirty="0" smtClean="0"/>
              <a:t> large scale </a:t>
            </a:r>
            <a:r>
              <a:rPr lang="it-IT" dirty="0" err="1" smtClean="0"/>
              <a:t>analysis</a:t>
            </a:r>
            <a:r>
              <a:rPr lang="it-IT" dirty="0" smtClean="0"/>
              <a:t>: </a:t>
            </a:r>
            <a:r>
              <a:rPr lang="it-IT" dirty="0" err="1" smtClean="0"/>
              <a:t>quite</a:t>
            </a:r>
            <a:r>
              <a:rPr lang="it-IT" dirty="0" smtClean="0"/>
              <a:t> a </a:t>
            </a:r>
            <a:r>
              <a:rPr lang="it-IT" dirty="0" err="1" smtClean="0"/>
              <a:t>few</a:t>
            </a:r>
            <a:r>
              <a:rPr lang="it-IT" dirty="0" smtClean="0"/>
              <a:t> </a:t>
            </a:r>
            <a:r>
              <a:rPr lang="it-IT" dirty="0" err="1" smtClean="0"/>
              <a:t>poor</a:t>
            </a:r>
            <a:r>
              <a:rPr lang="it-IT" dirty="0" smtClean="0"/>
              <a:t> </a:t>
            </a:r>
            <a:r>
              <a:rPr lang="it-IT" dirty="0" err="1" smtClean="0"/>
              <a:t>implementations</a:t>
            </a:r>
            <a:r>
              <a:rPr lang="it-IT" dirty="0" smtClean="0"/>
              <a:t>!</a:t>
            </a:r>
          </a:p>
          <a:p>
            <a:r>
              <a:rPr lang="it-IT" dirty="0" smtClean="0"/>
              <a:t>IPSEC IKE </a:t>
            </a:r>
            <a:r>
              <a:rPr lang="it-IT" dirty="0" err="1" smtClean="0"/>
              <a:t>issues</a:t>
            </a:r>
            <a:r>
              <a:rPr lang="it-IT" dirty="0" smtClean="0"/>
              <a:t> (2018)</a:t>
            </a:r>
          </a:p>
          <a:p>
            <a:pPr lvl="1"/>
            <a:r>
              <a:rPr lang="it-IT" dirty="0" smtClean="0"/>
              <a:t>combine </a:t>
            </a:r>
            <a:r>
              <a:rPr lang="it-IT" dirty="0" err="1"/>
              <a:t>Bleichenbacher</a:t>
            </a:r>
            <a:r>
              <a:rPr lang="it-IT" dirty="0"/>
              <a:t> with </a:t>
            </a:r>
            <a:r>
              <a:rPr lang="it-IT" dirty="0" smtClean="0"/>
              <a:t>downgrade to IKEv1.0</a:t>
            </a:r>
          </a:p>
          <a:p>
            <a:pPr lvl="2"/>
            <a:r>
              <a:rPr lang="it-IT" dirty="0" err="1" smtClean="0">
                <a:solidFill>
                  <a:srgbClr val="FF0000"/>
                </a:solidFill>
              </a:rPr>
              <a:t>Vulnerabilities</a:t>
            </a:r>
            <a:r>
              <a:rPr lang="it-IT" dirty="0" smtClean="0">
                <a:solidFill>
                  <a:srgbClr val="FF0000"/>
                </a:solidFill>
              </a:rPr>
              <a:t> in Cisco </a:t>
            </a:r>
            <a:r>
              <a:rPr lang="it-IT" dirty="0">
                <a:solidFill>
                  <a:srgbClr val="FF0000"/>
                </a:solidFill>
              </a:rPr>
              <a:t>(CVE-2018-0131), </a:t>
            </a:r>
            <a:r>
              <a:rPr lang="it-IT" dirty="0" err="1">
                <a:solidFill>
                  <a:srgbClr val="FF0000"/>
                </a:solidFill>
              </a:rPr>
              <a:t>Huawei</a:t>
            </a:r>
            <a:r>
              <a:rPr lang="it-IT" dirty="0">
                <a:solidFill>
                  <a:srgbClr val="FF0000"/>
                </a:solidFill>
              </a:rPr>
              <a:t> (</a:t>
            </a:r>
            <a:r>
              <a:rPr lang="it-IT" dirty="0" smtClean="0">
                <a:solidFill>
                  <a:srgbClr val="FF0000"/>
                </a:solidFill>
              </a:rPr>
              <a:t>CVE-2017-17305</a:t>
            </a:r>
            <a:r>
              <a:rPr lang="it-IT" dirty="0">
                <a:solidFill>
                  <a:srgbClr val="FF0000"/>
                </a:solidFill>
              </a:rPr>
              <a:t>), </a:t>
            </a:r>
            <a:r>
              <a:rPr lang="it-IT" dirty="0" err="1">
                <a:solidFill>
                  <a:srgbClr val="FF0000"/>
                </a:solidFill>
              </a:rPr>
              <a:t>Clavister</a:t>
            </a:r>
            <a:r>
              <a:rPr lang="it-IT" dirty="0">
                <a:solidFill>
                  <a:srgbClr val="FF0000"/>
                </a:solidFill>
              </a:rPr>
              <a:t> (CVE-2018-8753), and </a:t>
            </a:r>
            <a:r>
              <a:rPr lang="it-IT" dirty="0" err="1" smtClean="0">
                <a:solidFill>
                  <a:srgbClr val="FF0000"/>
                </a:solidFill>
              </a:rPr>
              <a:t>ZyXEL</a:t>
            </a:r>
            <a:r>
              <a:rPr lang="it-IT" dirty="0" smtClean="0">
                <a:solidFill>
                  <a:srgbClr val="FF0000"/>
                </a:solidFill>
              </a:rPr>
              <a:t> (CVE-2018-9129</a:t>
            </a:r>
            <a:r>
              <a:rPr lang="it-IT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2014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 bwMode="auto">
          <a:xfrm>
            <a:off x="395420" y="5661310"/>
            <a:ext cx="2808390" cy="119669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40" y="44530"/>
            <a:ext cx="7094215" cy="67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729494"/>
            <a:ext cx="2699740" cy="4571766"/>
          </a:xfrm>
        </p:spPr>
        <p:txBody>
          <a:bodyPr/>
          <a:lstStyle/>
          <a:p>
            <a:r>
              <a:rPr lang="it-IT" dirty="0" smtClean="0"/>
              <a:t>How </a:t>
            </a:r>
            <a:r>
              <a:rPr lang="it-IT" dirty="0" err="1" smtClean="0"/>
              <a:t>critical</a:t>
            </a:r>
            <a:r>
              <a:rPr lang="it-IT" dirty="0" smtClean="0"/>
              <a:t> can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get</a:t>
            </a:r>
            <a:r>
              <a:rPr lang="it-IT" dirty="0" smtClean="0"/>
              <a:t>?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000" dirty="0" smtClean="0">
                <a:solidFill>
                  <a:srgbClr val="FF0000"/>
                </a:solidFill>
              </a:rPr>
              <a:t>TLS </a:t>
            </a:r>
            <a:r>
              <a:rPr lang="it-IT" sz="2000" dirty="0" err="1" smtClean="0">
                <a:solidFill>
                  <a:srgbClr val="FF0000"/>
                </a:solidFill>
              </a:rPr>
              <a:t>implementations</a:t>
            </a:r>
            <a:r>
              <a:rPr lang="it-IT" sz="2000" dirty="0" smtClean="0">
                <a:solidFill>
                  <a:srgbClr val="FF0000"/>
                </a:solidFill>
              </a:rPr>
              <a:t>: a jungle!!</a:t>
            </a:r>
            <a:br>
              <a:rPr lang="it-IT" sz="2000" dirty="0" smtClean="0">
                <a:solidFill>
                  <a:srgbClr val="FF0000"/>
                </a:solidFill>
              </a:rPr>
            </a:br>
            <a:r>
              <a:rPr lang="it-IT" sz="2000" dirty="0" smtClean="0">
                <a:solidFill>
                  <a:srgbClr val="FF0000"/>
                </a:solidFill>
              </a:rPr>
              <a:t/>
            </a:r>
            <a:br>
              <a:rPr lang="it-IT" sz="2000" dirty="0" smtClean="0">
                <a:solidFill>
                  <a:srgbClr val="FF0000"/>
                </a:solidFill>
              </a:rPr>
            </a:br>
            <a:r>
              <a:rPr lang="it-IT" sz="2000" dirty="0" err="1" smtClean="0">
                <a:solidFill>
                  <a:srgbClr val="FF0000"/>
                </a:solidFill>
              </a:rPr>
              <a:t>lots</a:t>
            </a:r>
            <a:r>
              <a:rPr lang="it-IT" sz="2000" dirty="0" smtClean="0">
                <a:solidFill>
                  <a:srgbClr val="FF0000"/>
                </a:solidFill>
              </a:rPr>
              <a:t> of </a:t>
            </a:r>
            <a:r>
              <a:rPr lang="it-IT" sz="2000" dirty="0" err="1" smtClean="0">
                <a:solidFill>
                  <a:srgbClr val="FF0000"/>
                </a:solidFill>
              </a:rPr>
              <a:t>oracles</a:t>
            </a:r>
            <a:r>
              <a:rPr lang="it-IT" sz="2000" dirty="0" smtClean="0">
                <a:solidFill>
                  <a:srgbClr val="FF0000"/>
                </a:solidFill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</a:rPr>
              <a:t>until</a:t>
            </a:r>
            <a:r>
              <a:rPr lang="it-IT" sz="2000" dirty="0" smtClean="0">
                <a:solidFill>
                  <a:srgbClr val="FF0000"/>
                </a:solidFill>
              </a:rPr>
              <a:t> last </a:t>
            </a:r>
            <a:r>
              <a:rPr lang="it-IT" sz="2000" dirty="0" err="1" smtClean="0">
                <a:solidFill>
                  <a:srgbClr val="FF0000"/>
                </a:solidFill>
              </a:rPr>
              <a:t>year</a:t>
            </a:r>
            <a:r>
              <a:rPr lang="it-IT" sz="2000" dirty="0" smtClean="0">
                <a:solidFill>
                  <a:srgbClr val="FF0000"/>
                </a:solidFill>
              </a:rPr>
              <a:t>!!</a:t>
            </a:r>
            <a:br>
              <a:rPr lang="it-IT" sz="2000" dirty="0" smtClean="0">
                <a:solidFill>
                  <a:srgbClr val="FF0000"/>
                </a:solidFill>
              </a:rPr>
            </a:b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Source:</a:t>
            </a:r>
            <a:br>
              <a:rPr lang="it-IT" sz="2000" dirty="0" smtClean="0"/>
            </a:br>
            <a:r>
              <a:rPr lang="it-IT" sz="2000" dirty="0" smtClean="0"/>
              <a:t>ROBOT 2018</a:t>
            </a:r>
            <a:br>
              <a:rPr lang="it-IT" sz="2000" dirty="0" smtClean="0"/>
            </a:br>
            <a:r>
              <a:rPr lang="it-IT" sz="2000" dirty="0" smtClean="0"/>
              <a:t>USENIX SEC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28288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 bwMode="auto">
          <a:xfrm>
            <a:off x="395420" y="5661310"/>
            <a:ext cx="2808390" cy="119669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40" y="44530"/>
            <a:ext cx="7094215" cy="67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729494"/>
            <a:ext cx="2699740" cy="4571766"/>
          </a:xfrm>
        </p:spPr>
        <p:txBody>
          <a:bodyPr/>
          <a:lstStyle/>
          <a:p>
            <a:r>
              <a:rPr lang="it-IT" dirty="0" smtClean="0"/>
              <a:t>How </a:t>
            </a:r>
            <a:r>
              <a:rPr lang="it-IT" dirty="0" err="1" smtClean="0"/>
              <a:t>critical</a:t>
            </a:r>
            <a:r>
              <a:rPr lang="it-IT" dirty="0" smtClean="0"/>
              <a:t> can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get</a:t>
            </a:r>
            <a:r>
              <a:rPr lang="it-IT" dirty="0" smtClean="0"/>
              <a:t>?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000" dirty="0" smtClean="0">
                <a:solidFill>
                  <a:srgbClr val="FF0000"/>
                </a:solidFill>
              </a:rPr>
              <a:t>TLS </a:t>
            </a:r>
            <a:r>
              <a:rPr lang="it-IT" sz="2000" dirty="0" err="1" smtClean="0">
                <a:solidFill>
                  <a:srgbClr val="FF0000"/>
                </a:solidFill>
              </a:rPr>
              <a:t>implementations</a:t>
            </a:r>
            <a:r>
              <a:rPr lang="it-IT" sz="2000" dirty="0" smtClean="0">
                <a:solidFill>
                  <a:srgbClr val="FF0000"/>
                </a:solidFill>
              </a:rPr>
              <a:t>: a jungle!!</a:t>
            </a:r>
            <a:br>
              <a:rPr lang="it-IT" sz="2000" dirty="0" smtClean="0">
                <a:solidFill>
                  <a:srgbClr val="FF0000"/>
                </a:solidFill>
              </a:rPr>
            </a:br>
            <a:r>
              <a:rPr lang="it-IT" sz="2000" dirty="0" smtClean="0">
                <a:solidFill>
                  <a:srgbClr val="FF0000"/>
                </a:solidFill>
              </a:rPr>
              <a:t/>
            </a:r>
            <a:br>
              <a:rPr lang="it-IT" sz="2000" dirty="0" smtClean="0">
                <a:solidFill>
                  <a:srgbClr val="FF0000"/>
                </a:solidFill>
              </a:rPr>
            </a:br>
            <a:r>
              <a:rPr lang="it-IT" sz="2000" dirty="0" err="1" smtClean="0">
                <a:solidFill>
                  <a:srgbClr val="FF0000"/>
                </a:solidFill>
              </a:rPr>
              <a:t>lots</a:t>
            </a:r>
            <a:r>
              <a:rPr lang="it-IT" sz="2000" dirty="0" smtClean="0">
                <a:solidFill>
                  <a:srgbClr val="FF0000"/>
                </a:solidFill>
              </a:rPr>
              <a:t> of </a:t>
            </a:r>
            <a:r>
              <a:rPr lang="it-IT" sz="2000" dirty="0" err="1" smtClean="0">
                <a:solidFill>
                  <a:srgbClr val="FF0000"/>
                </a:solidFill>
              </a:rPr>
              <a:t>oracles</a:t>
            </a:r>
            <a:r>
              <a:rPr lang="it-IT" sz="2000" dirty="0" smtClean="0">
                <a:solidFill>
                  <a:srgbClr val="FF0000"/>
                </a:solidFill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</a:rPr>
              <a:t>until</a:t>
            </a:r>
            <a:r>
              <a:rPr lang="it-IT" sz="2000" dirty="0" smtClean="0">
                <a:solidFill>
                  <a:srgbClr val="FF0000"/>
                </a:solidFill>
              </a:rPr>
              <a:t> last </a:t>
            </a:r>
            <a:r>
              <a:rPr lang="it-IT" sz="2000" dirty="0" err="1" smtClean="0">
                <a:solidFill>
                  <a:srgbClr val="FF0000"/>
                </a:solidFill>
              </a:rPr>
              <a:t>year</a:t>
            </a:r>
            <a:r>
              <a:rPr lang="it-IT" sz="2000" dirty="0" smtClean="0">
                <a:solidFill>
                  <a:srgbClr val="FF0000"/>
                </a:solidFill>
              </a:rPr>
              <a:t>!!</a:t>
            </a:r>
            <a:br>
              <a:rPr lang="it-IT" sz="2000" dirty="0" smtClean="0">
                <a:solidFill>
                  <a:srgbClr val="FF0000"/>
                </a:solidFill>
              </a:rPr>
            </a:b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Source:</a:t>
            </a:r>
            <a:br>
              <a:rPr lang="it-IT" sz="2000" dirty="0" smtClean="0"/>
            </a:br>
            <a:r>
              <a:rPr lang="it-IT" sz="2000" dirty="0" smtClean="0"/>
              <a:t>ROBOT 2018</a:t>
            </a:r>
            <a:br>
              <a:rPr lang="it-IT" sz="2000" dirty="0" smtClean="0"/>
            </a:br>
            <a:r>
              <a:rPr lang="it-IT" sz="2000" dirty="0" smtClean="0"/>
              <a:t>USENIX SEC</a:t>
            </a:r>
            <a:endParaRPr lang="it-IT" sz="20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683460" y="2708900"/>
            <a:ext cx="7633060" cy="138499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it-IT" sz="2800" dirty="0" err="1" smtClean="0">
                <a:solidFill>
                  <a:schemeClr val="bg1"/>
                </a:solidFill>
                <a:hlinkClick r:id="rId3"/>
              </a:rPr>
              <a:t>See</a:t>
            </a:r>
            <a:r>
              <a:rPr lang="it-IT" sz="2800" dirty="0" smtClean="0">
                <a:solidFill>
                  <a:schemeClr val="bg1"/>
                </a:solidFill>
                <a:hlinkClick r:id="rId3"/>
              </a:rPr>
              <a:t> </a:t>
            </a:r>
            <a:r>
              <a:rPr lang="it-IT" sz="2800" dirty="0" err="1" smtClean="0">
                <a:solidFill>
                  <a:schemeClr val="bg1"/>
                </a:solidFill>
                <a:hlinkClick r:id="rId3"/>
              </a:rPr>
              <a:t>relevant</a:t>
            </a:r>
            <a:r>
              <a:rPr lang="it-IT" sz="2800" dirty="0" smtClean="0">
                <a:solidFill>
                  <a:schemeClr val="bg1"/>
                </a:solidFill>
                <a:hlinkClick r:id="rId3"/>
              </a:rPr>
              <a:t> talk @ USENIX Security 2018</a:t>
            </a:r>
          </a:p>
          <a:p>
            <a:endParaRPr lang="it-IT" sz="2800" dirty="0">
              <a:solidFill>
                <a:schemeClr val="bg1"/>
              </a:solidFill>
              <a:hlinkClick r:id="rId3"/>
            </a:endParaRPr>
          </a:p>
          <a:p>
            <a:r>
              <a:rPr lang="it-IT" sz="2800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it-IT" sz="2800" dirty="0">
                <a:solidFill>
                  <a:schemeClr val="bg1"/>
                </a:solidFill>
                <a:hlinkClick r:id="rId3"/>
              </a:rPr>
              <a:t>://www.youtube.com/watch?v=037D7YZCpSM</a:t>
            </a:r>
            <a:endParaRPr lang="it-IT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49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DROWN </a:t>
            </a:r>
            <a:r>
              <a:rPr lang="it-IT" dirty="0" err="1" smtClean="0"/>
              <a:t>attack</a:t>
            </a:r>
            <a:r>
              <a:rPr lang="it-IT" dirty="0" smtClean="0"/>
              <a:t> (2016)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0" y="1124680"/>
            <a:ext cx="8963518" cy="4392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5796170" y="6084088"/>
            <a:ext cx="2948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Source: https://drownattack.com/</a:t>
            </a:r>
          </a:p>
        </p:txBody>
      </p:sp>
    </p:spTree>
    <p:extLst>
      <p:ext uri="{BB962C8B-B14F-4D97-AF65-F5344CB8AC3E}">
        <p14:creationId xmlns:p14="http://schemas.microsoft.com/office/powerpoint/2010/main" val="373658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Countermeasures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err="1" smtClean="0"/>
              <a:t>Change</a:t>
            </a:r>
            <a:r>
              <a:rPr lang="it-IT" dirty="0" smtClean="0"/>
              <a:t> RSA-PKCS#1-v1.5 </a:t>
            </a:r>
            <a:r>
              <a:rPr lang="it-IT" dirty="0" err="1" smtClean="0"/>
              <a:t>into</a:t>
            </a:r>
            <a:r>
              <a:rPr lang="it-IT" dirty="0" smtClean="0"/>
              <a:t> more </a:t>
            </a:r>
            <a:r>
              <a:rPr lang="it-IT" dirty="0" err="1" smtClean="0"/>
              <a:t>secure</a:t>
            </a:r>
            <a:r>
              <a:rPr lang="it-IT" dirty="0" smtClean="0"/>
              <a:t> </a:t>
            </a:r>
            <a:r>
              <a:rPr lang="it-IT" dirty="0" err="1" smtClean="0"/>
              <a:t>padding</a:t>
            </a:r>
            <a:endParaRPr lang="it-IT" dirty="0" smtClean="0"/>
          </a:p>
          <a:p>
            <a:pPr lvl="1"/>
            <a:r>
              <a:rPr lang="it-IT" dirty="0" smtClean="0"/>
              <a:t>E.g., RSA-OAEP </a:t>
            </a:r>
          </a:p>
          <a:p>
            <a:pPr lvl="1"/>
            <a:r>
              <a:rPr lang="it-IT" dirty="0" smtClean="0"/>
              <a:t>Way </a:t>
            </a:r>
            <a:r>
              <a:rPr lang="it-IT" dirty="0" err="1" smtClean="0"/>
              <a:t>too</a:t>
            </a:r>
            <a:r>
              <a:rPr lang="it-IT" dirty="0" smtClean="0"/>
              <a:t> major </a:t>
            </a:r>
            <a:r>
              <a:rPr lang="it-IT" dirty="0" err="1" smtClean="0"/>
              <a:t>change</a:t>
            </a:r>
            <a:r>
              <a:rPr lang="it-IT" dirty="0" smtClean="0"/>
              <a:t>!! </a:t>
            </a:r>
            <a:r>
              <a:rPr lang="it-IT" dirty="0" err="1" smtClean="0"/>
              <a:t>Declined</a:t>
            </a:r>
            <a:r>
              <a:rPr lang="it-IT" dirty="0" smtClean="0"/>
              <a:t>!</a:t>
            </a:r>
          </a:p>
          <a:p>
            <a:endParaRPr lang="it-IT" dirty="0"/>
          </a:p>
          <a:p>
            <a:r>
              <a:rPr lang="it-IT" dirty="0" err="1" smtClean="0"/>
              <a:t>Careful</a:t>
            </a:r>
            <a:r>
              <a:rPr lang="it-IT" dirty="0" smtClean="0"/>
              <a:t> </a:t>
            </a:r>
            <a:r>
              <a:rPr lang="it-IT" dirty="0" err="1" smtClean="0"/>
              <a:t>implementation</a:t>
            </a:r>
            <a:endParaRPr lang="it-IT" dirty="0" smtClean="0"/>
          </a:p>
          <a:p>
            <a:pPr lvl="1"/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padding</a:t>
            </a:r>
            <a:r>
              <a:rPr lang="it-IT" dirty="0" smtClean="0"/>
              <a:t> </a:t>
            </a:r>
            <a:r>
              <a:rPr lang="it-IT" dirty="0" err="1" smtClean="0"/>
              <a:t>malformed</a:t>
            </a:r>
            <a:r>
              <a:rPr lang="it-IT" dirty="0" smtClean="0"/>
              <a:t>, </a:t>
            </a:r>
            <a:r>
              <a:rPr lang="it-IT" dirty="0" err="1" smtClean="0"/>
              <a:t>follow</a:t>
            </a:r>
            <a:r>
              <a:rPr lang="it-IT" dirty="0" smtClean="0"/>
              <a:t> up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properly</a:t>
            </a:r>
            <a:r>
              <a:rPr lang="it-IT" dirty="0" smtClean="0"/>
              <a:t> </a:t>
            </a:r>
            <a:r>
              <a:rPr lang="it-IT" dirty="0" err="1" smtClean="0"/>
              <a:t>formed</a:t>
            </a:r>
            <a:r>
              <a:rPr lang="it-IT" dirty="0" smtClean="0"/>
              <a:t>…</a:t>
            </a:r>
          </a:p>
          <a:p>
            <a:pPr lvl="1"/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nearly</a:t>
            </a:r>
            <a:r>
              <a:rPr lang="it-IT" dirty="0" smtClean="0"/>
              <a:t> easy!!  E.g. 48 random </a:t>
            </a:r>
            <a:r>
              <a:rPr lang="it-IT" dirty="0" err="1" smtClean="0"/>
              <a:t>bytes</a:t>
            </a:r>
            <a:r>
              <a:rPr lang="it-IT" dirty="0" smtClean="0"/>
              <a:t> generation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weak</a:t>
            </a:r>
            <a:r>
              <a:rPr lang="it-IT" dirty="0" smtClean="0"/>
              <a:t> </a:t>
            </a:r>
            <a:r>
              <a:rPr lang="it-IT" dirty="0" err="1" smtClean="0"/>
              <a:t>approach</a:t>
            </a:r>
            <a:r>
              <a:rPr lang="it-IT" dirty="0" smtClean="0"/>
              <a:t>!</a:t>
            </a:r>
          </a:p>
          <a:p>
            <a:pPr lvl="2"/>
            <a:r>
              <a:rPr lang="it-IT" dirty="0" err="1" smtClean="0"/>
              <a:t>See</a:t>
            </a:r>
            <a:r>
              <a:rPr lang="it-IT" dirty="0" smtClean="0"/>
              <a:t> </a:t>
            </a:r>
            <a:r>
              <a:rPr lang="it-IT" dirty="0" err="1" smtClean="0"/>
              <a:t>many</a:t>
            </a:r>
            <a:r>
              <a:rPr lang="it-IT" dirty="0" smtClean="0"/>
              <a:t> more SUBTLE </a:t>
            </a:r>
            <a:r>
              <a:rPr lang="it-IT" dirty="0" err="1" smtClean="0"/>
              <a:t>issues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>
                <a:hlinkClick r:id="rId2"/>
              </a:rPr>
              <a:t>https://eprint.iacr.org/2003/052.pdf</a:t>
            </a:r>
            <a:endParaRPr lang="it-IT" dirty="0" smtClean="0"/>
          </a:p>
          <a:p>
            <a:pPr lvl="1"/>
            <a:r>
              <a:rPr lang="it-IT" dirty="0" smtClean="0"/>
              <a:t>In </a:t>
            </a:r>
            <a:r>
              <a:rPr lang="it-IT" dirty="0" err="1" smtClean="0"/>
              <a:t>fact</a:t>
            </a:r>
            <a:r>
              <a:rPr lang="it-IT" dirty="0" smtClean="0"/>
              <a:t>,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implementations</a:t>
            </a:r>
            <a:r>
              <a:rPr lang="it-IT" dirty="0" smtClean="0"/>
              <a:t> </a:t>
            </a:r>
            <a:r>
              <a:rPr lang="it-IT" dirty="0" err="1" smtClean="0"/>
              <a:t>messed</a:t>
            </a:r>
            <a:r>
              <a:rPr lang="it-IT" dirty="0" smtClean="0"/>
              <a:t> up!</a:t>
            </a:r>
          </a:p>
          <a:p>
            <a:pPr lvl="1"/>
            <a:endParaRPr lang="it-IT" dirty="0"/>
          </a:p>
          <a:p>
            <a:r>
              <a:rPr lang="it-IT" dirty="0" err="1" smtClean="0"/>
              <a:t>Get</a:t>
            </a:r>
            <a:r>
              <a:rPr lang="it-IT" dirty="0" smtClean="0"/>
              <a:t> </a:t>
            </a:r>
            <a:r>
              <a:rPr lang="it-IT" dirty="0" err="1" smtClean="0"/>
              <a:t>rid</a:t>
            </a:r>
            <a:r>
              <a:rPr lang="it-IT" dirty="0" smtClean="0"/>
              <a:t> of RSA </a:t>
            </a:r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transport</a:t>
            </a:r>
            <a:r>
              <a:rPr lang="it-IT" dirty="0" smtClean="0"/>
              <a:t>…</a:t>
            </a:r>
          </a:p>
          <a:p>
            <a:pPr lvl="1"/>
            <a:r>
              <a:rPr lang="it-IT" dirty="0" err="1" smtClean="0"/>
              <a:t>Well</a:t>
            </a:r>
            <a:r>
              <a:rPr lang="it-IT" dirty="0" smtClean="0"/>
              <a:t>,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what</a:t>
            </a:r>
            <a:r>
              <a:rPr lang="it-IT" dirty="0" smtClean="0"/>
              <a:t> TLSv1.3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done</a:t>
            </a:r>
            <a:r>
              <a:rPr lang="it-IT" dirty="0" smtClean="0"/>
              <a:t>!</a:t>
            </a:r>
          </a:p>
          <a:p>
            <a:pPr marL="457200" lvl="1" indent="0">
              <a:buNone/>
            </a:pPr>
            <a:endParaRPr lang="it-IT" dirty="0" smtClean="0"/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015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Take-home </a:t>
            </a:r>
            <a:r>
              <a:rPr lang="it-IT" dirty="0" err="1" smtClean="0"/>
              <a:t>messages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4067" y="1125538"/>
            <a:ext cx="8528533" cy="3095572"/>
          </a:xfrm>
        </p:spPr>
        <p:txBody>
          <a:bodyPr>
            <a:normAutofit fontScale="70000" lnSpcReduction="20000"/>
          </a:bodyPr>
          <a:lstStyle/>
          <a:p>
            <a:r>
              <a:rPr lang="it-IT" dirty="0" err="1" smtClean="0"/>
              <a:t>Implementation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very</a:t>
            </a:r>
            <a:r>
              <a:rPr lang="it-IT" dirty="0" smtClean="0"/>
              <a:t> </a:t>
            </a:r>
            <a:r>
              <a:rPr lang="it-IT" dirty="0" err="1" smtClean="0"/>
              <a:t>tricky</a:t>
            </a:r>
            <a:r>
              <a:rPr lang="it-IT" dirty="0" smtClean="0"/>
              <a:t>! And </a:t>
            </a:r>
            <a:r>
              <a:rPr lang="it-IT" dirty="0" err="1" smtClean="0"/>
              <a:t>errors</a:t>
            </a:r>
            <a:r>
              <a:rPr lang="it-IT" dirty="0" smtClean="0"/>
              <a:t> last for long</a:t>
            </a:r>
            <a:endParaRPr lang="it-IT" dirty="0" smtClean="0"/>
          </a:p>
          <a:p>
            <a:pPr lvl="1"/>
            <a:r>
              <a:rPr lang="it-IT" dirty="0" smtClean="0"/>
              <a:t>Once </a:t>
            </a:r>
            <a:r>
              <a:rPr lang="it-IT" dirty="0" err="1" smtClean="0"/>
              <a:t>crypto</a:t>
            </a:r>
            <a:r>
              <a:rPr lang="it-IT" dirty="0" smtClean="0"/>
              <a:t> </a:t>
            </a:r>
            <a:r>
              <a:rPr lang="it-IT" dirty="0" err="1" smtClean="0"/>
              <a:t>error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made (</a:t>
            </a:r>
            <a:r>
              <a:rPr lang="it-IT" dirty="0" err="1" smtClean="0"/>
              <a:t>e.s</a:t>
            </a:r>
            <a:r>
              <a:rPr lang="it-IT" dirty="0" smtClean="0"/>
              <a:t>. </a:t>
            </a:r>
            <a:r>
              <a:rPr lang="it-IT" dirty="0" err="1" smtClean="0"/>
              <a:t>original</a:t>
            </a:r>
            <a:r>
              <a:rPr lang="it-IT" dirty="0" smtClean="0"/>
              <a:t> SSL) </a:t>
            </a:r>
            <a:r>
              <a:rPr lang="it-IT" dirty="0" err="1" smtClean="0"/>
              <a:t>it’s</a:t>
            </a:r>
            <a:r>
              <a:rPr lang="it-IT" dirty="0" smtClean="0"/>
              <a:t> hard to </a:t>
            </a:r>
            <a:r>
              <a:rPr lang="it-IT" dirty="0" err="1" smtClean="0"/>
              <a:t>incrementally</a:t>
            </a:r>
            <a:r>
              <a:rPr lang="it-IT" dirty="0" smtClean="0"/>
              <a:t> patch </a:t>
            </a:r>
            <a:r>
              <a:rPr lang="it-IT" dirty="0" err="1" smtClean="0"/>
              <a:t>it</a:t>
            </a:r>
            <a:endParaRPr lang="it-IT" dirty="0" smtClean="0"/>
          </a:p>
          <a:p>
            <a:pPr lvl="1"/>
            <a:r>
              <a:rPr lang="it-IT" dirty="0" err="1" smtClean="0">
                <a:solidFill>
                  <a:srgbClr val="FF0000"/>
                </a:solidFill>
              </a:rPr>
              <a:t>Somewhat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reminds</a:t>
            </a:r>
            <a:r>
              <a:rPr lang="it-IT" dirty="0" smtClean="0">
                <a:solidFill>
                  <a:srgbClr val="FF0000"/>
                </a:solidFill>
              </a:rPr>
              <a:t> me the MAC-</a:t>
            </a:r>
            <a:r>
              <a:rPr lang="it-IT" dirty="0" err="1" smtClean="0">
                <a:solidFill>
                  <a:srgbClr val="FF0000"/>
                </a:solidFill>
              </a:rPr>
              <a:t>then</a:t>
            </a:r>
            <a:r>
              <a:rPr lang="it-IT" dirty="0" smtClean="0">
                <a:solidFill>
                  <a:srgbClr val="FF0000"/>
                </a:solidFill>
              </a:rPr>
              <a:t>-</a:t>
            </a:r>
            <a:r>
              <a:rPr lang="it-IT" dirty="0" err="1" smtClean="0">
                <a:solidFill>
                  <a:srgbClr val="FF0000"/>
                </a:solidFill>
              </a:rPr>
              <a:t>encrypt</a:t>
            </a:r>
            <a:r>
              <a:rPr lang="it-IT" dirty="0" smtClean="0">
                <a:solidFill>
                  <a:srgbClr val="FF0000"/>
                </a:solidFill>
              </a:rPr>
              <a:t> saga… (</a:t>
            </a:r>
            <a:r>
              <a:rPr lang="it-IT" dirty="0" err="1" smtClean="0">
                <a:solidFill>
                  <a:srgbClr val="FF0000"/>
                </a:solidFill>
              </a:rPr>
              <a:t>also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ending</a:t>
            </a:r>
            <a:r>
              <a:rPr lang="it-IT" dirty="0" smtClean="0">
                <a:solidFill>
                  <a:srgbClr val="FF0000"/>
                </a:solidFill>
              </a:rPr>
              <a:t> with </a:t>
            </a:r>
            <a:r>
              <a:rPr lang="it-IT" dirty="0" err="1" smtClean="0">
                <a:solidFill>
                  <a:srgbClr val="FF0000"/>
                </a:solidFill>
              </a:rPr>
              <a:t>removal</a:t>
            </a:r>
            <a:r>
              <a:rPr lang="it-IT" dirty="0" smtClean="0">
                <a:solidFill>
                  <a:srgbClr val="FF0000"/>
                </a:solidFill>
              </a:rPr>
              <a:t> from TLSv1.3)</a:t>
            </a:r>
          </a:p>
          <a:p>
            <a:r>
              <a:rPr lang="it-IT" dirty="0" err="1" smtClean="0"/>
              <a:t>Even</a:t>
            </a:r>
            <a:r>
              <a:rPr lang="it-IT" dirty="0" smtClean="0"/>
              <a:t> security </a:t>
            </a:r>
            <a:r>
              <a:rPr lang="it-IT" dirty="0" err="1" smtClean="0"/>
              <a:t>folks</a:t>
            </a:r>
            <a:r>
              <a:rPr lang="it-IT" dirty="0" smtClean="0"/>
              <a:t> </a:t>
            </a:r>
            <a:r>
              <a:rPr lang="it-IT" dirty="0" err="1" smtClean="0"/>
              <a:t>might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fully</a:t>
            </a:r>
            <a:r>
              <a:rPr lang="it-IT" dirty="0" smtClean="0"/>
              <a:t> </a:t>
            </a:r>
            <a:r>
              <a:rPr lang="it-IT" dirty="0" err="1" smtClean="0"/>
              <a:t>grasp</a:t>
            </a:r>
            <a:r>
              <a:rPr lang="it-IT" dirty="0" smtClean="0"/>
              <a:t> </a:t>
            </a:r>
            <a:r>
              <a:rPr lang="it-IT" dirty="0" err="1" smtClean="0"/>
              <a:t>crypto</a:t>
            </a:r>
            <a:r>
              <a:rPr lang="it-IT" dirty="0" smtClean="0"/>
              <a:t> </a:t>
            </a:r>
            <a:r>
              <a:rPr lang="it-IT" dirty="0" err="1" smtClean="0"/>
              <a:t>attacks</a:t>
            </a:r>
            <a:endParaRPr lang="it-IT" dirty="0" smtClean="0"/>
          </a:p>
          <a:p>
            <a:pPr lvl="1"/>
            <a:r>
              <a:rPr lang="it-IT" dirty="0" smtClean="0"/>
              <a:t>Fun slide in </a:t>
            </a:r>
            <a:r>
              <a:rPr lang="it-IT" dirty="0" err="1" smtClean="0"/>
              <a:t>ROBOT’s</a:t>
            </a:r>
            <a:r>
              <a:rPr lang="it-IT" dirty="0" smtClean="0"/>
              <a:t> </a:t>
            </a:r>
            <a:r>
              <a:rPr lang="it-IT" dirty="0" err="1" smtClean="0"/>
              <a:t>presentation</a:t>
            </a:r>
            <a:r>
              <a:rPr lang="it-IT" dirty="0" smtClean="0"/>
              <a:t> </a:t>
            </a:r>
          </a:p>
          <a:p>
            <a:pPr lvl="2"/>
            <a:r>
              <a:rPr lang="it-IT" dirty="0" err="1" smtClean="0"/>
              <a:t>When</a:t>
            </a:r>
            <a:r>
              <a:rPr lang="it-IT" dirty="0" smtClean="0"/>
              <a:t> </a:t>
            </a:r>
            <a:r>
              <a:rPr lang="it-IT" dirty="0" err="1" smtClean="0"/>
              <a:t>talking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responsible</a:t>
            </a:r>
            <a:r>
              <a:rPr lang="it-IT" dirty="0" smtClean="0"/>
              <a:t> </a:t>
            </a:r>
            <a:r>
              <a:rPr lang="it-IT" dirty="0" err="1" smtClean="0"/>
              <a:t>disclosure</a:t>
            </a:r>
            <a:r>
              <a:rPr lang="it-IT" dirty="0" smtClean="0"/>
              <a:t>: </a:t>
            </a:r>
          </a:p>
        </p:txBody>
      </p:sp>
      <p:sp>
        <p:nvSpPr>
          <p:cNvPr id="4" name="Fumetto 2 3"/>
          <p:cNvSpPr/>
          <p:nvPr/>
        </p:nvSpPr>
        <p:spPr bwMode="auto">
          <a:xfrm>
            <a:off x="1835620" y="4221110"/>
            <a:ext cx="3960550" cy="864120"/>
          </a:xfrm>
          <a:prstGeom prst="wedgeRoundRectCallout">
            <a:avLst>
              <a:gd name="adj1" fmla="val -67124"/>
              <a:gd name="adj2" fmla="val 126483"/>
              <a:gd name="adj3" fmla="val 16667"/>
            </a:avLst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Hey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,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your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server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is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vulnerable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to the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Bleichenbacher</a:t>
            </a:r>
            <a:r>
              <a:rPr kumimoji="0" lang="it-IT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</a:t>
            </a:r>
            <a:r>
              <a:rPr kumimoji="0" lang="it-IT" sz="2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attack</a:t>
            </a:r>
            <a:endParaRPr kumimoji="0" lang="it-IT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6" name="Picture 4" descr="Risultati immagini per terrified  smiley f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320" y="4405368"/>
            <a:ext cx="1903613" cy="135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umetto 2 4"/>
          <p:cNvSpPr/>
          <p:nvPr/>
        </p:nvSpPr>
        <p:spPr bwMode="auto">
          <a:xfrm>
            <a:off x="3635870" y="5233409"/>
            <a:ext cx="3312460" cy="864120"/>
          </a:xfrm>
          <a:prstGeom prst="wedgeRoundRectCallout">
            <a:avLst>
              <a:gd name="adj1" fmla="val 72505"/>
              <a:gd name="adj2" fmla="val 88339"/>
              <a:gd name="adj3" fmla="val 16667"/>
            </a:avLst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No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worries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.</a:t>
            </a:r>
            <a:r>
              <a:rPr kumimoji="0" lang="it-IT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</a:t>
            </a:r>
            <a:r>
              <a:rPr kumimoji="0" lang="it-IT" sz="2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We</a:t>
            </a:r>
            <a:r>
              <a:rPr kumimoji="0" lang="it-IT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use </a:t>
            </a:r>
            <a:r>
              <a:rPr kumimoji="0" lang="it-IT" sz="2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military</a:t>
            </a:r>
            <a:r>
              <a:rPr kumimoji="0" lang="it-IT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grade </a:t>
            </a:r>
            <a:r>
              <a:rPr kumimoji="0" lang="it-IT" sz="2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encryption</a:t>
            </a:r>
            <a:r>
              <a:rPr kumimoji="0" lang="it-IT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</a:t>
            </a:r>
            <a:endParaRPr kumimoji="0" lang="it-IT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16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214templ">
  <a:themeElements>
    <a:clrScheme name="">
      <a:dk1>
        <a:srgbClr val="000000"/>
      </a:dk1>
      <a:lt1>
        <a:srgbClr val="FFFFFF"/>
      </a:lt1>
      <a:dk2>
        <a:srgbClr val="000000"/>
      </a:dk2>
      <a:lt2>
        <a:srgbClr val="CECECE"/>
      </a:lt2>
      <a:accent1>
        <a:srgbClr val="474747"/>
      </a:accent1>
      <a:accent2>
        <a:srgbClr val="DADADA"/>
      </a:accent2>
      <a:accent3>
        <a:srgbClr val="FFFFFF"/>
      </a:accent3>
      <a:accent4>
        <a:srgbClr val="000000"/>
      </a:accent4>
      <a:accent5>
        <a:srgbClr val="B1B1B1"/>
      </a:accent5>
      <a:accent6>
        <a:srgbClr val="C5C5C5"/>
      </a:accent6>
      <a:hlink>
        <a:srgbClr val="000000"/>
      </a:hlink>
      <a:folHlink>
        <a:srgbClr val="919191"/>
      </a:folHlink>
    </a:clrScheme>
    <a:fontScheme name="214templ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>
            <a:alpha val="50000"/>
          </a:srgbClr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>
            <a:alpha val="50000"/>
          </a:srgbClr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214temp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4temp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c:\214\214templ.ppt</Template>
  <TotalTime>616860399</TotalTime>
  <Pages>22</Pages>
  <Words>902</Words>
  <Application>Microsoft Office PowerPoint</Application>
  <PresentationFormat>Presentazione su schermo (4:3)</PresentationFormat>
  <Paragraphs>177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214templ</vt:lpstr>
      <vt:lpstr>More insights on the security of RSA key transport</vt:lpstr>
      <vt:lpstr>RSA key transport</vt:lpstr>
      <vt:lpstr>Is RSA robust against Chosen ciphertext attacks?</vt:lpstr>
      <vt:lpstr>Problem: RSA is malleable</vt:lpstr>
      <vt:lpstr>RSA padding: PKCS #1 v1.5</vt:lpstr>
      <vt:lpstr>RSA key transport  (until SSL v3.0 included)</vt:lpstr>
      <vt:lpstr>Bleichenbacher’s Oracle</vt:lpstr>
      <vt:lpstr>Bleichenbacher’s Oracle</vt:lpstr>
      <vt:lpstr>Toy Bleichenbacher example</vt:lpstr>
      <vt:lpstr>Example (see math file)</vt:lpstr>
      <vt:lpstr>Example (see math file)</vt:lpstr>
      <vt:lpstr>Corollary: attacking parity </vt:lpstr>
      <vt:lpstr>Bleichenbacher’s Oracle  in the wild</vt:lpstr>
      <vt:lpstr>How critical can it get?  TLS implementations: a jungle!!  lots of oracles until last year!!  Source: ROBOT 2018 USENIX SEC</vt:lpstr>
      <vt:lpstr>How critical can it get?  TLS implementations: a jungle!!  lots of oracles until last year!!  Source: ROBOT 2018 USENIX SEC</vt:lpstr>
      <vt:lpstr>DROWN attack (2016)</vt:lpstr>
      <vt:lpstr>Countermeasures</vt:lpstr>
      <vt:lpstr>Take-home messages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101</dc:title>
  <dc:subject>Lecture</dc:subject>
  <dc:creator>Giuseppe Bianchi</dc:creator>
  <cp:lastModifiedBy>Giuseppe Bianchi</cp:lastModifiedBy>
  <cp:revision>587</cp:revision>
  <cp:lastPrinted>1998-04-09T13:49:28Z</cp:lastPrinted>
  <dcterms:created xsi:type="dcterms:W3CDTF">1996-09-11T22:41:56Z</dcterms:created>
  <dcterms:modified xsi:type="dcterms:W3CDTF">2019-04-16T13:19:44Z</dcterms:modified>
</cp:coreProperties>
</file>