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85"/>
  </p:notesMasterIdLst>
  <p:handoutMasterIdLst>
    <p:handoutMasterId r:id="rId86"/>
  </p:handoutMasterIdLst>
  <p:sldIdLst>
    <p:sldId id="679" r:id="rId2"/>
    <p:sldId id="701" r:id="rId3"/>
    <p:sldId id="700" r:id="rId4"/>
    <p:sldId id="680" r:id="rId5"/>
    <p:sldId id="681" r:id="rId6"/>
    <p:sldId id="682" r:id="rId7"/>
    <p:sldId id="683" r:id="rId8"/>
    <p:sldId id="684" r:id="rId9"/>
    <p:sldId id="687" r:id="rId10"/>
    <p:sldId id="688" r:id="rId11"/>
    <p:sldId id="685" r:id="rId12"/>
    <p:sldId id="686" r:id="rId13"/>
    <p:sldId id="256" r:id="rId14"/>
    <p:sldId id="674" r:id="rId15"/>
    <p:sldId id="676" r:id="rId16"/>
    <p:sldId id="677" r:id="rId17"/>
    <p:sldId id="678" r:id="rId18"/>
    <p:sldId id="689" r:id="rId19"/>
    <p:sldId id="690" r:id="rId20"/>
    <p:sldId id="692" r:id="rId21"/>
    <p:sldId id="693" r:id="rId22"/>
    <p:sldId id="691" r:id="rId23"/>
    <p:sldId id="694" r:id="rId24"/>
    <p:sldId id="695" r:id="rId25"/>
    <p:sldId id="697" r:id="rId26"/>
    <p:sldId id="696" r:id="rId27"/>
    <p:sldId id="699" r:id="rId28"/>
    <p:sldId id="710" r:id="rId29"/>
    <p:sldId id="712" r:id="rId30"/>
    <p:sldId id="713" r:id="rId31"/>
    <p:sldId id="714" r:id="rId32"/>
    <p:sldId id="715" r:id="rId33"/>
    <p:sldId id="716" r:id="rId34"/>
    <p:sldId id="739" r:id="rId35"/>
    <p:sldId id="703" r:id="rId36"/>
    <p:sldId id="704" r:id="rId37"/>
    <p:sldId id="702" r:id="rId38"/>
    <p:sldId id="721" r:id="rId39"/>
    <p:sldId id="722" r:id="rId40"/>
    <p:sldId id="723" r:id="rId41"/>
    <p:sldId id="720" r:id="rId42"/>
    <p:sldId id="705" r:id="rId43"/>
    <p:sldId id="717" r:id="rId44"/>
    <p:sldId id="718" r:id="rId45"/>
    <p:sldId id="706" r:id="rId46"/>
    <p:sldId id="724" r:id="rId47"/>
    <p:sldId id="709" r:id="rId48"/>
    <p:sldId id="725" r:id="rId49"/>
    <p:sldId id="726" r:id="rId50"/>
    <p:sldId id="728" r:id="rId51"/>
    <p:sldId id="729" r:id="rId52"/>
    <p:sldId id="730" r:id="rId53"/>
    <p:sldId id="731" r:id="rId54"/>
    <p:sldId id="727" r:id="rId55"/>
    <p:sldId id="733" r:id="rId56"/>
    <p:sldId id="734" r:id="rId57"/>
    <p:sldId id="735" r:id="rId58"/>
    <p:sldId id="737" r:id="rId59"/>
    <p:sldId id="738" r:id="rId60"/>
    <p:sldId id="740" r:id="rId61"/>
    <p:sldId id="741" r:id="rId62"/>
    <p:sldId id="742" r:id="rId63"/>
    <p:sldId id="736" r:id="rId64"/>
    <p:sldId id="743" r:id="rId65"/>
    <p:sldId id="762" r:id="rId66"/>
    <p:sldId id="758" r:id="rId67"/>
    <p:sldId id="759" r:id="rId68"/>
    <p:sldId id="760" r:id="rId69"/>
    <p:sldId id="761" r:id="rId70"/>
    <p:sldId id="751" r:id="rId71"/>
    <p:sldId id="763" r:id="rId72"/>
    <p:sldId id="764" r:id="rId73"/>
    <p:sldId id="765" r:id="rId74"/>
    <p:sldId id="767" r:id="rId75"/>
    <p:sldId id="766" r:id="rId76"/>
    <p:sldId id="768" r:id="rId77"/>
    <p:sldId id="770" r:id="rId78"/>
    <p:sldId id="772" r:id="rId79"/>
    <p:sldId id="769" r:id="rId80"/>
    <p:sldId id="774" r:id="rId81"/>
    <p:sldId id="776" r:id="rId82"/>
    <p:sldId id="773" r:id="rId83"/>
    <p:sldId id="775" r:id="rId84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00"/>
    <a:srgbClr val="008000"/>
    <a:srgbClr val="FFCCFF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9122" autoAdjust="0"/>
  </p:normalViewPr>
  <p:slideViewPr>
    <p:cSldViewPr>
      <p:cViewPr>
        <p:scale>
          <a:sx n="60" d="100"/>
          <a:sy n="60" d="100"/>
        </p:scale>
        <p:origin x="-1444" y="-96"/>
      </p:cViewPr>
      <p:guideLst>
        <p:guide orient="horz" pos="3888"/>
        <p:guide pos="1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38" d="100"/>
          <a:sy n="38" d="100"/>
        </p:scale>
        <p:origin x="-1446" y="-84"/>
      </p:cViewPr>
      <p:guideLst>
        <p:guide orient="horz" pos="3023"/>
        <p:guide pos="2304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5749925" y="8799513"/>
            <a:ext cx="684213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27" tIns="46777" rIns="95227" bIns="46777">
            <a:spAutoFit/>
          </a:bodyPr>
          <a:lstStyle>
            <a:lvl1pPr defTabSz="963613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defTabSz="963613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defTabSz="963613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defTabSz="963613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defTabSz="963613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defRPr/>
            </a:pPr>
            <a:fld id="{D40DAEC2-672B-4C89-85EC-6E159C55C312}" type="slidenum">
              <a:rPr lang="en-US" altLang="it-IT" sz="2500" smtClean="0">
                <a:latin typeface="Book Antiqua" pitchFamily="18" charset="0"/>
              </a:rPr>
              <a:pPr>
                <a:defRPr/>
              </a:pPr>
              <a:t>‹N›</a:t>
            </a:fld>
            <a:endParaRPr lang="en-US" altLang="it-IT" sz="250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9141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6825" y="727075"/>
            <a:ext cx="4783138" cy="35877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9300"/>
            <a:ext cx="536575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27" tIns="46777" rIns="95227" bIns="467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11272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hape 405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6" name="Shape 406"/>
          <p:cNvSpPr txBox="1">
            <a:spLocks noGrp="1"/>
          </p:cNvSpPr>
          <p:nvPr>
            <p:ph type="body" idx="1"/>
          </p:nvPr>
        </p:nvSpPr>
        <p:spPr>
          <a:xfrm>
            <a:off x="731521" y="4560570"/>
            <a:ext cx="5852159" cy="4320540"/>
          </a:xfrm>
          <a:prstGeom prst="rect">
            <a:avLst/>
          </a:prstGeom>
          <a:noFill/>
          <a:ln>
            <a:noFill/>
          </a:ln>
        </p:spPr>
        <p:txBody>
          <a:bodyPr lIns="96645" tIns="96645" rIns="96645" bIns="96645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r>
              <a:rPr lang="en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Alice has 100x more computing power than Bob it doesn’t mean she always wins the race. It means she has about a 99% chance of wining. In the long run Bob will create 1% of the blocks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Shape 298"/>
          <p:cNvSpPr txBox="1">
            <a:spLocks noGrp="1"/>
          </p:cNvSpPr>
          <p:nvPr>
            <p:ph type="body" idx="1"/>
          </p:nvPr>
        </p:nvSpPr>
        <p:spPr>
          <a:xfrm>
            <a:off x="731521" y="4560570"/>
            <a:ext cx="5852159" cy="4320540"/>
          </a:xfrm>
          <a:prstGeom prst="rect">
            <a:avLst/>
          </a:prstGeom>
        </p:spPr>
        <p:txBody>
          <a:bodyPr lIns="96645" tIns="96645" rIns="96645" bIns="9664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Gavel from OpenClipArt.com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Shape 342"/>
          <p:cNvSpPr txBox="1">
            <a:spLocks noGrp="1"/>
          </p:cNvSpPr>
          <p:nvPr>
            <p:ph type="body" idx="1"/>
          </p:nvPr>
        </p:nvSpPr>
        <p:spPr>
          <a:xfrm>
            <a:off x="731521" y="4560570"/>
            <a:ext cx="5852159" cy="4320540"/>
          </a:xfrm>
          <a:prstGeom prst="rect">
            <a:avLst/>
          </a:prstGeom>
        </p:spPr>
        <p:txBody>
          <a:bodyPr lIns="96645" tIns="96645" rIns="96645" bIns="9664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What if Bob never paid?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8823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544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951010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125538"/>
            <a:ext cx="37719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10100" y="1125538"/>
            <a:ext cx="37719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0116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397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3389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537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974423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695090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2484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457950" y="225425"/>
            <a:ext cx="1924050" cy="587057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225425"/>
            <a:ext cx="5619750" cy="587057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9862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7211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25538"/>
            <a:ext cx="7696200" cy="497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Click to edit Master text styles</a:t>
            </a:r>
          </a:p>
          <a:p>
            <a:pPr lvl="1"/>
            <a:r>
              <a:rPr lang="en-US" altLang="it-IT" smtClean="0"/>
              <a:t>Second Level</a:t>
            </a:r>
          </a:p>
          <a:p>
            <a:pPr lvl="2"/>
            <a:r>
              <a:rPr lang="en-US" altLang="it-IT" smtClean="0"/>
              <a:t>Third Level</a:t>
            </a:r>
          </a:p>
          <a:p>
            <a:pPr lvl="3"/>
            <a:r>
              <a:rPr lang="en-US" altLang="it-IT" smtClean="0"/>
              <a:t>Fourth Level</a:t>
            </a:r>
          </a:p>
          <a:p>
            <a:pPr lvl="4"/>
            <a:r>
              <a:rPr lang="en-US" altLang="it-IT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5425"/>
            <a:ext cx="76962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371600" y="6324600"/>
            <a:ext cx="1981200" cy="3635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it-IT" smtClean="0">
                <a:latin typeface="Arial" charset="0"/>
              </a:rPr>
              <a:t>Giuseppe Bianchi </a:t>
            </a: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685800" y="6477000"/>
            <a:ext cx="685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30" name="Line 7"/>
          <p:cNvSpPr>
            <a:spLocks noChangeShapeType="1"/>
          </p:cNvSpPr>
          <p:nvPr/>
        </p:nvSpPr>
        <p:spPr bwMode="auto">
          <a:xfrm>
            <a:off x="3429000" y="6477000"/>
            <a:ext cx="525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31" name="Line 8"/>
          <p:cNvSpPr>
            <a:spLocks noChangeShapeType="1"/>
          </p:cNvSpPr>
          <p:nvPr/>
        </p:nvSpPr>
        <p:spPr bwMode="auto">
          <a:xfrm>
            <a:off x="685800" y="6553200"/>
            <a:ext cx="685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32" name="Line 9"/>
          <p:cNvSpPr>
            <a:spLocks noChangeShapeType="1"/>
          </p:cNvSpPr>
          <p:nvPr/>
        </p:nvSpPr>
        <p:spPr bwMode="auto">
          <a:xfrm>
            <a:off x="3429000" y="6553200"/>
            <a:ext cx="525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è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ð"/>
        <a:defRPr sz="3200">
          <a:solidFill>
            <a:schemeClr val="tx1"/>
          </a:solidFill>
          <a:latin typeface="Arial Narrow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à"/>
        <a:defRPr sz="2800">
          <a:solidFill>
            <a:schemeClr val="tx1"/>
          </a:solidFill>
          <a:latin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4.png"/><Relationship Id="rId4" Type="http://schemas.openxmlformats.org/officeDocument/2006/relationships/image" Target="../media/image23.wmf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s://blockchain.info/it/block/000000000000000000a1bbd2265918a5bd3ef80694ecd9b36fd3dfdea13dc750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5.wmf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ChangeArrowheads="1"/>
          </p:cNvSpPr>
          <p:nvPr/>
        </p:nvSpPr>
        <p:spPr bwMode="auto">
          <a:xfrm>
            <a:off x="431800" y="2573338"/>
            <a:ext cx="8026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Hash-based constructions:</a:t>
            </a:r>
          </a:p>
          <a:p>
            <a:pPr algn="ctr" eaLnBrk="0" hangingPunct="0">
              <a:defRPr/>
            </a:pP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chains/trees</a:t>
            </a:r>
          </a:p>
          <a:p>
            <a:pPr algn="ctr" eaLnBrk="0" hangingPunct="0">
              <a:defRPr/>
            </a:pP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(with a few important applications)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/>
          </p:cNvSpPr>
          <p:nvPr/>
        </p:nvSpPr>
        <p:spPr>
          <a:xfrm>
            <a:off x="685800" y="225425"/>
            <a:ext cx="7696200" cy="64928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defRPr>
            </a:lvl9pPr>
          </a:lstStyle>
          <a:p>
            <a:pPr>
              <a:defRPr/>
            </a:pPr>
            <a:r>
              <a:rPr lang="it-IT" kern="0" dirty="0" err="1" smtClean="0"/>
              <a:t>Outline</a:t>
            </a:r>
            <a:endParaRPr lang="it-IT" kern="0" dirty="0"/>
          </a:p>
        </p:txBody>
      </p:sp>
      <p:sp>
        <p:nvSpPr>
          <p:cNvPr id="3" name="Segnaposto contenuto 2"/>
          <p:cNvSpPr txBox="1">
            <a:spLocks/>
          </p:cNvSpPr>
          <p:nvPr/>
        </p:nvSpPr>
        <p:spPr>
          <a:xfrm>
            <a:off x="685800" y="1125538"/>
            <a:ext cx="7696200" cy="4567237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kern="0" dirty="0" smtClean="0"/>
              <a:t>TESLA for source </a:t>
            </a:r>
            <a:r>
              <a:rPr lang="it-IT" kern="0" dirty="0" err="1" smtClean="0"/>
              <a:t>authentication</a:t>
            </a:r>
            <a:endParaRPr lang="it-IT" kern="0" dirty="0" smtClean="0"/>
          </a:p>
          <a:p>
            <a:pPr lvl="1">
              <a:defRPr/>
            </a:pPr>
            <a:r>
              <a:rPr lang="it-IT" kern="0" dirty="0" err="1" smtClean="0"/>
              <a:t>Not</a:t>
            </a:r>
            <a:r>
              <a:rPr lang="it-IT" kern="0" dirty="0" smtClean="0"/>
              <a:t> </a:t>
            </a:r>
            <a:r>
              <a:rPr lang="it-IT" kern="0" dirty="0" err="1" smtClean="0"/>
              <a:t>really</a:t>
            </a:r>
            <a:r>
              <a:rPr lang="it-IT" kern="0" dirty="0" smtClean="0"/>
              <a:t> </a:t>
            </a:r>
            <a:r>
              <a:rPr lang="it-IT" kern="0" dirty="0" err="1" smtClean="0"/>
              <a:t>hash-based</a:t>
            </a:r>
            <a:r>
              <a:rPr lang="it-IT" kern="0" dirty="0"/>
              <a:t> </a:t>
            </a:r>
            <a:r>
              <a:rPr lang="it-IT" kern="0" dirty="0" smtClean="0">
                <a:sym typeface="Wingdings" panose="05000000000000000000" pitchFamily="2" charset="2"/>
              </a:rPr>
              <a:t> </a:t>
            </a:r>
            <a:r>
              <a:rPr lang="it-IT" kern="0" dirty="0" err="1" smtClean="0">
                <a:sym typeface="Wingdings" panose="05000000000000000000" pitchFamily="2" charset="2"/>
              </a:rPr>
              <a:t>key</a:t>
            </a:r>
            <a:r>
              <a:rPr lang="it-IT" kern="0" dirty="0" smtClean="0">
                <a:sym typeface="Wingdings" panose="05000000000000000000" pitchFamily="2" charset="2"/>
              </a:rPr>
              <a:t> idea = time-</a:t>
            </a:r>
            <a:r>
              <a:rPr lang="it-IT" kern="0" dirty="0" err="1" smtClean="0">
                <a:sym typeface="Wingdings" panose="05000000000000000000" pitchFamily="2" charset="2"/>
              </a:rPr>
              <a:t>based</a:t>
            </a:r>
            <a:endParaRPr lang="it-IT" kern="0" dirty="0" smtClean="0">
              <a:sym typeface="Wingdings" panose="05000000000000000000" pitchFamily="2" charset="2"/>
            </a:endParaRPr>
          </a:p>
          <a:p>
            <a:pPr lvl="1">
              <a:defRPr/>
            </a:pPr>
            <a:r>
              <a:rPr lang="it-IT" kern="0" dirty="0" err="1" smtClean="0">
                <a:sym typeface="Wingdings" panose="05000000000000000000" pitchFamily="2" charset="2"/>
              </a:rPr>
              <a:t>But</a:t>
            </a:r>
            <a:r>
              <a:rPr lang="it-IT" kern="0" dirty="0" smtClean="0">
                <a:sym typeface="Wingdings" panose="05000000000000000000" pitchFamily="2" charset="2"/>
              </a:rPr>
              <a:t> </a:t>
            </a:r>
            <a:r>
              <a:rPr lang="it-IT" kern="0" dirty="0" err="1" smtClean="0">
                <a:sym typeface="Wingdings" panose="05000000000000000000" pitchFamily="2" charset="2"/>
              </a:rPr>
              <a:t>hash</a:t>
            </a:r>
            <a:r>
              <a:rPr lang="it-IT" kern="0" dirty="0" smtClean="0">
                <a:sym typeface="Wingdings" panose="05000000000000000000" pitchFamily="2" charset="2"/>
              </a:rPr>
              <a:t> </a:t>
            </a:r>
            <a:r>
              <a:rPr lang="it-IT" kern="0" dirty="0" err="1" smtClean="0">
                <a:sym typeface="Wingdings" panose="05000000000000000000" pitchFamily="2" charset="2"/>
              </a:rPr>
              <a:t>used</a:t>
            </a:r>
            <a:r>
              <a:rPr lang="it-IT" kern="0" dirty="0" smtClean="0">
                <a:sym typeface="Wingdings" panose="05000000000000000000" pitchFamily="2" charset="2"/>
              </a:rPr>
              <a:t> in </a:t>
            </a:r>
            <a:r>
              <a:rPr lang="it-IT" kern="0" dirty="0" err="1" smtClean="0">
                <a:sym typeface="Wingdings" panose="05000000000000000000" pitchFamily="2" charset="2"/>
              </a:rPr>
              <a:t>clever</a:t>
            </a:r>
            <a:r>
              <a:rPr lang="it-IT" kern="0" dirty="0" smtClean="0">
                <a:sym typeface="Wingdings" panose="05000000000000000000" pitchFamily="2" charset="2"/>
              </a:rPr>
              <a:t> way</a:t>
            </a:r>
            <a:endParaRPr lang="it-IT" kern="0" dirty="0" smtClean="0"/>
          </a:p>
          <a:p>
            <a:pPr>
              <a:defRPr/>
            </a:pPr>
            <a:endParaRPr lang="it-IT" kern="0" dirty="0" smtClean="0"/>
          </a:p>
          <a:p>
            <a:pPr>
              <a:defRPr/>
            </a:pPr>
            <a:r>
              <a:rPr lang="it-IT" kern="0" dirty="0" err="1" smtClean="0"/>
              <a:t>Merkle</a:t>
            </a:r>
            <a:r>
              <a:rPr lang="it-IT" kern="0" dirty="0" smtClean="0"/>
              <a:t> </a:t>
            </a:r>
            <a:r>
              <a:rPr lang="it-IT" kern="0" dirty="0" err="1" smtClean="0"/>
              <a:t>Trees</a:t>
            </a:r>
            <a:endParaRPr lang="it-IT" kern="0" dirty="0" smtClean="0"/>
          </a:p>
          <a:p>
            <a:pPr lvl="1">
              <a:defRPr/>
            </a:pPr>
            <a:r>
              <a:rPr lang="it-IT" kern="0" dirty="0" smtClean="0"/>
              <a:t>Highly </a:t>
            </a:r>
            <a:r>
              <a:rPr lang="it-IT" kern="0" dirty="0" err="1" smtClean="0"/>
              <a:t>scalable</a:t>
            </a:r>
            <a:r>
              <a:rPr lang="it-IT" kern="0" dirty="0" smtClean="0"/>
              <a:t> data </a:t>
            </a:r>
            <a:r>
              <a:rPr lang="it-IT" kern="0" dirty="0" err="1" smtClean="0"/>
              <a:t>structure</a:t>
            </a:r>
            <a:r>
              <a:rPr lang="it-IT" kern="0" dirty="0" smtClean="0"/>
              <a:t>, </a:t>
            </a:r>
            <a:r>
              <a:rPr lang="it-IT" kern="0" dirty="0" err="1" smtClean="0"/>
              <a:t>amenable</a:t>
            </a:r>
            <a:r>
              <a:rPr lang="it-IT" kern="0" dirty="0" smtClean="0"/>
              <a:t> to (</a:t>
            </a:r>
            <a:r>
              <a:rPr lang="it-IT" kern="0" dirty="0" err="1" smtClean="0"/>
              <a:t>very</a:t>
            </a:r>
            <a:r>
              <a:rPr lang="it-IT" kern="0" dirty="0" smtClean="0"/>
              <a:t>!) large scale «big» data</a:t>
            </a:r>
          </a:p>
          <a:p>
            <a:pPr lvl="1">
              <a:defRPr/>
            </a:pPr>
            <a:r>
              <a:rPr lang="it-IT" kern="0" dirty="0" err="1" smtClean="0"/>
              <a:t>Compelling</a:t>
            </a:r>
            <a:r>
              <a:rPr lang="it-IT" kern="0" dirty="0" smtClean="0"/>
              <a:t> </a:t>
            </a:r>
            <a:r>
              <a:rPr lang="it-IT" kern="0" dirty="0" err="1" smtClean="0"/>
              <a:t>modern</a:t>
            </a:r>
            <a:r>
              <a:rPr lang="it-IT" kern="0" dirty="0" smtClean="0"/>
              <a:t> </a:t>
            </a:r>
            <a:r>
              <a:rPr lang="it-IT" kern="0" dirty="0" err="1" smtClean="0"/>
              <a:t>real</a:t>
            </a:r>
            <a:r>
              <a:rPr lang="it-IT" kern="0" dirty="0" smtClean="0"/>
              <a:t> world </a:t>
            </a:r>
            <a:r>
              <a:rPr lang="it-IT" kern="0" dirty="0" err="1" smtClean="0"/>
              <a:t>application</a:t>
            </a:r>
            <a:r>
              <a:rPr lang="it-IT" kern="0" dirty="0" smtClean="0"/>
              <a:t>: Certificate </a:t>
            </a:r>
            <a:r>
              <a:rPr lang="it-IT" kern="0" dirty="0" err="1" smtClean="0"/>
              <a:t>transparency</a:t>
            </a:r>
            <a:endParaRPr lang="it-IT" kern="0" dirty="0" smtClean="0"/>
          </a:p>
          <a:p>
            <a:pPr lvl="1">
              <a:defRPr/>
            </a:pPr>
            <a:endParaRPr lang="it-IT" kern="0" dirty="0" smtClean="0"/>
          </a:p>
          <a:p>
            <a:pPr>
              <a:defRPr/>
            </a:pPr>
            <a:r>
              <a:rPr lang="it-IT" kern="0" dirty="0" err="1" smtClean="0"/>
              <a:t>Blockchains</a:t>
            </a:r>
            <a:endParaRPr lang="it-IT" kern="0" dirty="0" smtClean="0"/>
          </a:p>
          <a:p>
            <a:pPr lvl="1">
              <a:defRPr/>
            </a:pPr>
            <a:r>
              <a:rPr lang="it-IT" kern="0" dirty="0" err="1" smtClean="0"/>
              <a:t>Perhaps</a:t>
            </a:r>
            <a:r>
              <a:rPr lang="it-IT" kern="0" dirty="0" smtClean="0"/>
              <a:t> the </a:t>
            </a:r>
            <a:r>
              <a:rPr lang="it-IT" kern="0" dirty="0" err="1" smtClean="0"/>
              <a:t>most</a:t>
            </a:r>
            <a:r>
              <a:rPr lang="it-IT" kern="0" dirty="0" smtClean="0"/>
              <a:t> </a:t>
            </a:r>
            <a:r>
              <a:rPr lang="it-IT" kern="0" dirty="0" err="1" smtClean="0"/>
              <a:t>impactful</a:t>
            </a:r>
            <a:r>
              <a:rPr lang="it-IT" kern="0" dirty="0" smtClean="0"/>
              <a:t> </a:t>
            </a:r>
            <a:r>
              <a:rPr lang="it-IT" kern="0" dirty="0" err="1" smtClean="0"/>
              <a:t>innovation</a:t>
            </a:r>
            <a:r>
              <a:rPr lang="it-IT" kern="0" dirty="0" smtClean="0"/>
              <a:t> of the last decade</a:t>
            </a:r>
          </a:p>
          <a:p>
            <a:pPr lvl="1">
              <a:defRPr/>
            </a:pPr>
            <a:r>
              <a:rPr lang="it-IT" kern="0" dirty="0" smtClean="0"/>
              <a:t>Base of </a:t>
            </a:r>
            <a:r>
              <a:rPr lang="it-IT" kern="0" dirty="0" err="1" smtClean="0"/>
              <a:t>bitcoins</a:t>
            </a:r>
            <a:endParaRPr lang="it-IT" kern="0" dirty="0" smtClean="0"/>
          </a:p>
          <a:p>
            <a:pPr lvl="1">
              <a:defRPr/>
            </a:pPr>
            <a:r>
              <a:rPr lang="it-IT" kern="0" dirty="0" err="1" smtClean="0"/>
              <a:t>But</a:t>
            </a:r>
            <a:r>
              <a:rPr lang="it-IT" kern="0" dirty="0" smtClean="0"/>
              <a:t> </a:t>
            </a:r>
            <a:r>
              <a:rPr lang="it-IT" kern="0" dirty="0" err="1" smtClean="0"/>
              <a:t>lots</a:t>
            </a:r>
            <a:r>
              <a:rPr lang="it-IT" kern="0" dirty="0" smtClean="0"/>
              <a:t> of promise </a:t>
            </a:r>
            <a:r>
              <a:rPr lang="it-IT" kern="0" dirty="0" err="1" smtClean="0"/>
              <a:t>well</a:t>
            </a:r>
            <a:r>
              <a:rPr lang="it-IT" kern="0" dirty="0" smtClean="0"/>
              <a:t> </a:t>
            </a:r>
            <a:r>
              <a:rPr lang="it-IT" kern="0" dirty="0" err="1" smtClean="0"/>
              <a:t>beyond</a:t>
            </a:r>
            <a:r>
              <a:rPr lang="it-IT" kern="0" dirty="0" smtClean="0"/>
              <a:t> </a:t>
            </a:r>
            <a:r>
              <a:rPr lang="it-IT" kern="0" dirty="0" err="1" smtClean="0"/>
              <a:t>virtual</a:t>
            </a:r>
            <a:r>
              <a:rPr lang="it-IT" kern="0" dirty="0" smtClean="0"/>
              <a:t> </a:t>
            </a:r>
            <a:r>
              <a:rPr lang="it-IT" kern="0" dirty="0" err="1" smtClean="0"/>
              <a:t>currencies</a:t>
            </a:r>
            <a:r>
              <a:rPr lang="it-IT" kern="0" dirty="0" smtClean="0"/>
              <a:t> </a:t>
            </a:r>
            <a:endParaRPr lang="it-IT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ChangeArrowheads="1"/>
          </p:cNvSpPr>
          <p:nvPr/>
        </p:nvSpPr>
        <p:spPr bwMode="auto">
          <a:xfrm>
            <a:off x="685800" y="25733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Source Authentication: TESLA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Issue</a:t>
            </a:r>
            <a:r>
              <a:rPr lang="it-IT" dirty="0" smtClean="0"/>
              <a:t>: source </a:t>
            </a:r>
            <a:r>
              <a:rPr lang="it-IT" dirty="0" err="1" smtClean="0"/>
              <a:t>authentication</a:t>
            </a:r>
            <a:r>
              <a:rPr lang="it-IT" dirty="0" smtClean="0"/>
              <a:t> in </a:t>
            </a:r>
            <a:r>
              <a:rPr lang="it-IT" dirty="0" err="1" smtClean="0"/>
              <a:t>multicast</a:t>
            </a:r>
            <a:r>
              <a:rPr lang="it-IT" dirty="0" smtClean="0"/>
              <a:t>/broadcast</a:t>
            </a:r>
            <a:endParaRPr lang="it-IT" dirty="0"/>
          </a:p>
        </p:txBody>
      </p:sp>
      <p:sp>
        <p:nvSpPr>
          <p:cNvPr id="5123" name="Ovale 4"/>
          <p:cNvSpPr>
            <a:spLocks noChangeArrowheads="1"/>
          </p:cNvSpPr>
          <p:nvPr/>
        </p:nvSpPr>
        <p:spPr bwMode="auto">
          <a:xfrm>
            <a:off x="665163" y="1566863"/>
            <a:ext cx="1387475" cy="1204912"/>
          </a:xfrm>
          <a:prstGeom prst="ellipse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5124" name="Ovale 5"/>
          <p:cNvSpPr>
            <a:spLocks noChangeArrowheads="1"/>
          </p:cNvSpPr>
          <p:nvPr/>
        </p:nvSpPr>
        <p:spPr bwMode="auto">
          <a:xfrm>
            <a:off x="6215063" y="1566863"/>
            <a:ext cx="1387475" cy="1204912"/>
          </a:xfrm>
          <a:prstGeom prst="ellipse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5125" name="Freccia a destra 6"/>
          <p:cNvSpPr>
            <a:spLocks noChangeArrowheads="1"/>
          </p:cNvSpPr>
          <p:nvPr/>
        </p:nvSpPr>
        <p:spPr bwMode="auto">
          <a:xfrm>
            <a:off x="2527300" y="1968500"/>
            <a:ext cx="3395663" cy="474663"/>
          </a:xfrm>
          <a:prstGeom prst="rightArrow">
            <a:avLst>
              <a:gd name="adj1" fmla="val 50000"/>
              <a:gd name="adj2" fmla="val 50011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5126" name="CasellaDiTesto 7"/>
          <p:cNvSpPr txBox="1">
            <a:spLocks noChangeArrowheads="1"/>
          </p:cNvSpPr>
          <p:nvPr/>
        </p:nvSpPr>
        <p:spPr bwMode="auto">
          <a:xfrm>
            <a:off x="2819400" y="1712913"/>
            <a:ext cx="30273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MESSAGE, HMAC(K,MESSAGE)</a:t>
            </a:r>
          </a:p>
        </p:txBody>
      </p:sp>
      <p:sp>
        <p:nvSpPr>
          <p:cNvPr id="5127" name="CasellaDiTesto 8"/>
          <p:cNvSpPr txBox="1">
            <a:spLocks noChangeArrowheads="1"/>
          </p:cNvSpPr>
          <p:nvPr/>
        </p:nvSpPr>
        <p:spPr bwMode="auto">
          <a:xfrm>
            <a:off x="884238" y="1639888"/>
            <a:ext cx="9128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NODE 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Secret K</a:t>
            </a:r>
          </a:p>
        </p:txBody>
      </p:sp>
      <p:sp>
        <p:nvSpPr>
          <p:cNvPr id="5128" name="CasellaDiTesto 9"/>
          <p:cNvSpPr txBox="1">
            <a:spLocks noChangeArrowheads="1"/>
          </p:cNvSpPr>
          <p:nvPr/>
        </p:nvSpPr>
        <p:spPr bwMode="auto">
          <a:xfrm>
            <a:off x="6434138" y="1676400"/>
            <a:ext cx="9128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NODE B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Secret K</a:t>
            </a:r>
          </a:p>
        </p:txBody>
      </p:sp>
      <p:sp>
        <p:nvSpPr>
          <p:cNvPr id="8201" name="Ovale 10"/>
          <p:cNvSpPr>
            <a:spLocks noChangeArrowheads="1"/>
          </p:cNvSpPr>
          <p:nvPr/>
        </p:nvSpPr>
        <p:spPr bwMode="auto">
          <a:xfrm>
            <a:off x="665163" y="3867150"/>
            <a:ext cx="1387475" cy="1204913"/>
          </a:xfrm>
          <a:prstGeom prst="ellipse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8202" name="Ovale 11"/>
          <p:cNvSpPr>
            <a:spLocks noChangeArrowheads="1"/>
          </p:cNvSpPr>
          <p:nvPr/>
        </p:nvSpPr>
        <p:spPr bwMode="auto">
          <a:xfrm>
            <a:off x="6215063" y="3867150"/>
            <a:ext cx="1387475" cy="1204913"/>
          </a:xfrm>
          <a:prstGeom prst="ellipse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8203" name="Freccia a destra 12"/>
          <p:cNvSpPr>
            <a:spLocks noChangeArrowheads="1"/>
          </p:cNvSpPr>
          <p:nvPr/>
        </p:nvSpPr>
        <p:spPr bwMode="auto">
          <a:xfrm>
            <a:off x="2527300" y="4268788"/>
            <a:ext cx="3395663" cy="474662"/>
          </a:xfrm>
          <a:prstGeom prst="rightArrow">
            <a:avLst>
              <a:gd name="adj1" fmla="val 50000"/>
              <a:gd name="adj2" fmla="val 50011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8204" name="CasellaDiTesto 13"/>
          <p:cNvSpPr txBox="1">
            <a:spLocks noChangeArrowheads="1"/>
          </p:cNvSpPr>
          <p:nvPr/>
        </p:nvSpPr>
        <p:spPr bwMode="auto">
          <a:xfrm>
            <a:off x="2819400" y="4013200"/>
            <a:ext cx="30273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MESSAGE, HMAC(K,MESSAGE)</a:t>
            </a:r>
          </a:p>
        </p:txBody>
      </p:sp>
      <p:sp>
        <p:nvSpPr>
          <p:cNvPr id="8205" name="CasellaDiTesto 14"/>
          <p:cNvSpPr txBox="1">
            <a:spLocks noChangeArrowheads="1"/>
          </p:cNvSpPr>
          <p:nvPr/>
        </p:nvSpPr>
        <p:spPr bwMode="auto">
          <a:xfrm>
            <a:off x="884238" y="3940175"/>
            <a:ext cx="9128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NODE 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Secret K</a:t>
            </a:r>
          </a:p>
        </p:txBody>
      </p:sp>
      <p:sp>
        <p:nvSpPr>
          <p:cNvPr id="8206" name="CasellaDiTesto 15"/>
          <p:cNvSpPr txBox="1">
            <a:spLocks noChangeArrowheads="1"/>
          </p:cNvSpPr>
          <p:nvPr/>
        </p:nvSpPr>
        <p:spPr bwMode="auto">
          <a:xfrm>
            <a:off x="6434138" y="3976688"/>
            <a:ext cx="9128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NODE B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Secret K</a:t>
            </a:r>
          </a:p>
        </p:txBody>
      </p:sp>
      <p:sp>
        <p:nvSpPr>
          <p:cNvPr id="8207" name="Ovale 16"/>
          <p:cNvSpPr>
            <a:spLocks noChangeArrowheads="1"/>
          </p:cNvSpPr>
          <p:nvPr/>
        </p:nvSpPr>
        <p:spPr bwMode="auto">
          <a:xfrm>
            <a:off x="3403600" y="5035550"/>
            <a:ext cx="1387475" cy="1204913"/>
          </a:xfrm>
          <a:prstGeom prst="ellipse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8208" name="CasellaDiTesto 17"/>
          <p:cNvSpPr txBox="1">
            <a:spLocks noChangeArrowheads="1"/>
          </p:cNvSpPr>
          <p:nvPr/>
        </p:nvSpPr>
        <p:spPr bwMode="auto">
          <a:xfrm>
            <a:off x="3622675" y="5145088"/>
            <a:ext cx="9128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NODE C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Secret K</a:t>
            </a:r>
          </a:p>
        </p:txBody>
      </p:sp>
      <p:sp>
        <p:nvSpPr>
          <p:cNvPr id="8209" name="Freccia a destra 18"/>
          <p:cNvSpPr>
            <a:spLocks noChangeArrowheads="1"/>
          </p:cNvSpPr>
          <p:nvPr/>
        </p:nvSpPr>
        <p:spPr bwMode="auto">
          <a:xfrm rot="-915046">
            <a:off x="4751388" y="4921250"/>
            <a:ext cx="1695450" cy="474663"/>
          </a:xfrm>
          <a:prstGeom prst="rightArrow">
            <a:avLst>
              <a:gd name="adj1" fmla="val 50000"/>
              <a:gd name="adj2" fmla="val 49974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8210" name="CasellaDiTesto 19"/>
          <p:cNvSpPr txBox="1">
            <a:spLocks noChangeArrowheads="1"/>
          </p:cNvSpPr>
          <p:nvPr/>
        </p:nvSpPr>
        <p:spPr bwMode="auto">
          <a:xfrm>
            <a:off x="5010150" y="5364163"/>
            <a:ext cx="17891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Spoofing possible!!</a:t>
            </a:r>
          </a:p>
        </p:txBody>
      </p:sp>
      <p:sp>
        <p:nvSpPr>
          <p:cNvPr id="8211" name="CasellaDiTesto 20"/>
          <p:cNvSpPr txBox="1">
            <a:spLocks noChangeArrowheads="1"/>
          </p:cNvSpPr>
          <p:nvPr/>
        </p:nvSpPr>
        <p:spPr bwMode="auto">
          <a:xfrm>
            <a:off x="920750" y="3027363"/>
            <a:ext cx="73850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>
                <a:solidFill>
                  <a:srgbClr val="FF0000"/>
                </a:solidFill>
                <a:latin typeface="Arial Narrow" pitchFamily="34" charset="0"/>
              </a:rPr>
              <a:t>Unicast: one sender only </a:t>
            </a:r>
            <a:r>
              <a:rPr lang="it-IT" altLang="it-IT" sz="2400">
                <a:solidFill>
                  <a:srgbClr val="FF0000"/>
                </a:solidFill>
                <a:latin typeface="Arial Narrow" pitchFamily="34" charset="0"/>
                <a:sym typeface="Wingdings" pitchFamily="2" charset="2"/>
              </a:rPr>
              <a:t></a:t>
            </a:r>
            <a:r>
              <a:rPr lang="it-IT" altLang="it-IT" sz="2400">
                <a:solidFill>
                  <a:srgbClr val="FF0000"/>
                </a:solidFill>
                <a:latin typeface="Arial Narrow" pitchFamily="34" charset="0"/>
              </a:rPr>
              <a:t> one possible message source.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>
                <a:solidFill>
                  <a:srgbClr val="FF0000"/>
                </a:solidFill>
                <a:latin typeface="Arial Narrow" pitchFamily="34" charset="0"/>
              </a:rPr>
              <a:t>Multicast? More than one possible source!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1" grpId="0" animBg="1"/>
      <p:bldP spid="8202" grpId="0" animBg="1"/>
      <p:bldP spid="8203" grpId="0" animBg="1"/>
      <p:bldP spid="8204" grpId="0"/>
      <p:bldP spid="8205" grpId="0"/>
      <p:bldP spid="8206" grpId="0"/>
      <p:bldP spid="8207" grpId="0" animBg="1"/>
      <p:bldP spid="8208" grpId="0"/>
      <p:bldP spid="8209" grpId="0" animBg="1"/>
      <p:bldP spid="8210" grpId="0"/>
      <p:bldP spid="82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The </a:t>
            </a:r>
            <a:r>
              <a:rPr lang="it-IT" dirty="0" err="1" smtClean="0"/>
              <a:t>problem</a:t>
            </a:r>
            <a:r>
              <a:rPr lang="it-IT" dirty="0" smtClean="0"/>
              <a:t> and the “</a:t>
            </a:r>
            <a:r>
              <a:rPr lang="it-IT" dirty="0" err="1" smtClean="0"/>
              <a:t>solution</a:t>
            </a:r>
            <a:r>
              <a:rPr lang="it-IT" dirty="0" smtClean="0"/>
              <a:t>”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charset="2"/>
              <a:buChar char="è"/>
              <a:defRPr/>
            </a:pPr>
            <a:r>
              <a:rPr lang="it-IT" dirty="0" smtClean="0"/>
              <a:t>The </a:t>
            </a:r>
            <a:r>
              <a:rPr lang="it-IT" dirty="0" err="1" smtClean="0"/>
              <a:t>problem</a:t>
            </a:r>
            <a:r>
              <a:rPr lang="it-IT" dirty="0" smtClean="0"/>
              <a:t>: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Symmetric</a:t>
            </a:r>
            <a:r>
              <a:rPr lang="it-IT" dirty="0" smtClean="0"/>
              <a:t> </a:t>
            </a:r>
            <a:r>
              <a:rPr lang="it-IT" dirty="0" err="1" smtClean="0"/>
              <a:t>authentication</a:t>
            </a:r>
            <a:r>
              <a:rPr lang="it-IT" dirty="0" smtClean="0"/>
              <a:t> </a:t>
            </a:r>
            <a:r>
              <a:rPr lang="it-IT" dirty="0" err="1" smtClean="0"/>
              <a:t>does</a:t>
            </a:r>
            <a:r>
              <a:rPr lang="it-IT" dirty="0" smtClean="0"/>
              <a:t> NOT </a:t>
            </a:r>
            <a:r>
              <a:rPr lang="it-IT" dirty="0" err="1" smtClean="0"/>
              <a:t>provide</a:t>
            </a:r>
            <a:r>
              <a:rPr lang="it-IT" dirty="0" smtClean="0"/>
              <a:t> source </a:t>
            </a:r>
            <a:r>
              <a:rPr lang="it-IT" dirty="0" err="1" smtClean="0"/>
              <a:t>authenticity</a:t>
            </a:r>
            <a:r>
              <a:rPr lang="it-IT" dirty="0" smtClean="0"/>
              <a:t> </a:t>
            </a:r>
            <a:r>
              <a:rPr lang="it-IT" b="1" dirty="0" smtClean="0">
                <a:solidFill>
                  <a:srgbClr val="FF0000"/>
                </a:solidFill>
              </a:rPr>
              <a:t>in </a:t>
            </a:r>
            <a:r>
              <a:rPr lang="it-IT" b="1" dirty="0" err="1" smtClean="0">
                <a:solidFill>
                  <a:srgbClr val="FF0000"/>
                </a:solidFill>
              </a:rPr>
              <a:t>group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communication</a:t>
            </a:r>
            <a:endParaRPr lang="it-IT" b="1" dirty="0" smtClean="0">
              <a:solidFill>
                <a:srgbClr val="FF0000"/>
              </a:solidFill>
            </a:endParaRPr>
          </a:p>
          <a:p>
            <a:pPr>
              <a:buFont typeface="Wingdings" charset="2"/>
              <a:buChar char="è"/>
              <a:defRPr/>
            </a:pPr>
            <a:r>
              <a:rPr lang="it-IT" dirty="0" smtClean="0"/>
              <a:t>The </a:t>
            </a:r>
            <a:r>
              <a:rPr lang="it-IT" dirty="0" err="1" smtClean="0"/>
              <a:t>solution</a:t>
            </a:r>
            <a:r>
              <a:rPr lang="it-IT" dirty="0" smtClean="0"/>
              <a:t>: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Digital</a:t>
            </a:r>
            <a:r>
              <a:rPr lang="it-IT" dirty="0" smtClean="0"/>
              <a:t> </a:t>
            </a:r>
            <a:r>
              <a:rPr lang="it-IT" dirty="0" err="1" smtClean="0"/>
              <a:t>signature</a:t>
            </a:r>
            <a:r>
              <a:rPr lang="it-IT" dirty="0" smtClean="0"/>
              <a:t>, </a:t>
            </a:r>
            <a:r>
              <a:rPr lang="it-IT" dirty="0" err="1" smtClean="0"/>
              <a:t>obviously…</a:t>
            </a:r>
            <a:endParaRPr lang="it-IT" dirty="0" smtClean="0"/>
          </a:p>
          <a:p>
            <a:pPr lvl="1">
              <a:buFont typeface="Wingdings" charset="2"/>
              <a:buChar char="ð"/>
              <a:defRPr/>
            </a:pPr>
            <a:r>
              <a:rPr lang="it-IT" dirty="0" smtClean="0"/>
              <a:t>… 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consider</a:t>
            </a:r>
            <a:r>
              <a:rPr lang="it-IT" dirty="0" smtClean="0"/>
              <a:t>:</a:t>
            </a:r>
          </a:p>
          <a:p>
            <a:pPr lvl="2">
              <a:buFont typeface="Wingdings" charset="2"/>
              <a:buChar char="à"/>
              <a:defRPr/>
            </a:pPr>
            <a:r>
              <a:rPr lang="it-IT" dirty="0" smtClean="0"/>
              <a:t>High </a:t>
            </a:r>
            <a:r>
              <a:rPr lang="it-IT" dirty="0" err="1" smtClean="0"/>
              <a:t>overhead</a:t>
            </a:r>
            <a:endParaRPr lang="it-IT" dirty="0" smtClean="0"/>
          </a:p>
          <a:p>
            <a:pPr lvl="2">
              <a:buFont typeface="Wingdings" charset="2"/>
              <a:buChar char="à"/>
              <a:defRPr/>
            </a:pPr>
            <a:r>
              <a:rPr lang="it-IT" dirty="0" err="1" smtClean="0"/>
              <a:t>Computational</a:t>
            </a:r>
            <a:r>
              <a:rPr lang="it-IT" dirty="0" smtClean="0"/>
              <a:t>/</a:t>
            </a:r>
            <a:r>
              <a:rPr lang="it-IT" dirty="0" err="1" smtClean="0"/>
              <a:t>time</a:t>
            </a:r>
            <a:r>
              <a:rPr lang="it-IT" dirty="0" smtClean="0"/>
              <a:t> </a:t>
            </a:r>
            <a:r>
              <a:rPr lang="it-IT" dirty="0" err="1" smtClean="0"/>
              <a:t>requirements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signing</a:t>
            </a:r>
            <a:r>
              <a:rPr lang="it-IT" dirty="0" smtClean="0"/>
              <a:t> and (</a:t>
            </a:r>
            <a:r>
              <a:rPr lang="it-IT" dirty="0" err="1" smtClean="0"/>
              <a:t>especially</a:t>
            </a:r>
            <a:r>
              <a:rPr lang="it-IT" dirty="0" smtClean="0"/>
              <a:t>) </a:t>
            </a:r>
            <a:r>
              <a:rPr lang="it-IT" dirty="0" err="1" smtClean="0"/>
              <a:t>verifying</a:t>
            </a:r>
            <a:r>
              <a:rPr lang="it-IT" dirty="0" smtClean="0"/>
              <a:t>!</a:t>
            </a:r>
          </a:p>
          <a:p>
            <a:pPr lvl="3">
              <a:defRPr/>
            </a:pPr>
            <a:r>
              <a:rPr lang="it-IT" dirty="0" smtClean="0"/>
              <a:t>Little more </a:t>
            </a:r>
            <a:r>
              <a:rPr lang="it-IT" dirty="0" err="1" smtClean="0"/>
              <a:t>than</a:t>
            </a:r>
            <a:r>
              <a:rPr lang="it-IT" dirty="0" smtClean="0"/>
              <a:t> 150 RSA-2048 </a:t>
            </a:r>
            <a:r>
              <a:rPr lang="it-IT" dirty="0" err="1" smtClean="0"/>
              <a:t>decryptions</a:t>
            </a:r>
            <a:r>
              <a:rPr lang="it-IT" dirty="0" smtClean="0"/>
              <a:t>/sec </a:t>
            </a:r>
            <a:r>
              <a:rPr lang="it-IT" dirty="0" err="1" smtClean="0"/>
              <a:t>over</a:t>
            </a:r>
            <a:r>
              <a:rPr lang="it-IT" dirty="0" smtClean="0"/>
              <a:t> </a:t>
            </a:r>
            <a:r>
              <a:rPr lang="it-IT" dirty="0" err="1" smtClean="0"/>
              <a:t>fully</a:t>
            </a:r>
            <a:r>
              <a:rPr lang="it-IT" dirty="0" smtClean="0"/>
              <a:t> </a:t>
            </a:r>
            <a:r>
              <a:rPr lang="it-IT" b="1" dirty="0" err="1" smtClean="0"/>
              <a:t>dedicated</a:t>
            </a:r>
            <a:r>
              <a:rPr lang="it-IT" dirty="0" smtClean="0"/>
              <a:t> Intel </a:t>
            </a:r>
            <a:r>
              <a:rPr lang="it-IT" dirty="0" err="1" smtClean="0"/>
              <a:t>core</a:t>
            </a:r>
            <a:r>
              <a:rPr lang="it-IT" dirty="0" smtClean="0"/>
              <a:t> 2 1.83 </a:t>
            </a:r>
            <a:r>
              <a:rPr lang="it-IT" dirty="0" err="1" smtClean="0"/>
              <a:t>GHz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Vista 32 </a:t>
            </a:r>
            <a:r>
              <a:rPr lang="it-IT" dirty="0" err="1" smtClean="0"/>
              <a:t>bit…</a:t>
            </a:r>
            <a:endParaRPr lang="it-IT" dirty="0" smtClean="0"/>
          </a:p>
          <a:p>
            <a:pPr lvl="3">
              <a:defRPr/>
            </a:pPr>
            <a:r>
              <a:rPr lang="it-IT" dirty="0" smtClean="0"/>
              <a:t>Compare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symmetric</a:t>
            </a:r>
            <a:r>
              <a:rPr lang="it-IT" dirty="0" smtClean="0"/>
              <a:t> </a:t>
            </a:r>
            <a:r>
              <a:rPr lang="it-IT" dirty="0" err="1" smtClean="0"/>
              <a:t>auth</a:t>
            </a:r>
            <a:r>
              <a:rPr lang="it-IT" dirty="0" smtClean="0"/>
              <a:t>, 3-5 ORDERS OF MAGNITUDE FASTER!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A </a:t>
            </a:r>
            <a:r>
              <a:rPr lang="it-IT" dirty="0" err="1" smtClean="0"/>
              <a:t>possible</a:t>
            </a:r>
            <a:r>
              <a:rPr lang="it-IT" dirty="0" smtClean="0"/>
              <a:t> alternative</a:t>
            </a:r>
            <a:endParaRPr lang="it-IT" dirty="0"/>
          </a:p>
        </p:txBody>
      </p:sp>
      <p:sp>
        <p:nvSpPr>
          <p:cNvPr id="10243" name="Segnaposto contenuto 2"/>
          <p:cNvSpPr>
            <a:spLocks noGrp="1"/>
          </p:cNvSpPr>
          <p:nvPr>
            <p:ph idx="1"/>
          </p:nvPr>
        </p:nvSpPr>
        <p:spPr>
          <a:xfrm>
            <a:off x="685800" y="908050"/>
            <a:ext cx="7696200" cy="536575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charset="2"/>
              <a:buChar char="è"/>
              <a:defRPr/>
            </a:pPr>
            <a:r>
              <a:rPr lang="it-IT" altLang="it-IT" dirty="0" err="1" smtClean="0"/>
              <a:t>Amortize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signature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cost</a:t>
            </a:r>
            <a:r>
              <a:rPr lang="it-IT" altLang="it-IT" dirty="0" smtClean="0"/>
              <a:t> over MULTIPLE </a:t>
            </a:r>
            <a:r>
              <a:rPr lang="it-IT" altLang="it-IT" dirty="0" err="1" smtClean="0"/>
              <a:t>packets</a:t>
            </a:r>
            <a:endParaRPr lang="it-IT" altLang="it-IT" dirty="0" smtClean="0"/>
          </a:p>
          <a:p>
            <a:pPr lvl="1">
              <a:buFont typeface="Wingdings" charset="2"/>
              <a:buChar char="ð"/>
              <a:defRPr/>
            </a:pPr>
            <a:r>
              <a:rPr lang="it-IT" altLang="it-IT" dirty="0" err="1" smtClean="0"/>
              <a:t>Transmit</a:t>
            </a:r>
            <a:r>
              <a:rPr lang="it-IT" altLang="it-IT" dirty="0" smtClean="0"/>
              <a:t> P1…</a:t>
            </a:r>
            <a:r>
              <a:rPr lang="it-IT" altLang="it-IT" dirty="0" err="1" smtClean="0"/>
              <a:t>Pn</a:t>
            </a:r>
            <a:endParaRPr lang="it-IT" altLang="it-IT" dirty="0" smtClean="0"/>
          </a:p>
          <a:p>
            <a:pPr lvl="1">
              <a:buFont typeface="Wingdings" charset="2"/>
              <a:buChar char="ð"/>
              <a:defRPr/>
            </a:pPr>
            <a:r>
              <a:rPr lang="it-IT" altLang="it-IT" dirty="0" smtClean="0"/>
              <a:t>At the end </a:t>
            </a:r>
            <a:r>
              <a:rPr lang="it-IT" altLang="it-IT" dirty="0" err="1" smtClean="0"/>
              <a:t>transmit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signed</a:t>
            </a:r>
            <a:r>
              <a:rPr lang="it-IT" altLang="it-IT" dirty="0" smtClean="0"/>
              <a:t> H(P1…</a:t>
            </a:r>
            <a:r>
              <a:rPr lang="it-IT" altLang="it-IT" dirty="0" err="1" smtClean="0"/>
              <a:t>Pn</a:t>
            </a:r>
            <a:r>
              <a:rPr lang="it-IT" altLang="it-IT" dirty="0" smtClean="0"/>
              <a:t>)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altLang="it-IT" dirty="0" err="1" smtClean="0"/>
              <a:t>One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signature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every</a:t>
            </a:r>
            <a:r>
              <a:rPr lang="it-IT" altLang="it-IT" dirty="0" smtClean="0"/>
              <a:t> n </a:t>
            </a:r>
            <a:r>
              <a:rPr lang="it-IT" altLang="it-IT" dirty="0" err="1" smtClean="0"/>
              <a:t>packets</a:t>
            </a:r>
            <a:endParaRPr lang="it-IT" altLang="it-IT" dirty="0" smtClean="0"/>
          </a:p>
          <a:p>
            <a:pPr>
              <a:buFont typeface="Wingdings" charset="2"/>
              <a:buChar char="è"/>
              <a:defRPr/>
            </a:pPr>
            <a:r>
              <a:rPr lang="it-IT" altLang="it-IT" dirty="0" smtClean="0"/>
              <a:t>Killing </a:t>
            </a:r>
            <a:r>
              <a:rPr lang="it-IT" altLang="it-IT" dirty="0" err="1" smtClean="0"/>
              <a:t>problem</a:t>
            </a:r>
            <a:r>
              <a:rPr lang="it-IT" altLang="it-IT" dirty="0" smtClean="0"/>
              <a:t>: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altLang="it-IT" dirty="0" err="1" smtClean="0"/>
              <a:t>What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about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lost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packets</a:t>
            </a:r>
            <a:r>
              <a:rPr lang="it-IT" altLang="it-IT" dirty="0" smtClean="0"/>
              <a:t>??? 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altLang="it-IT" dirty="0" err="1" smtClean="0"/>
              <a:t>What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about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fake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injected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packets</a:t>
            </a:r>
            <a:endParaRPr lang="it-IT" altLang="it-IT" dirty="0" smtClean="0"/>
          </a:p>
          <a:p>
            <a:pPr lvl="2">
              <a:buFont typeface="Wingdings" charset="2"/>
              <a:buChar char="à"/>
              <a:defRPr/>
            </a:pPr>
            <a:r>
              <a:rPr lang="it-IT" altLang="it-IT" dirty="0" err="1" smtClean="0">
                <a:latin typeface="Times New Roman" pitchFamily="16" charset="0"/>
              </a:rPr>
              <a:t>one</a:t>
            </a:r>
            <a:r>
              <a:rPr lang="it-IT" altLang="it-IT" dirty="0" smtClean="0">
                <a:latin typeface="Times New Roman" pitchFamily="16" charset="0"/>
              </a:rPr>
              <a:t> </a:t>
            </a:r>
            <a:r>
              <a:rPr lang="it-IT" altLang="it-IT" dirty="0" err="1" smtClean="0">
                <a:latin typeface="Times New Roman" pitchFamily="16" charset="0"/>
              </a:rPr>
              <a:t>is</a:t>
            </a:r>
            <a:r>
              <a:rPr lang="it-IT" altLang="it-IT" dirty="0" smtClean="0">
                <a:latin typeface="Times New Roman" pitchFamily="16" charset="0"/>
              </a:rPr>
              <a:t> </a:t>
            </a:r>
            <a:r>
              <a:rPr lang="it-IT" altLang="it-IT" dirty="0" err="1" smtClean="0">
                <a:latin typeface="Times New Roman" pitchFamily="16" charset="0"/>
              </a:rPr>
              <a:t>enough</a:t>
            </a:r>
            <a:r>
              <a:rPr lang="it-IT" altLang="it-IT" dirty="0" smtClean="0">
                <a:latin typeface="Times New Roman" pitchFamily="16" charset="0"/>
              </a:rPr>
              <a:t> to </a:t>
            </a:r>
            <a:r>
              <a:rPr lang="it-IT" altLang="it-IT" dirty="0" err="1" smtClean="0">
                <a:latin typeface="Times New Roman" pitchFamily="16" charset="0"/>
              </a:rPr>
              <a:t>vanish</a:t>
            </a:r>
            <a:r>
              <a:rPr lang="it-IT" altLang="it-IT" dirty="0" smtClean="0">
                <a:latin typeface="Times New Roman" pitchFamily="16" charset="0"/>
              </a:rPr>
              <a:t> </a:t>
            </a:r>
            <a:r>
              <a:rPr lang="it-IT" altLang="it-IT" dirty="0" err="1" smtClean="0">
                <a:latin typeface="Times New Roman" pitchFamily="16" charset="0"/>
              </a:rPr>
              <a:t>all</a:t>
            </a:r>
            <a:r>
              <a:rPr lang="it-IT" altLang="it-IT" dirty="0" smtClean="0">
                <a:latin typeface="Times New Roman" pitchFamily="16" charset="0"/>
              </a:rPr>
              <a:t> </a:t>
            </a:r>
            <a:r>
              <a:rPr lang="it-IT" altLang="it-IT" dirty="0" err="1" smtClean="0">
                <a:latin typeface="Times New Roman" pitchFamily="16" charset="0"/>
              </a:rPr>
              <a:t>effort</a:t>
            </a:r>
            <a:r>
              <a:rPr lang="it-IT" altLang="it-IT" dirty="0" smtClean="0">
                <a:latin typeface="Times New Roman" pitchFamily="16" charset="0"/>
              </a:rPr>
              <a:t> </a:t>
            </a:r>
            <a:r>
              <a:rPr lang="it-IT" altLang="it-IT" dirty="0" smtClean="0">
                <a:latin typeface="Times New Roman" pitchFamily="16" charset="0"/>
                <a:sym typeface="Wingdings" charset="2"/>
              </a:rPr>
              <a:t> </a:t>
            </a:r>
            <a:r>
              <a:rPr lang="it-IT" altLang="it-IT" dirty="0" err="1" smtClean="0">
                <a:latin typeface="Times New Roman" pitchFamily="16" charset="0"/>
                <a:sym typeface="Wingdings" charset="2"/>
              </a:rPr>
              <a:t>DoS</a:t>
            </a:r>
            <a:endParaRPr lang="it-IT" altLang="it-IT" dirty="0" smtClean="0">
              <a:latin typeface="Times New Roman" pitchFamily="16" charset="0"/>
              <a:sym typeface="Wingdings" charset="2"/>
            </a:endParaRPr>
          </a:p>
          <a:p>
            <a:pPr lvl="1">
              <a:lnSpc>
                <a:spcPct val="90000"/>
              </a:lnSpc>
              <a:buFont typeface="Wingdings" charset="2"/>
              <a:buChar char="ð"/>
              <a:defRPr/>
            </a:pPr>
            <a:r>
              <a:rPr lang="en-US" altLang="it-IT" dirty="0" smtClean="0"/>
              <a:t>What about attacker flooding packets towards a receiver?</a:t>
            </a:r>
          </a:p>
          <a:p>
            <a:pPr lvl="2">
              <a:lnSpc>
                <a:spcPct val="90000"/>
              </a:lnSpc>
              <a:buFont typeface="Wingdings" charset="2"/>
              <a:buChar char="à"/>
              <a:defRPr/>
            </a:pPr>
            <a:r>
              <a:rPr lang="en-US" altLang="it-IT" dirty="0" smtClean="0"/>
              <a:t>bogus packets, supposedly containing a signature: computationally expensive verification </a:t>
            </a:r>
            <a:r>
              <a:rPr lang="en-US" altLang="it-IT" dirty="0" smtClean="0">
                <a:sym typeface="Wingdings" panose="05000000000000000000" pitchFamily="2" charset="2"/>
              </a:rPr>
              <a:t> </a:t>
            </a:r>
            <a:r>
              <a:rPr lang="en-US" altLang="it-IT" dirty="0" err="1" smtClean="0">
                <a:sym typeface="Wingdings" panose="05000000000000000000" pitchFamily="2" charset="2"/>
              </a:rPr>
              <a:t>DoS</a:t>
            </a:r>
            <a:r>
              <a:rPr lang="en-US" altLang="it-IT" dirty="0" smtClean="0">
                <a:sym typeface="Wingdings" panose="05000000000000000000" pitchFamily="2" charset="2"/>
              </a:rPr>
              <a:t>!</a:t>
            </a:r>
            <a:endParaRPr lang="it-IT" alt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TESLA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4567237"/>
          </a:xfrm>
        </p:spPr>
        <p:txBody>
          <a:bodyPr>
            <a:normAutofit fontScale="85000" lnSpcReduction="20000"/>
          </a:bodyPr>
          <a:lstStyle/>
          <a:p>
            <a:pPr>
              <a:buFont typeface="Wingdings" charset="2"/>
              <a:buChar char="è"/>
              <a:defRPr/>
            </a:pPr>
            <a:r>
              <a:rPr lang="it-IT" dirty="0"/>
              <a:t>TESLA = </a:t>
            </a:r>
            <a:r>
              <a:rPr lang="it-IT" dirty="0" err="1"/>
              <a:t>Timed</a:t>
            </a:r>
            <a:r>
              <a:rPr lang="it-IT" dirty="0"/>
              <a:t> </a:t>
            </a:r>
            <a:r>
              <a:rPr lang="it-IT" dirty="0" err="1"/>
              <a:t>Efficient</a:t>
            </a:r>
            <a:r>
              <a:rPr lang="it-IT" dirty="0"/>
              <a:t> </a:t>
            </a:r>
            <a:r>
              <a:rPr lang="it-IT" dirty="0" err="1"/>
              <a:t>Stream</a:t>
            </a:r>
            <a:r>
              <a:rPr lang="it-IT" dirty="0"/>
              <a:t> </a:t>
            </a:r>
            <a:r>
              <a:rPr lang="it-IT" dirty="0" err="1"/>
              <a:t>Loss-Tolerant</a:t>
            </a:r>
            <a:r>
              <a:rPr lang="it-IT" dirty="0"/>
              <a:t> </a:t>
            </a:r>
            <a:r>
              <a:rPr lang="it-IT" dirty="0" err="1"/>
              <a:t>Authentication</a:t>
            </a:r>
            <a:endParaRPr lang="it-IT" dirty="0"/>
          </a:p>
          <a:p>
            <a:pPr lvl="1">
              <a:buFont typeface="Wingdings" charset="2"/>
              <a:buChar char="ð"/>
              <a:defRPr/>
            </a:pPr>
            <a:r>
              <a:rPr lang="it-IT" dirty="0"/>
              <a:t>A. </a:t>
            </a:r>
            <a:r>
              <a:rPr lang="it-IT" dirty="0" err="1"/>
              <a:t>Perrig</a:t>
            </a:r>
            <a:r>
              <a:rPr lang="it-IT" dirty="0"/>
              <a:t>, R. Canetti, J. D. </a:t>
            </a:r>
            <a:r>
              <a:rPr lang="it-IT" dirty="0" err="1"/>
              <a:t>Tygar</a:t>
            </a:r>
            <a:r>
              <a:rPr lang="it-IT" dirty="0"/>
              <a:t>, D. Song (2000)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/>
              <a:t>RFC 4082</a:t>
            </a:r>
          </a:p>
          <a:p>
            <a:pPr>
              <a:buFont typeface="Wingdings" charset="2"/>
              <a:buChar char="è"/>
              <a:defRPr/>
            </a:pPr>
            <a:endParaRPr lang="it-IT" dirty="0" smtClean="0"/>
          </a:p>
          <a:p>
            <a:pPr>
              <a:buFont typeface="Wingdings" charset="2"/>
              <a:buChar char="è"/>
              <a:defRPr/>
            </a:pPr>
            <a:r>
              <a:rPr lang="it-IT" dirty="0" err="1" smtClean="0"/>
              <a:t>Symmetric</a:t>
            </a:r>
            <a:r>
              <a:rPr lang="it-IT" dirty="0" smtClean="0"/>
              <a:t> </a:t>
            </a:r>
            <a:r>
              <a:rPr lang="it-IT" dirty="0" err="1" smtClean="0"/>
              <a:t>authentication</a:t>
            </a:r>
            <a:r>
              <a:rPr lang="it-IT" dirty="0" smtClean="0"/>
              <a:t> </a:t>
            </a:r>
            <a:r>
              <a:rPr lang="it-IT" dirty="0" err="1" smtClean="0"/>
              <a:t>mechanism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err="1" smtClean="0"/>
              <a:t>used</a:t>
            </a:r>
            <a:r>
              <a:rPr lang="it-IT" dirty="0" smtClean="0"/>
              <a:t>… “</a:t>
            </a:r>
            <a:r>
              <a:rPr lang="it-IT" dirty="0" err="1" smtClean="0"/>
              <a:t>asymmetrically</a:t>
            </a:r>
            <a:r>
              <a:rPr lang="it-IT" dirty="0" smtClean="0"/>
              <a:t>”!!!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Asymmetry</a:t>
            </a:r>
            <a:r>
              <a:rPr lang="it-IT" dirty="0" smtClean="0"/>
              <a:t> = </a:t>
            </a:r>
            <a:r>
              <a:rPr lang="it-IT" dirty="0" err="1" smtClean="0"/>
              <a:t>time</a:t>
            </a:r>
            <a:r>
              <a:rPr lang="it-IT" dirty="0" smtClean="0"/>
              <a:t>!</a:t>
            </a:r>
          </a:p>
          <a:p>
            <a:pPr lvl="1">
              <a:buFont typeface="Wingdings" charset="2"/>
              <a:buChar char="ð"/>
              <a:defRPr/>
            </a:pPr>
            <a:endParaRPr lang="it-IT" dirty="0" smtClean="0"/>
          </a:p>
          <a:p>
            <a:pPr>
              <a:buFont typeface="Wingdings" charset="2"/>
              <a:buChar char="è"/>
              <a:defRPr/>
            </a:pPr>
            <a:r>
              <a:rPr lang="it-IT" dirty="0" err="1" smtClean="0"/>
              <a:t>Proposed</a:t>
            </a:r>
            <a:r>
              <a:rPr lang="it-IT" dirty="0" smtClean="0"/>
              <a:t> in the frame of MSEC (Multicast </a:t>
            </a:r>
            <a:r>
              <a:rPr lang="it-IT" dirty="0" err="1" smtClean="0"/>
              <a:t>IPsec</a:t>
            </a:r>
            <a:r>
              <a:rPr lang="it-IT" dirty="0" smtClean="0"/>
              <a:t>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Basic </a:t>
            </a:r>
            <a:r>
              <a:rPr lang="it-IT" dirty="0" err="1" smtClean="0"/>
              <a:t>Assumption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8313" y="1125538"/>
            <a:ext cx="8244147" cy="5039766"/>
          </a:xfrm>
        </p:spPr>
        <p:txBody>
          <a:bodyPr>
            <a:normAutofit fontScale="85000" lnSpcReduction="20000"/>
          </a:bodyPr>
          <a:lstStyle/>
          <a:p>
            <a:pPr>
              <a:buFont typeface="Wingdings" charset="2"/>
              <a:buChar char="è"/>
              <a:defRPr/>
            </a:pPr>
            <a:r>
              <a:rPr lang="it-IT" dirty="0" smtClean="0"/>
              <a:t>time </a:t>
            </a:r>
            <a:r>
              <a:rPr lang="it-IT" dirty="0" err="1" smtClean="0"/>
              <a:t>synchronization</a:t>
            </a:r>
            <a:r>
              <a:rPr lang="it-IT" dirty="0" smtClean="0"/>
              <a:t> (</a:t>
            </a:r>
            <a:r>
              <a:rPr lang="it-IT" dirty="0" err="1" smtClean="0"/>
              <a:t>loose</a:t>
            </a:r>
            <a:r>
              <a:rPr lang="it-IT" dirty="0" smtClean="0"/>
              <a:t>)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smtClean="0"/>
              <a:t>No </a:t>
            </a:r>
            <a:r>
              <a:rPr lang="it-IT" dirty="0" err="1" smtClean="0"/>
              <a:t>need</a:t>
            </a:r>
            <a:r>
              <a:rPr lang="it-IT" dirty="0" smtClean="0"/>
              <a:t> for precise </a:t>
            </a:r>
            <a:r>
              <a:rPr lang="it-IT" dirty="0" err="1" smtClean="0"/>
              <a:t>sync</a:t>
            </a:r>
            <a:endParaRPr lang="it-IT" dirty="0"/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devices</a:t>
            </a:r>
            <a:r>
              <a:rPr lang="it-IT" dirty="0" smtClean="0"/>
              <a:t> must be </a:t>
            </a:r>
            <a:r>
              <a:rPr lang="it-IT" dirty="0" err="1" smtClean="0"/>
              <a:t>able</a:t>
            </a:r>
            <a:r>
              <a:rPr lang="it-IT" dirty="0" smtClean="0"/>
              <a:t> to </a:t>
            </a:r>
            <a:r>
              <a:rPr lang="it-IT" dirty="0" err="1" smtClean="0"/>
              <a:t>at</a:t>
            </a:r>
            <a:r>
              <a:rPr lang="it-IT" dirty="0" smtClean="0"/>
              <a:t> </a:t>
            </a:r>
            <a:r>
              <a:rPr lang="it-IT" dirty="0" err="1" smtClean="0"/>
              <a:t>least</a:t>
            </a:r>
            <a:r>
              <a:rPr lang="it-IT" dirty="0" smtClean="0"/>
              <a:t> </a:t>
            </a:r>
            <a:r>
              <a:rPr lang="it-IT" dirty="0" err="1" smtClean="0"/>
              <a:t>distinguish</a:t>
            </a:r>
            <a:r>
              <a:rPr lang="it-IT" dirty="0" smtClean="0"/>
              <a:t> «</a:t>
            </a:r>
            <a:r>
              <a:rPr lang="it-IT" dirty="0" err="1" smtClean="0"/>
              <a:t>epochs</a:t>
            </a:r>
            <a:r>
              <a:rPr lang="it-IT" dirty="0" smtClean="0"/>
              <a:t>»</a:t>
            </a:r>
          </a:p>
          <a:p>
            <a:pPr lvl="1">
              <a:buFont typeface="Wingdings" charset="2"/>
              <a:buChar char="ð"/>
              <a:defRPr/>
            </a:pPr>
            <a:endParaRPr lang="it-IT" dirty="0" smtClean="0"/>
          </a:p>
          <a:p>
            <a:pPr lvl="1">
              <a:buFont typeface="Wingdings" charset="2"/>
              <a:buChar char="ð"/>
              <a:defRPr/>
            </a:pPr>
            <a:endParaRPr lang="it-IT" dirty="0" smtClean="0"/>
          </a:p>
          <a:p>
            <a:pPr lvl="1">
              <a:buFont typeface="Wingdings" charset="2"/>
              <a:buChar char="ð"/>
              <a:defRPr/>
            </a:pPr>
            <a:endParaRPr lang="it-IT" dirty="0"/>
          </a:p>
          <a:p>
            <a:pPr lvl="1">
              <a:buFont typeface="Wingdings" charset="2"/>
              <a:buChar char="ð"/>
              <a:defRPr/>
            </a:pPr>
            <a:endParaRPr lang="it-IT" dirty="0" smtClean="0"/>
          </a:p>
          <a:p>
            <a:pPr lvl="1">
              <a:buFont typeface="Wingdings" charset="2"/>
              <a:buChar char="ð"/>
              <a:defRPr/>
            </a:pPr>
            <a:endParaRPr lang="it-IT" dirty="0"/>
          </a:p>
          <a:p>
            <a:pPr lvl="1">
              <a:buFont typeface="Wingdings" charset="2"/>
              <a:buChar char="ð"/>
              <a:defRPr/>
            </a:pPr>
            <a:endParaRPr lang="it-IT" dirty="0" smtClean="0"/>
          </a:p>
          <a:p>
            <a:pPr lvl="1">
              <a:buFont typeface="Wingdings" charset="2"/>
              <a:buChar char="ð"/>
              <a:defRPr/>
            </a:pPr>
            <a:endParaRPr lang="it-IT" dirty="0"/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Packets</a:t>
            </a:r>
            <a:r>
              <a:rPr lang="it-IT" dirty="0" smtClean="0"/>
              <a:t> </a:t>
            </a:r>
            <a:r>
              <a:rPr lang="it-IT" dirty="0" err="1" smtClean="0"/>
              <a:t>invalid</a:t>
            </a:r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received</a:t>
            </a:r>
            <a:r>
              <a:rPr lang="it-IT" dirty="0" smtClean="0"/>
              <a:t> </a:t>
            </a:r>
            <a:r>
              <a:rPr lang="it-IT" dirty="0" err="1" smtClean="0"/>
              <a:t>after</a:t>
            </a:r>
            <a:r>
              <a:rPr lang="it-IT" dirty="0" smtClean="0"/>
              <a:t> a </a:t>
            </a:r>
            <a:r>
              <a:rPr lang="it-IT" dirty="0" err="1" smtClean="0"/>
              <a:t>max</a:t>
            </a:r>
            <a:r>
              <a:rPr lang="it-IT" dirty="0" smtClean="0"/>
              <a:t> </a:t>
            </a:r>
            <a:r>
              <a:rPr lang="it-IT" dirty="0" err="1" smtClean="0"/>
              <a:t>number</a:t>
            </a:r>
            <a:r>
              <a:rPr lang="it-IT" dirty="0" smtClean="0"/>
              <a:t> of </a:t>
            </a:r>
            <a:r>
              <a:rPr lang="it-IT" dirty="0" err="1" smtClean="0"/>
              <a:t>epochs</a:t>
            </a:r>
            <a:r>
              <a:rPr lang="it-IT" dirty="0" smtClean="0"/>
              <a:t> (e.g. </a:t>
            </a:r>
            <a:r>
              <a:rPr lang="it-IT" dirty="0" err="1" smtClean="0"/>
              <a:t>after</a:t>
            </a:r>
            <a:r>
              <a:rPr lang="it-IT" dirty="0" smtClean="0"/>
              <a:t> 2 </a:t>
            </a:r>
            <a:r>
              <a:rPr lang="it-IT" dirty="0" err="1" smtClean="0"/>
              <a:t>epochs</a:t>
            </a:r>
            <a:r>
              <a:rPr lang="it-IT" dirty="0" smtClean="0"/>
              <a:t>)</a:t>
            </a:r>
          </a:p>
        </p:txBody>
      </p:sp>
      <p:cxnSp>
        <p:nvCxnSpPr>
          <p:cNvPr id="9220" name="Connettore 2 4"/>
          <p:cNvCxnSpPr>
            <a:cxnSpLocks noChangeShapeType="1"/>
          </p:cNvCxnSpPr>
          <p:nvPr/>
        </p:nvCxnSpPr>
        <p:spPr bwMode="auto">
          <a:xfrm>
            <a:off x="468313" y="4475163"/>
            <a:ext cx="2141537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 type="stealth" w="lg" len="med"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1" name="CasellaDiTesto 6"/>
          <p:cNvSpPr txBox="1">
            <a:spLocks noChangeArrowheads="1"/>
          </p:cNvSpPr>
          <p:nvPr/>
        </p:nvSpPr>
        <p:spPr bwMode="auto">
          <a:xfrm>
            <a:off x="774700" y="4630738"/>
            <a:ext cx="13604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Time epoch 1</a:t>
            </a:r>
          </a:p>
        </p:txBody>
      </p:sp>
      <p:cxnSp>
        <p:nvCxnSpPr>
          <p:cNvPr id="9222" name="Connettore 2 4"/>
          <p:cNvCxnSpPr>
            <a:cxnSpLocks noChangeShapeType="1"/>
          </p:cNvCxnSpPr>
          <p:nvPr/>
        </p:nvCxnSpPr>
        <p:spPr bwMode="auto">
          <a:xfrm>
            <a:off x="2555875" y="4487863"/>
            <a:ext cx="2143125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 type="stealth" w="lg" len="med"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3" name="CasellaDiTesto 6"/>
          <p:cNvSpPr txBox="1">
            <a:spLocks noChangeArrowheads="1"/>
          </p:cNvSpPr>
          <p:nvPr/>
        </p:nvSpPr>
        <p:spPr bwMode="auto">
          <a:xfrm>
            <a:off x="2862263" y="4643438"/>
            <a:ext cx="13604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Time epoch 2</a:t>
            </a:r>
          </a:p>
        </p:txBody>
      </p:sp>
      <p:cxnSp>
        <p:nvCxnSpPr>
          <p:cNvPr id="9224" name="Connettore 2 4"/>
          <p:cNvCxnSpPr>
            <a:cxnSpLocks noChangeShapeType="1"/>
          </p:cNvCxnSpPr>
          <p:nvPr/>
        </p:nvCxnSpPr>
        <p:spPr bwMode="auto">
          <a:xfrm>
            <a:off x="4643438" y="4487863"/>
            <a:ext cx="2143125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 type="stealth" w="lg" len="med"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5" name="CasellaDiTesto 6"/>
          <p:cNvSpPr txBox="1">
            <a:spLocks noChangeArrowheads="1"/>
          </p:cNvSpPr>
          <p:nvPr/>
        </p:nvSpPr>
        <p:spPr bwMode="auto">
          <a:xfrm>
            <a:off x="4949825" y="4643438"/>
            <a:ext cx="13604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Time epoch 3</a:t>
            </a:r>
          </a:p>
        </p:txBody>
      </p:sp>
      <p:cxnSp>
        <p:nvCxnSpPr>
          <p:cNvPr id="9226" name="Connettore 2 4"/>
          <p:cNvCxnSpPr>
            <a:cxnSpLocks noChangeShapeType="1"/>
          </p:cNvCxnSpPr>
          <p:nvPr/>
        </p:nvCxnSpPr>
        <p:spPr bwMode="auto">
          <a:xfrm>
            <a:off x="6732588" y="4487863"/>
            <a:ext cx="2141537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 type="stealth" w="lg" len="med"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7" name="CasellaDiTesto 6"/>
          <p:cNvSpPr txBox="1">
            <a:spLocks noChangeArrowheads="1"/>
          </p:cNvSpPr>
          <p:nvPr/>
        </p:nvSpPr>
        <p:spPr bwMode="auto">
          <a:xfrm>
            <a:off x="7038975" y="4643438"/>
            <a:ext cx="13604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Time epoch 4</a:t>
            </a:r>
          </a:p>
        </p:txBody>
      </p:sp>
      <p:sp>
        <p:nvSpPr>
          <p:cNvPr id="9228" name="Rettangolo 5"/>
          <p:cNvSpPr>
            <a:spLocks noChangeArrowheads="1"/>
          </p:cNvSpPr>
          <p:nvPr/>
        </p:nvSpPr>
        <p:spPr bwMode="auto">
          <a:xfrm>
            <a:off x="611188" y="3622675"/>
            <a:ext cx="647700" cy="708025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PKT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t=1</a:t>
            </a:r>
          </a:p>
        </p:txBody>
      </p:sp>
      <p:sp>
        <p:nvSpPr>
          <p:cNvPr id="9229" name="Rettangolo 21"/>
          <p:cNvSpPr>
            <a:spLocks noChangeArrowheads="1"/>
          </p:cNvSpPr>
          <p:nvPr/>
        </p:nvSpPr>
        <p:spPr bwMode="auto">
          <a:xfrm>
            <a:off x="2087563" y="3622675"/>
            <a:ext cx="647700" cy="708025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PKT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t=1</a:t>
            </a:r>
          </a:p>
        </p:txBody>
      </p:sp>
      <p:sp>
        <p:nvSpPr>
          <p:cNvPr id="9230" name="Rettangolo 22"/>
          <p:cNvSpPr>
            <a:spLocks noChangeArrowheads="1"/>
          </p:cNvSpPr>
          <p:nvPr/>
        </p:nvSpPr>
        <p:spPr bwMode="auto">
          <a:xfrm>
            <a:off x="4500563" y="3635375"/>
            <a:ext cx="647700" cy="708025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PKT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t=1</a:t>
            </a:r>
          </a:p>
        </p:txBody>
      </p:sp>
      <p:sp>
        <p:nvSpPr>
          <p:cNvPr id="9231" name="Rettangolo 23"/>
          <p:cNvSpPr>
            <a:spLocks noChangeArrowheads="1"/>
          </p:cNvSpPr>
          <p:nvPr/>
        </p:nvSpPr>
        <p:spPr bwMode="auto">
          <a:xfrm>
            <a:off x="2808288" y="3635375"/>
            <a:ext cx="647700" cy="708025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PKT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t=2</a:t>
            </a:r>
          </a:p>
        </p:txBody>
      </p:sp>
      <p:sp>
        <p:nvSpPr>
          <p:cNvPr id="9232" name="CasellaDiTesto 6"/>
          <p:cNvSpPr txBox="1">
            <a:spLocks noChangeArrowheads="1"/>
          </p:cNvSpPr>
          <p:nvPr/>
        </p:nvSpPr>
        <p:spPr bwMode="auto">
          <a:xfrm>
            <a:off x="4427538" y="2722563"/>
            <a:ext cx="7461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8000">
                <a:solidFill>
                  <a:srgbClr val="FF0000"/>
                </a:solidFill>
                <a:latin typeface="Arial Narrow" pitchFamily="34" charset="0"/>
              </a:rPr>
              <a:t>X</a:t>
            </a:r>
            <a:endParaRPr lang="it-IT" altLang="it-IT" sz="180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9233" name="CasellaDiTesto 7"/>
          <p:cNvSpPr txBox="1">
            <a:spLocks noChangeArrowheads="1"/>
          </p:cNvSpPr>
          <p:nvPr/>
        </p:nvSpPr>
        <p:spPr bwMode="auto">
          <a:xfrm>
            <a:off x="4699000" y="2506663"/>
            <a:ext cx="2336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Invalid: packet out of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Basic idea!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1317625"/>
          </a:xfrm>
        </p:spPr>
        <p:txBody>
          <a:bodyPr>
            <a:normAutofit fontScale="85000" lnSpcReduction="20000"/>
          </a:bodyPr>
          <a:lstStyle/>
          <a:p>
            <a:pPr>
              <a:buFont typeface="Wingdings" charset="2"/>
              <a:buChar char="è"/>
              <a:defRPr/>
            </a:pPr>
            <a:r>
              <a:rPr lang="it-IT" dirty="0" smtClean="0"/>
              <a:t>Use </a:t>
            </a:r>
            <a:r>
              <a:rPr lang="it-IT" dirty="0" err="1" smtClean="0"/>
              <a:t>symmetric</a:t>
            </a:r>
            <a:r>
              <a:rPr lang="it-IT" dirty="0" smtClean="0"/>
              <a:t> HMAC</a:t>
            </a:r>
          </a:p>
          <a:p>
            <a:pPr>
              <a:buFont typeface="Wingdings" charset="2"/>
              <a:buChar char="è"/>
              <a:defRPr/>
            </a:pPr>
            <a:r>
              <a:rPr lang="it-IT" dirty="0" err="1" smtClean="0"/>
              <a:t>But</a:t>
            </a:r>
            <a:r>
              <a:rPr lang="it-IT" dirty="0" smtClean="0"/>
              <a:t> use </a:t>
            </a:r>
            <a:r>
              <a:rPr lang="it-IT" dirty="0" err="1" smtClean="0"/>
              <a:t>key</a:t>
            </a:r>
            <a:r>
              <a:rPr lang="it-IT" dirty="0" smtClean="0"/>
              <a:t> </a:t>
            </a:r>
            <a:r>
              <a:rPr lang="it-IT" dirty="0" err="1" smtClean="0"/>
              <a:t>known</a:t>
            </a:r>
            <a:r>
              <a:rPr lang="it-IT" dirty="0" smtClean="0"/>
              <a:t> </a:t>
            </a:r>
            <a:r>
              <a:rPr lang="it-IT" dirty="0" err="1" smtClean="0"/>
              <a:t>only</a:t>
            </a:r>
            <a:r>
              <a:rPr lang="it-IT" dirty="0" smtClean="0"/>
              <a:t> by the </a:t>
            </a:r>
            <a:r>
              <a:rPr lang="it-IT" dirty="0" err="1" smtClean="0"/>
              <a:t>sender</a:t>
            </a:r>
            <a:r>
              <a:rPr lang="it-IT" dirty="0" smtClean="0"/>
              <a:t>!</a:t>
            </a:r>
          </a:p>
          <a:p>
            <a:pPr>
              <a:buFont typeface="Wingdings" charset="2"/>
              <a:buChar char="è"/>
              <a:defRPr/>
            </a:pPr>
            <a:r>
              <a:rPr lang="it-IT" dirty="0" smtClean="0"/>
              <a:t>And delay </a:t>
            </a:r>
            <a:r>
              <a:rPr lang="it-IT" dirty="0" err="1" smtClean="0"/>
              <a:t>disclosure</a:t>
            </a:r>
            <a:r>
              <a:rPr lang="it-IT" dirty="0" smtClean="0"/>
              <a:t> of key!</a:t>
            </a:r>
            <a:endParaRPr lang="it-IT" dirty="0"/>
          </a:p>
        </p:txBody>
      </p:sp>
      <p:cxnSp>
        <p:nvCxnSpPr>
          <p:cNvPr id="10244" name="Connettore 2 4"/>
          <p:cNvCxnSpPr>
            <a:cxnSpLocks noChangeShapeType="1"/>
          </p:cNvCxnSpPr>
          <p:nvPr/>
        </p:nvCxnSpPr>
        <p:spPr bwMode="auto">
          <a:xfrm>
            <a:off x="665163" y="5145088"/>
            <a:ext cx="3578225" cy="1587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 type="stealth" w="lg" len="med"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293" name="Connettore 2 5"/>
          <p:cNvCxnSpPr>
            <a:cxnSpLocks noChangeShapeType="1"/>
          </p:cNvCxnSpPr>
          <p:nvPr/>
        </p:nvCxnSpPr>
        <p:spPr bwMode="auto">
          <a:xfrm>
            <a:off x="5265738" y="5145088"/>
            <a:ext cx="3578225" cy="1587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 type="stealth" w="lg" len="med"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6" name="CasellaDiTesto 6"/>
          <p:cNvSpPr txBox="1">
            <a:spLocks noChangeArrowheads="1"/>
          </p:cNvSpPr>
          <p:nvPr/>
        </p:nvSpPr>
        <p:spPr bwMode="auto">
          <a:xfrm>
            <a:off x="1724025" y="5619750"/>
            <a:ext cx="1360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Time epoch N</a:t>
            </a:r>
          </a:p>
        </p:txBody>
      </p:sp>
      <p:sp>
        <p:nvSpPr>
          <p:cNvPr id="12295" name="CasellaDiTesto 7"/>
          <p:cNvSpPr txBox="1">
            <a:spLocks noChangeArrowheads="1"/>
          </p:cNvSpPr>
          <p:nvPr/>
        </p:nvSpPr>
        <p:spPr bwMode="auto">
          <a:xfrm>
            <a:off x="5995988" y="5614988"/>
            <a:ext cx="1565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Time epoch N+x</a:t>
            </a:r>
          </a:p>
        </p:txBody>
      </p:sp>
      <p:sp>
        <p:nvSpPr>
          <p:cNvPr id="10248" name="CasellaDiTesto 8"/>
          <p:cNvSpPr txBox="1">
            <a:spLocks noChangeArrowheads="1"/>
          </p:cNvSpPr>
          <p:nvPr/>
        </p:nvSpPr>
        <p:spPr bwMode="auto">
          <a:xfrm>
            <a:off x="482600" y="3136900"/>
            <a:ext cx="365125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Sender: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 generates key K </a:t>
            </a:r>
            <a:r>
              <a:rPr lang="it-IT" altLang="it-IT" sz="1800">
                <a:latin typeface="Arial Narrow" pitchFamily="34" charset="0"/>
              </a:rPr>
              <a:t>known only to himself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Transmits MSG, HMAC(K,MSG)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Receiver: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Buffers MSG and waits</a:t>
            </a:r>
          </a:p>
        </p:txBody>
      </p:sp>
      <p:sp>
        <p:nvSpPr>
          <p:cNvPr id="12297" name="CasellaDiTesto 9"/>
          <p:cNvSpPr txBox="1">
            <a:spLocks noChangeArrowheads="1"/>
          </p:cNvSpPr>
          <p:nvPr/>
        </p:nvSpPr>
        <p:spPr bwMode="auto">
          <a:xfrm>
            <a:off x="5302250" y="3136900"/>
            <a:ext cx="2925763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Sender: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 now broadcasts key K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Receiver: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Verifies that MSG was authentic!</a:t>
            </a:r>
          </a:p>
        </p:txBody>
      </p:sp>
      <p:cxnSp>
        <p:nvCxnSpPr>
          <p:cNvPr id="12298" name="Connettore 1 11"/>
          <p:cNvCxnSpPr>
            <a:cxnSpLocks noChangeShapeType="1"/>
          </p:cNvCxnSpPr>
          <p:nvPr/>
        </p:nvCxnSpPr>
        <p:spPr bwMode="auto">
          <a:xfrm rot="5400000" flipH="1" flipV="1">
            <a:off x="3896519" y="4250532"/>
            <a:ext cx="2738437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51" name="Connettore 1 12"/>
          <p:cNvCxnSpPr>
            <a:cxnSpLocks noChangeShapeType="1"/>
          </p:cNvCxnSpPr>
          <p:nvPr/>
        </p:nvCxnSpPr>
        <p:spPr bwMode="auto">
          <a:xfrm rot="5400000" flipH="1" flipV="1">
            <a:off x="2874169" y="4250532"/>
            <a:ext cx="2738437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52" name="CasellaDiTesto 13"/>
          <p:cNvSpPr txBox="1">
            <a:spLocks noChangeArrowheads="1"/>
          </p:cNvSpPr>
          <p:nvPr/>
        </p:nvSpPr>
        <p:spPr bwMode="auto">
          <a:xfrm>
            <a:off x="4316413" y="4962525"/>
            <a:ext cx="9413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…………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/>
      <p:bldP spid="1229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Problem</a:t>
            </a:r>
            <a:endParaRPr lang="it-IT" dirty="0"/>
          </a:p>
        </p:txBody>
      </p:sp>
      <p:sp>
        <p:nvSpPr>
          <p:cNvPr id="11267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altLang="it-IT" smtClean="0"/>
              <a:t>What if message containing key is lost?</a:t>
            </a:r>
          </a:p>
          <a:p>
            <a:pPr lvl="1"/>
            <a:r>
              <a:rPr lang="it-IT" altLang="it-IT" smtClean="0"/>
              <a:t>All received packets in an epoch cannot be authenticated anymore!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2779713"/>
            <a:ext cx="7902575" cy="649287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Solution: </a:t>
            </a:r>
            <a:r>
              <a:rPr lang="it-IT" dirty="0" err="1" smtClean="0"/>
              <a:t>Key</a:t>
            </a:r>
            <a:r>
              <a:rPr lang="it-IT" dirty="0" smtClean="0"/>
              <a:t> </a:t>
            </a:r>
            <a:r>
              <a:rPr lang="it-IT" dirty="0" err="1" smtClean="0"/>
              <a:t>chains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4545013"/>
            <a:ext cx="7696200" cy="1757362"/>
          </a:xfrm>
        </p:spPr>
        <p:txBody>
          <a:bodyPr>
            <a:normAutofit fontScale="70000" lnSpcReduction="20000"/>
          </a:bodyPr>
          <a:lstStyle/>
          <a:p>
            <a:pPr>
              <a:buFont typeface="Wingdings" charset="2"/>
              <a:buChar char="è"/>
              <a:defRPr/>
            </a:pPr>
            <a:r>
              <a:rPr lang="it-IT" dirty="0" err="1" smtClean="0"/>
              <a:t>Usual</a:t>
            </a:r>
            <a:r>
              <a:rPr lang="it-IT" dirty="0" smtClean="0"/>
              <a:t> idea: </a:t>
            </a:r>
            <a:r>
              <a:rPr lang="it-IT" dirty="0" err="1" smtClean="0"/>
              <a:t>use</a:t>
            </a:r>
            <a:r>
              <a:rPr lang="it-IT" dirty="0" smtClean="0"/>
              <a:t> </a:t>
            </a:r>
            <a:r>
              <a:rPr lang="it-IT" dirty="0" err="1" smtClean="0"/>
              <a:t>keys</a:t>
            </a:r>
            <a:r>
              <a:rPr lang="it-IT" dirty="0" smtClean="0"/>
              <a:t> in reverse </a:t>
            </a:r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</a:t>
            </a:r>
            <a:r>
              <a:rPr lang="it-IT" dirty="0" err="1" smtClean="0"/>
              <a:t>their</a:t>
            </a:r>
            <a:r>
              <a:rPr lang="it-IT" dirty="0" smtClean="0"/>
              <a:t> (</a:t>
            </a:r>
            <a:r>
              <a:rPr lang="it-IT" dirty="0" err="1" smtClean="0"/>
              <a:t>chain</a:t>
            </a:r>
            <a:r>
              <a:rPr lang="it-IT" dirty="0" smtClean="0"/>
              <a:t>) generation</a:t>
            </a:r>
          </a:p>
          <a:p>
            <a:pPr lvl="3">
              <a:defRPr/>
            </a:pPr>
            <a:endParaRPr lang="it-IT" dirty="0" smtClean="0"/>
          </a:p>
          <a:p>
            <a:pPr>
              <a:buFont typeface="Wingdings" charset="2"/>
              <a:buChar char="è"/>
              <a:defRPr/>
            </a:pPr>
            <a:r>
              <a:rPr lang="it-IT" dirty="0" err="1" smtClean="0"/>
              <a:t>Result</a:t>
            </a:r>
            <a:r>
              <a:rPr lang="it-IT" dirty="0" smtClean="0"/>
              <a:t>: </a:t>
            </a:r>
            <a:r>
              <a:rPr lang="it-IT" dirty="0" err="1" smtClean="0"/>
              <a:t>receiver</a:t>
            </a:r>
            <a:r>
              <a:rPr lang="it-IT" dirty="0" smtClean="0"/>
              <a:t> </a:t>
            </a:r>
            <a:r>
              <a:rPr lang="it-IT" dirty="0" err="1" smtClean="0"/>
              <a:t>needs</a:t>
            </a:r>
            <a:r>
              <a:rPr lang="it-IT" dirty="0" smtClean="0"/>
              <a:t> </a:t>
            </a:r>
            <a:r>
              <a:rPr lang="it-IT" dirty="0" err="1" smtClean="0"/>
              <a:t>only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read</a:t>
            </a:r>
            <a:r>
              <a:rPr lang="it-IT" dirty="0" smtClean="0"/>
              <a:t> </a:t>
            </a:r>
            <a:r>
              <a:rPr lang="it-IT" dirty="0" err="1" smtClean="0"/>
              <a:t>one</a:t>
            </a:r>
            <a:r>
              <a:rPr lang="it-IT" dirty="0" smtClean="0"/>
              <a:t> key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authenticate</a:t>
            </a:r>
            <a:r>
              <a:rPr lang="it-IT" dirty="0" smtClean="0"/>
              <a:t> </a:t>
            </a:r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past</a:t>
            </a:r>
            <a:r>
              <a:rPr lang="it-IT" dirty="0" smtClean="0"/>
              <a:t> </a:t>
            </a:r>
            <a:r>
              <a:rPr lang="it-IT" dirty="0" err="1" smtClean="0"/>
              <a:t>msg</a:t>
            </a:r>
            <a:r>
              <a:rPr lang="it-IT" dirty="0" smtClean="0"/>
              <a:t> – </a:t>
            </a:r>
            <a:r>
              <a:rPr lang="it-IT" dirty="0" err="1" smtClean="0"/>
              <a:t>hence</a:t>
            </a:r>
            <a:r>
              <a:rPr lang="it-IT" dirty="0" smtClean="0"/>
              <a:t> </a:t>
            </a:r>
            <a:r>
              <a:rPr lang="it-IT" dirty="0" err="1" smtClean="0"/>
              <a:t>tolerating</a:t>
            </a:r>
            <a:r>
              <a:rPr lang="it-IT" dirty="0" smtClean="0"/>
              <a:t> </a:t>
            </a:r>
            <a:r>
              <a:rPr lang="it-IT" dirty="0" err="1" smtClean="0"/>
              <a:t>losses</a:t>
            </a:r>
            <a:endParaRPr lang="it-IT" dirty="0"/>
          </a:p>
        </p:txBody>
      </p:sp>
      <p:cxnSp>
        <p:nvCxnSpPr>
          <p:cNvPr id="13316" name="Connettore 2 3"/>
          <p:cNvCxnSpPr>
            <a:cxnSpLocks noChangeShapeType="1"/>
          </p:cNvCxnSpPr>
          <p:nvPr/>
        </p:nvCxnSpPr>
        <p:spPr bwMode="auto">
          <a:xfrm>
            <a:off x="701675" y="4040188"/>
            <a:ext cx="1570038" cy="1587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 type="stealth" w="lg" len="med"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17" name="Connettore 2 5"/>
          <p:cNvCxnSpPr>
            <a:cxnSpLocks noChangeShapeType="1"/>
          </p:cNvCxnSpPr>
          <p:nvPr/>
        </p:nvCxnSpPr>
        <p:spPr bwMode="auto">
          <a:xfrm>
            <a:off x="2235200" y="4040188"/>
            <a:ext cx="1570038" cy="1587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 type="stealth" w="lg" len="med"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18" name="Connettore 2 6"/>
          <p:cNvCxnSpPr>
            <a:cxnSpLocks noChangeShapeType="1"/>
          </p:cNvCxnSpPr>
          <p:nvPr/>
        </p:nvCxnSpPr>
        <p:spPr bwMode="auto">
          <a:xfrm>
            <a:off x="3732213" y="4040188"/>
            <a:ext cx="1570037" cy="1587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 type="stealth" w="lg" len="med"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19" name="Connettore 2 7"/>
          <p:cNvCxnSpPr>
            <a:cxnSpLocks noChangeShapeType="1"/>
          </p:cNvCxnSpPr>
          <p:nvPr/>
        </p:nvCxnSpPr>
        <p:spPr bwMode="auto">
          <a:xfrm>
            <a:off x="5265738" y="4040188"/>
            <a:ext cx="1570037" cy="1587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 type="stealth" w="lg" len="med"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20" name="Connettore 2 8"/>
          <p:cNvCxnSpPr>
            <a:cxnSpLocks noChangeShapeType="1"/>
          </p:cNvCxnSpPr>
          <p:nvPr/>
        </p:nvCxnSpPr>
        <p:spPr bwMode="auto">
          <a:xfrm>
            <a:off x="6762750" y="4040188"/>
            <a:ext cx="1570038" cy="1587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 type="stealth" w="lg" len="med"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1" name="CasellaDiTesto 9"/>
          <p:cNvSpPr txBox="1">
            <a:spLocks noChangeArrowheads="1"/>
          </p:cNvSpPr>
          <p:nvPr/>
        </p:nvSpPr>
        <p:spPr bwMode="auto">
          <a:xfrm>
            <a:off x="6981825" y="3603625"/>
            <a:ext cx="1276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Kn = random</a:t>
            </a:r>
          </a:p>
        </p:txBody>
      </p:sp>
      <p:sp>
        <p:nvSpPr>
          <p:cNvPr id="13322" name="CasellaDiTesto 10"/>
          <p:cNvSpPr txBox="1">
            <a:spLocks noChangeArrowheads="1"/>
          </p:cNvSpPr>
          <p:nvPr/>
        </p:nvSpPr>
        <p:spPr bwMode="auto">
          <a:xfrm>
            <a:off x="5432425" y="3640138"/>
            <a:ext cx="1295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Kn-1 = H(Kn)</a:t>
            </a:r>
          </a:p>
        </p:txBody>
      </p:sp>
      <p:cxnSp>
        <p:nvCxnSpPr>
          <p:cNvPr id="13323" name="Connettore 2 12"/>
          <p:cNvCxnSpPr>
            <a:cxnSpLocks noChangeShapeType="1"/>
          </p:cNvCxnSpPr>
          <p:nvPr/>
        </p:nvCxnSpPr>
        <p:spPr bwMode="auto">
          <a:xfrm rot="10800000">
            <a:off x="6653213" y="3786188"/>
            <a:ext cx="328612" cy="158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24" name="Connettore 2 13"/>
          <p:cNvCxnSpPr>
            <a:cxnSpLocks noChangeShapeType="1"/>
          </p:cNvCxnSpPr>
          <p:nvPr/>
        </p:nvCxnSpPr>
        <p:spPr bwMode="auto">
          <a:xfrm rot="10800000">
            <a:off x="5119688" y="3822700"/>
            <a:ext cx="328612" cy="158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25" name="Connettore 2 14"/>
          <p:cNvCxnSpPr>
            <a:cxnSpLocks noChangeShapeType="1"/>
          </p:cNvCxnSpPr>
          <p:nvPr/>
        </p:nvCxnSpPr>
        <p:spPr bwMode="auto">
          <a:xfrm rot="10800000">
            <a:off x="2089150" y="3822700"/>
            <a:ext cx="328613" cy="158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6" name="CasellaDiTesto 15"/>
          <p:cNvSpPr txBox="1">
            <a:spLocks noChangeArrowheads="1"/>
          </p:cNvSpPr>
          <p:nvPr/>
        </p:nvSpPr>
        <p:spPr bwMode="auto">
          <a:xfrm>
            <a:off x="962025" y="3603625"/>
            <a:ext cx="1127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K0 = H(K1)</a:t>
            </a:r>
          </a:p>
        </p:txBody>
      </p:sp>
      <p:sp>
        <p:nvSpPr>
          <p:cNvPr id="15" name="Titolo 1"/>
          <p:cNvSpPr txBox="1">
            <a:spLocks/>
          </p:cNvSpPr>
          <p:nvPr/>
        </p:nvSpPr>
        <p:spPr bwMode="auto">
          <a:xfrm>
            <a:off x="685800" y="225425"/>
            <a:ext cx="76962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defRPr>
            </a:lvl9pPr>
          </a:lstStyle>
          <a:p>
            <a:pPr>
              <a:defRPr/>
            </a:pPr>
            <a:r>
              <a:rPr lang="it-IT" kern="0" smtClean="0"/>
              <a:t>Problem</a:t>
            </a:r>
            <a:endParaRPr lang="it-IT" kern="0" dirty="0"/>
          </a:p>
        </p:txBody>
      </p:sp>
      <p:sp>
        <p:nvSpPr>
          <p:cNvPr id="16" name="Segnaposto contenuto 2"/>
          <p:cNvSpPr txBox="1">
            <a:spLocks/>
          </p:cNvSpPr>
          <p:nvPr/>
        </p:nvSpPr>
        <p:spPr bwMode="auto">
          <a:xfrm>
            <a:off x="685800" y="1125538"/>
            <a:ext cx="7696200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è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sz="2400" kern="0" dirty="0" err="1" smtClean="0"/>
              <a:t>What</a:t>
            </a:r>
            <a:r>
              <a:rPr lang="it-IT" sz="2400" kern="0" dirty="0" smtClean="0"/>
              <a:t> </a:t>
            </a:r>
            <a:r>
              <a:rPr lang="it-IT" sz="2400" kern="0" dirty="0" err="1" smtClean="0"/>
              <a:t>if</a:t>
            </a:r>
            <a:r>
              <a:rPr lang="it-IT" sz="2400" kern="0" dirty="0" smtClean="0"/>
              <a:t> </a:t>
            </a:r>
            <a:r>
              <a:rPr lang="it-IT" sz="2400" kern="0" dirty="0" err="1" smtClean="0"/>
              <a:t>message</a:t>
            </a:r>
            <a:r>
              <a:rPr lang="it-IT" sz="2400" kern="0" dirty="0" smtClean="0"/>
              <a:t> </a:t>
            </a:r>
            <a:r>
              <a:rPr lang="it-IT" sz="2400" kern="0" dirty="0" err="1" smtClean="0"/>
              <a:t>containing</a:t>
            </a:r>
            <a:r>
              <a:rPr lang="it-IT" sz="2400" kern="0" dirty="0" smtClean="0"/>
              <a:t> </a:t>
            </a:r>
            <a:r>
              <a:rPr lang="it-IT" sz="2400" kern="0" dirty="0" err="1" smtClean="0"/>
              <a:t>key</a:t>
            </a:r>
            <a:r>
              <a:rPr lang="it-IT" sz="2400" kern="0" dirty="0" smtClean="0"/>
              <a:t> </a:t>
            </a:r>
            <a:r>
              <a:rPr lang="it-IT" sz="2400" kern="0" dirty="0" err="1" smtClean="0"/>
              <a:t>is</a:t>
            </a:r>
            <a:r>
              <a:rPr lang="it-IT" sz="2400" kern="0" dirty="0" smtClean="0"/>
              <a:t> </a:t>
            </a:r>
            <a:r>
              <a:rPr lang="it-IT" sz="2400" kern="0" dirty="0" err="1" smtClean="0"/>
              <a:t>lost</a:t>
            </a:r>
            <a:r>
              <a:rPr lang="it-IT" sz="2400" kern="0" dirty="0" smtClean="0"/>
              <a:t>?</a:t>
            </a:r>
          </a:p>
          <a:p>
            <a:pPr lvl="1">
              <a:defRPr/>
            </a:pPr>
            <a:r>
              <a:rPr lang="it-IT" sz="2400" kern="0" dirty="0" err="1" smtClean="0"/>
              <a:t>All</a:t>
            </a:r>
            <a:r>
              <a:rPr lang="it-IT" sz="2400" kern="0" dirty="0" smtClean="0"/>
              <a:t> </a:t>
            </a:r>
            <a:r>
              <a:rPr lang="it-IT" sz="2400" kern="0" dirty="0" err="1" smtClean="0"/>
              <a:t>received</a:t>
            </a:r>
            <a:r>
              <a:rPr lang="it-IT" sz="2400" kern="0" dirty="0" smtClean="0"/>
              <a:t> </a:t>
            </a:r>
            <a:r>
              <a:rPr lang="it-IT" sz="2400" kern="0" dirty="0" err="1" smtClean="0"/>
              <a:t>packets</a:t>
            </a:r>
            <a:r>
              <a:rPr lang="it-IT" sz="2400" kern="0" dirty="0" smtClean="0"/>
              <a:t> in an </a:t>
            </a:r>
            <a:r>
              <a:rPr lang="it-IT" sz="2400" kern="0" dirty="0" err="1" smtClean="0"/>
              <a:t>epoch</a:t>
            </a:r>
            <a:r>
              <a:rPr lang="it-IT" sz="2400" kern="0" dirty="0" smtClean="0"/>
              <a:t> </a:t>
            </a:r>
            <a:r>
              <a:rPr lang="it-IT" sz="2400" kern="0" dirty="0" err="1" smtClean="0"/>
              <a:t>cannot</a:t>
            </a:r>
            <a:r>
              <a:rPr lang="it-IT" sz="2400" kern="0" dirty="0" smtClean="0"/>
              <a:t> be </a:t>
            </a:r>
            <a:r>
              <a:rPr lang="it-IT" sz="2400" kern="0" dirty="0" err="1" smtClean="0"/>
              <a:t>authenticated</a:t>
            </a:r>
            <a:r>
              <a:rPr lang="it-IT" sz="2400" kern="0" dirty="0" smtClean="0"/>
              <a:t> </a:t>
            </a:r>
            <a:r>
              <a:rPr lang="it-IT" sz="2400" kern="0" dirty="0" err="1" smtClean="0"/>
              <a:t>anymore</a:t>
            </a:r>
            <a:r>
              <a:rPr lang="it-IT" sz="2400" kern="0" dirty="0" smtClean="0"/>
              <a:t>!</a:t>
            </a:r>
            <a:endParaRPr lang="it-IT" sz="2400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3321" grpId="0"/>
      <p:bldP spid="13322" grpId="0"/>
      <p:bldP spid="133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Technical</a:t>
            </a:r>
            <a:r>
              <a:rPr lang="it-IT" dirty="0" smtClean="0"/>
              <a:t> </a:t>
            </a:r>
            <a:r>
              <a:rPr lang="it-IT" dirty="0" err="1" smtClean="0"/>
              <a:t>details</a:t>
            </a:r>
            <a:endParaRPr lang="it-IT" dirty="0"/>
          </a:p>
        </p:txBody>
      </p:sp>
      <p:sp>
        <p:nvSpPr>
          <p:cNvPr id="13315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altLang="it-IT" smtClean="0"/>
              <a:t>Omitted, but in essence:</a:t>
            </a:r>
          </a:p>
          <a:p>
            <a:pPr lvl="1"/>
            <a:r>
              <a:rPr lang="it-IT" altLang="it-IT" smtClean="0"/>
              <a:t>Key chain: differs from key used in auth</a:t>
            </a:r>
          </a:p>
          <a:p>
            <a:pPr lvl="1"/>
            <a:r>
              <a:rPr lang="it-IT" altLang="it-IT" smtClean="0"/>
              <a:t>Synchronization protocols</a:t>
            </a:r>
          </a:p>
          <a:p>
            <a:pPr lvl="1"/>
            <a:r>
              <a:rPr lang="it-IT" altLang="it-IT" smtClean="0"/>
              <a:t>Hash chain: efficient computation and maintenance, o(log^2 N)</a:t>
            </a:r>
          </a:p>
          <a:p>
            <a:pPr lvl="2"/>
            <a:r>
              <a:rPr lang="it-IT" altLang="it-IT" smtClean="0"/>
              <a:t>Opposed to linear (elementary approach) </a:t>
            </a:r>
          </a:p>
          <a:p>
            <a:r>
              <a:rPr lang="it-IT" altLang="it-IT" smtClean="0"/>
              <a:t>Refer to RFC or papers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ChangeArrowheads="1"/>
          </p:cNvSpPr>
          <p:nvPr/>
        </p:nvSpPr>
        <p:spPr bwMode="auto">
          <a:xfrm>
            <a:off x="685800" y="25733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 eaLnBrk="0" hangingPunct="0">
              <a:defRPr/>
            </a:pPr>
            <a:r>
              <a:rPr lang="en-US" sz="3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Merkle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Trees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dirty="0" err="1" smtClean="0"/>
              <a:t>Frequent</a:t>
            </a:r>
            <a:r>
              <a:rPr lang="it-IT" dirty="0" smtClean="0"/>
              <a:t> </a:t>
            </a:r>
            <a:r>
              <a:rPr lang="it-IT" dirty="0" err="1" smtClean="0"/>
              <a:t>practical</a:t>
            </a:r>
            <a:r>
              <a:rPr lang="it-IT" dirty="0" smtClean="0"/>
              <a:t> </a:t>
            </a:r>
            <a:r>
              <a:rPr lang="it-IT" dirty="0" err="1" smtClean="0"/>
              <a:t>problem</a:t>
            </a:r>
            <a:r>
              <a:rPr lang="it-IT" dirty="0" smtClean="0"/>
              <a:t>: </a:t>
            </a:r>
            <a:br>
              <a:rPr lang="it-IT" dirty="0" smtClean="0"/>
            </a:br>
            <a:r>
              <a:rPr lang="it-IT" dirty="0" err="1" smtClean="0"/>
              <a:t>how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sign</a:t>
            </a:r>
            <a:r>
              <a:rPr lang="it-IT" dirty="0" smtClean="0"/>
              <a:t> a </a:t>
            </a:r>
            <a:r>
              <a:rPr lang="it-IT" dirty="0" err="1" smtClean="0"/>
              <a:t>chunked</a:t>
            </a:r>
            <a:r>
              <a:rPr lang="it-IT" dirty="0" smtClean="0"/>
              <a:t> </a:t>
            </a:r>
            <a:r>
              <a:rPr lang="it-IT" dirty="0" err="1" smtClean="0"/>
              <a:t>msg</a:t>
            </a:r>
            <a:endParaRPr lang="it-IT" dirty="0" smtClean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2041525"/>
            <a:ext cx="7696200" cy="4054475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defRPr/>
            </a:pPr>
            <a:r>
              <a:rPr lang="en-US" dirty="0" smtClean="0"/>
              <a:t>Peer-to-peer delivery</a:t>
            </a:r>
          </a:p>
          <a:p>
            <a:pPr lvl="1" eaLnBrk="1" hangingPunct="1">
              <a:defRPr/>
            </a:pPr>
            <a:r>
              <a:rPr lang="en-US" dirty="0" smtClean="0"/>
              <a:t>Message divided into independent chunks</a:t>
            </a:r>
          </a:p>
          <a:p>
            <a:pPr lvl="1" eaLnBrk="1" hangingPunct="1">
              <a:defRPr/>
            </a:pPr>
            <a:r>
              <a:rPr lang="en-US" dirty="0" smtClean="0"/>
              <a:t>Frequently received out of order, and from distinct peers</a:t>
            </a:r>
          </a:p>
          <a:p>
            <a:pPr lvl="1"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Signature verification: needs to wait until COMPLETE message reconstruction</a:t>
            </a:r>
          </a:p>
          <a:p>
            <a:pPr lvl="1" eaLnBrk="1" hangingPunct="1">
              <a:defRPr/>
            </a:pPr>
            <a:r>
              <a:rPr lang="en-US" dirty="0" smtClean="0"/>
              <a:t>But what about fake injected chunks?</a:t>
            </a:r>
          </a:p>
          <a:p>
            <a:pPr eaLnBrk="1" hangingPunct="1">
              <a:defRPr/>
            </a:pPr>
            <a:r>
              <a:rPr lang="en-US" dirty="0" smtClean="0"/>
              <a:t>Per-chunk signatures: too expensive and too much overhead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Can we find a better solution?</a:t>
            </a:r>
          </a:p>
        </p:txBody>
      </p:sp>
      <p:sp>
        <p:nvSpPr>
          <p:cNvPr id="15364" name="Rectangle 9"/>
          <p:cNvSpPr>
            <a:spLocks noChangeArrowheads="1"/>
          </p:cNvSpPr>
          <p:nvPr/>
        </p:nvSpPr>
        <p:spPr bwMode="auto">
          <a:xfrm>
            <a:off x="971550" y="1384300"/>
            <a:ext cx="5499100" cy="44291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400">
                <a:latin typeface="Arial Narrow" pitchFamily="34" charset="0"/>
              </a:rPr>
              <a:t>VERY LONG MESSAGE</a:t>
            </a:r>
          </a:p>
        </p:txBody>
      </p:sp>
      <p:sp>
        <p:nvSpPr>
          <p:cNvPr id="15365" name="Rectangle 9"/>
          <p:cNvSpPr>
            <a:spLocks noChangeArrowheads="1"/>
          </p:cNvSpPr>
          <p:nvPr/>
        </p:nvSpPr>
        <p:spPr bwMode="auto">
          <a:xfrm>
            <a:off x="6470650" y="1384300"/>
            <a:ext cx="912813" cy="43815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400">
                <a:latin typeface="Arial Narrow" pitchFamily="34" charset="0"/>
              </a:rPr>
              <a:t>SIGNATURE</a:t>
            </a:r>
          </a:p>
        </p:txBody>
      </p:sp>
      <p:sp>
        <p:nvSpPr>
          <p:cNvPr id="3078" name="Rectangle 9"/>
          <p:cNvSpPr>
            <a:spLocks noChangeArrowheads="1"/>
          </p:cNvSpPr>
          <p:nvPr/>
        </p:nvSpPr>
        <p:spPr bwMode="auto">
          <a:xfrm>
            <a:off x="971550" y="3090863"/>
            <a:ext cx="1154113" cy="44291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400">
                <a:latin typeface="Arial Narrow" pitchFamily="34" charset="0"/>
              </a:rPr>
              <a:t>CHUNK 1</a:t>
            </a:r>
          </a:p>
        </p:txBody>
      </p:sp>
      <p:sp>
        <p:nvSpPr>
          <p:cNvPr id="3079" name="Rectangle 9"/>
          <p:cNvSpPr>
            <a:spLocks noChangeArrowheads="1"/>
          </p:cNvSpPr>
          <p:nvPr/>
        </p:nvSpPr>
        <p:spPr bwMode="auto">
          <a:xfrm>
            <a:off x="2139950" y="3090863"/>
            <a:ext cx="1154113" cy="44291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400">
                <a:latin typeface="Arial Narrow" pitchFamily="34" charset="0"/>
              </a:rPr>
              <a:t>CHUNK 2</a:t>
            </a:r>
          </a:p>
        </p:txBody>
      </p:sp>
      <p:sp>
        <p:nvSpPr>
          <p:cNvPr id="3080" name="Rectangle 9"/>
          <p:cNvSpPr>
            <a:spLocks noChangeArrowheads="1"/>
          </p:cNvSpPr>
          <p:nvPr/>
        </p:nvSpPr>
        <p:spPr bwMode="auto">
          <a:xfrm>
            <a:off x="3308350" y="3095625"/>
            <a:ext cx="1154113" cy="44291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400">
                <a:latin typeface="Arial Narrow" pitchFamily="34" charset="0"/>
              </a:rPr>
              <a:t>CHUNK 3</a:t>
            </a: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4476750" y="3095625"/>
            <a:ext cx="1154113" cy="44291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400">
                <a:latin typeface="Arial Narrow" pitchFamily="34" charset="0"/>
              </a:rPr>
              <a:t>CHUNK 4</a:t>
            </a:r>
          </a:p>
        </p:txBody>
      </p:sp>
      <p:sp>
        <p:nvSpPr>
          <p:cNvPr id="3082" name="Rectangle 9"/>
          <p:cNvSpPr>
            <a:spLocks noChangeArrowheads="1"/>
          </p:cNvSpPr>
          <p:nvPr/>
        </p:nvSpPr>
        <p:spPr bwMode="auto">
          <a:xfrm>
            <a:off x="6156325" y="3090863"/>
            <a:ext cx="1154113" cy="44291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400">
                <a:latin typeface="Arial Narrow" pitchFamily="34" charset="0"/>
              </a:rPr>
              <a:t>CHUNK N</a:t>
            </a:r>
          </a:p>
        </p:txBody>
      </p:sp>
      <p:sp>
        <p:nvSpPr>
          <p:cNvPr id="3083" name="CasellaDiTesto 11"/>
          <p:cNvSpPr txBox="1">
            <a:spLocks noChangeArrowheads="1"/>
          </p:cNvSpPr>
          <p:nvPr/>
        </p:nvSpPr>
        <p:spPr bwMode="auto">
          <a:xfrm>
            <a:off x="5630863" y="2913063"/>
            <a:ext cx="520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b="0">
                <a:latin typeface="Arial Narrow" pitchFamily="34" charset="0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078" grpId="0" animBg="1"/>
      <p:bldP spid="3079" grpId="0" animBg="1"/>
      <p:bldP spid="3080" grpId="0" animBg="1"/>
      <p:bldP spid="3081" grpId="0" animBg="1"/>
      <p:bldP spid="3082" grpId="0" animBg="1"/>
      <p:bldP spid="308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dirty="0" err="1" smtClean="0"/>
              <a:t>Merkle</a:t>
            </a:r>
            <a:r>
              <a:rPr lang="it-IT" dirty="0" smtClean="0"/>
              <a:t>’s idea: </a:t>
            </a:r>
            <a:r>
              <a:rPr lang="it-IT" dirty="0" err="1" smtClean="0"/>
              <a:t>Hash</a:t>
            </a:r>
            <a:r>
              <a:rPr lang="it-IT" dirty="0" smtClean="0"/>
              <a:t> </a:t>
            </a:r>
            <a:r>
              <a:rPr lang="it-IT" dirty="0" err="1" smtClean="0"/>
              <a:t>tree</a:t>
            </a:r>
            <a:endParaRPr lang="it-IT" dirty="0" smtClean="0"/>
          </a:p>
        </p:txBody>
      </p:sp>
      <p:sp>
        <p:nvSpPr>
          <p:cNvPr id="16387" name="Rettangolo 4"/>
          <p:cNvSpPr>
            <a:spLocks noChangeArrowheads="1"/>
          </p:cNvSpPr>
          <p:nvPr/>
        </p:nvSpPr>
        <p:spPr bwMode="auto">
          <a:xfrm>
            <a:off x="701675" y="5254625"/>
            <a:ext cx="839788" cy="32861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A</a:t>
            </a:r>
          </a:p>
        </p:txBody>
      </p:sp>
      <p:sp>
        <p:nvSpPr>
          <p:cNvPr id="16388" name="Rettangolo 5"/>
          <p:cNvSpPr>
            <a:spLocks noChangeArrowheads="1"/>
          </p:cNvSpPr>
          <p:nvPr/>
        </p:nvSpPr>
        <p:spPr bwMode="auto">
          <a:xfrm>
            <a:off x="1687513" y="5254625"/>
            <a:ext cx="839787" cy="32861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</a:t>
            </a:r>
          </a:p>
        </p:txBody>
      </p:sp>
      <p:sp>
        <p:nvSpPr>
          <p:cNvPr id="16389" name="Rettangolo 6"/>
          <p:cNvSpPr>
            <a:spLocks noChangeArrowheads="1"/>
          </p:cNvSpPr>
          <p:nvPr/>
        </p:nvSpPr>
        <p:spPr bwMode="auto">
          <a:xfrm>
            <a:off x="2709863" y="5254625"/>
            <a:ext cx="839787" cy="32861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C</a:t>
            </a:r>
          </a:p>
        </p:txBody>
      </p:sp>
      <p:sp>
        <p:nvSpPr>
          <p:cNvPr id="16390" name="Rettangolo 7"/>
          <p:cNvSpPr>
            <a:spLocks noChangeArrowheads="1"/>
          </p:cNvSpPr>
          <p:nvPr/>
        </p:nvSpPr>
        <p:spPr bwMode="auto">
          <a:xfrm>
            <a:off x="3732213" y="5254625"/>
            <a:ext cx="839787" cy="32861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D</a:t>
            </a:r>
          </a:p>
        </p:txBody>
      </p:sp>
      <p:sp>
        <p:nvSpPr>
          <p:cNvPr id="16391" name="Rettangolo 8"/>
          <p:cNvSpPr>
            <a:spLocks noChangeArrowheads="1"/>
          </p:cNvSpPr>
          <p:nvPr/>
        </p:nvSpPr>
        <p:spPr bwMode="auto">
          <a:xfrm>
            <a:off x="4791075" y="5254625"/>
            <a:ext cx="839788" cy="32861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E</a:t>
            </a:r>
          </a:p>
        </p:txBody>
      </p:sp>
      <p:sp>
        <p:nvSpPr>
          <p:cNvPr id="16392" name="Rettangolo 9"/>
          <p:cNvSpPr>
            <a:spLocks noChangeArrowheads="1"/>
          </p:cNvSpPr>
          <p:nvPr/>
        </p:nvSpPr>
        <p:spPr bwMode="auto">
          <a:xfrm>
            <a:off x="5813425" y="5254625"/>
            <a:ext cx="839788" cy="32861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F</a:t>
            </a:r>
          </a:p>
        </p:txBody>
      </p:sp>
      <p:sp>
        <p:nvSpPr>
          <p:cNvPr id="16393" name="Rettangolo 10"/>
          <p:cNvSpPr>
            <a:spLocks noChangeArrowheads="1"/>
          </p:cNvSpPr>
          <p:nvPr/>
        </p:nvSpPr>
        <p:spPr bwMode="auto">
          <a:xfrm>
            <a:off x="6835775" y="5254625"/>
            <a:ext cx="839788" cy="32861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G</a:t>
            </a:r>
          </a:p>
        </p:txBody>
      </p:sp>
      <p:sp>
        <p:nvSpPr>
          <p:cNvPr id="16394" name="Rettangolo 11"/>
          <p:cNvSpPr>
            <a:spLocks noChangeArrowheads="1"/>
          </p:cNvSpPr>
          <p:nvPr/>
        </p:nvSpPr>
        <p:spPr bwMode="auto">
          <a:xfrm>
            <a:off x="7858125" y="5254625"/>
            <a:ext cx="839788" cy="32861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</a:t>
            </a:r>
          </a:p>
        </p:txBody>
      </p:sp>
      <p:sp>
        <p:nvSpPr>
          <p:cNvPr id="16395" name="Freccia in giù 14"/>
          <p:cNvSpPr>
            <a:spLocks noChangeArrowheads="1"/>
          </p:cNvSpPr>
          <p:nvPr/>
        </p:nvSpPr>
        <p:spPr bwMode="auto">
          <a:xfrm flipV="1">
            <a:off x="993775" y="4597400"/>
            <a:ext cx="255588" cy="620713"/>
          </a:xfrm>
          <a:prstGeom prst="downArrow">
            <a:avLst>
              <a:gd name="adj1" fmla="val 50000"/>
              <a:gd name="adj2" fmla="val 49999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6396" name="Freccia in giù 15"/>
          <p:cNvSpPr>
            <a:spLocks noChangeArrowheads="1"/>
          </p:cNvSpPr>
          <p:nvPr/>
        </p:nvSpPr>
        <p:spPr bwMode="auto">
          <a:xfrm flipV="1">
            <a:off x="1943100" y="4597400"/>
            <a:ext cx="255588" cy="620713"/>
          </a:xfrm>
          <a:prstGeom prst="downArrow">
            <a:avLst>
              <a:gd name="adj1" fmla="val 50000"/>
              <a:gd name="adj2" fmla="val 49999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6397" name="Freccia in giù 16"/>
          <p:cNvSpPr>
            <a:spLocks noChangeArrowheads="1"/>
          </p:cNvSpPr>
          <p:nvPr/>
        </p:nvSpPr>
        <p:spPr bwMode="auto">
          <a:xfrm flipV="1">
            <a:off x="3038475" y="4597400"/>
            <a:ext cx="255588" cy="620713"/>
          </a:xfrm>
          <a:prstGeom prst="downArrow">
            <a:avLst>
              <a:gd name="adj1" fmla="val 50000"/>
              <a:gd name="adj2" fmla="val 49999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6398" name="Freccia in giù 17"/>
          <p:cNvSpPr>
            <a:spLocks noChangeArrowheads="1"/>
          </p:cNvSpPr>
          <p:nvPr/>
        </p:nvSpPr>
        <p:spPr bwMode="auto">
          <a:xfrm flipV="1">
            <a:off x="3987800" y="4597400"/>
            <a:ext cx="255588" cy="620713"/>
          </a:xfrm>
          <a:prstGeom prst="downArrow">
            <a:avLst>
              <a:gd name="adj1" fmla="val 50000"/>
              <a:gd name="adj2" fmla="val 49999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6399" name="Freccia in giù 18"/>
          <p:cNvSpPr>
            <a:spLocks noChangeArrowheads="1"/>
          </p:cNvSpPr>
          <p:nvPr/>
        </p:nvSpPr>
        <p:spPr bwMode="auto">
          <a:xfrm flipV="1">
            <a:off x="5119688" y="4597400"/>
            <a:ext cx="255587" cy="620713"/>
          </a:xfrm>
          <a:prstGeom prst="downArrow">
            <a:avLst>
              <a:gd name="adj1" fmla="val 50000"/>
              <a:gd name="adj2" fmla="val 49999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6400" name="Freccia in giù 19"/>
          <p:cNvSpPr>
            <a:spLocks noChangeArrowheads="1"/>
          </p:cNvSpPr>
          <p:nvPr/>
        </p:nvSpPr>
        <p:spPr bwMode="auto">
          <a:xfrm flipV="1">
            <a:off x="6069013" y="4597400"/>
            <a:ext cx="255587" cy="620713"/>
          </a:xfrm>
          <a:prstGeom prst="downArrow">
            <a:avLst>
              <a:gd name="adj1" fmla="val 50000"/>
              <a:gd name="adj2" fmla="val 49999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6401" name="Freccia in giù 20"/>
          <p:cNvSpPr>
            <a:spLocks noChangeArrowheads="1"/>
          </p:cNvSpPr>
          <p:nvPr/>
        </p:nvSpPr>
        <p:spPr bwMode="auto">
          <a:xfrm flipV="1">
            <a:off x="7164388" y="4597400"/>
            <a:ext cx="255587" cy="620713"/>
          </a:xfrm>
          <a:prstGeom prst="downArrow">
            <a:avLst>
              <a:gd name="adj1" fmla="val 50000"/>
              <a:gd name="adj2" fmla="val 49999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6402" name="Freccia in giù 21"/>
          <p:cNvSpPr>
            <a:spLocks noChangeArrowheads="1"/>
          </p:cNvSpPr>
          <p:nvPr/>
        </p:nvSpPr>
        <p:spPr bwMode="auto">
          <a:xfrm flipV="1">
            <a:off x="8113713" y="4597400"/>
            <a:ext cx="255587" cy="620713"/>
          </a:xfrm>
          <a:prstGeom prst="downArrow">
            <a:avLst>
              <a:gd name="adj1" fmla="val 50000"/>
              <a:gd name="adj2" fmla="val 49999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6403" name="CasellaDiTesto 22"/>
          <p:cNvSpPr txBox="1">
            <a:spLocks noChangeArrowheads="1"/>
          </p:cNvSpPr>
          <p:nvPr/>
        </p:nvSpPr>
        <p:spPr bwMode="auto">
          <a:xfrm>
            <a:off x="884238" y="4232275"/>
            <a:ext cx="573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H(A)</a:t>
            </a:r>
          </a:p>
        </p:txBody>
      </p:sp>
      <p:sp>
        <p:nvSpPr>
          <p:cNvPr id="16404" name="CasellaDiTesto 23"/>
          <p:cNvSpPr txBox="1">
            <a:spLocks noChangeArrowheads="1"/>
          </p:cNvSpPr>
          <p:nvPr/>
        </p:nvSpPr>
        <p:spPr bwMode="auto">
          <a:xfrm>
            <a:off x="1808163" y="4232275"/>
            <a:ext cx="573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H(B)</a:t>
            </a:r>
          </a:p>
        </p:txBody>
      </p:sp>
      <p:sp>
        <p:nvSpPr>
          <p:cNvPr id="16405" name="CasellaDiTesto 24"/>
          <p:cNvSpPr txBox="1">
            <a:spLocks noChangeArrowheads="1"/>
          </p:cNvSpPr>
          <p:nvPr/>
        </p:nvSpPr>
        <p:spPr bwMode="auto">
          <a:xfrm>
            <a:off x="2892425" y="4232275"/>
            <a:ext cx="5826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H(C)</a:t>
            </a:r>
          </a:p>
        </p:txBody>
      </p:sp>
      <p:sp>
        <p:nvSpPr>
          <p:cNvPr id="16406" name="CasellaDiTesto 25"/>
          <p:cNvSpPr txBox="1">
            <a:spLocks noChangeArrowheads="1"/>
          </p:cNvSpPr>
          <p:nvPr/>
        </p:nvSpPr>
        <p:spPr bwMode="auto">
          <a:xfrm>
            <a:off x="3816350" y="4232275"/>
            <a:ext cx="5826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H(D)</a:t>
            </a:r>
          </a:p>
        </p:txBody>
      </p:sp>
      <p:sp>
        <p:nvSpPr>
          <p:cNvPr id="16407" name="CasellaDiTesto 26"/>
          <p:cNvSpPr txBox="1">
            <a:spLocks noChangeArrowheads="1"/>
          </p:cNvSpPr>
          <p:nvPr/>
        </p:nvSpPr>
        <p:spPr bwMode="auto">
          <a:xfrm>
            <a:off x="4964113" y="4232275"/>
            <a:ext cx="573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H(E)</a:t>
            </a:r>
          </a:p>
        </p:txBody>
      </p:sp>
      <p:sp>
        <p:nvSpPr>
          <p:cNvPr id="16408" name="CasellaDiTesto 27"/>
          <p:cNvSpPr txBox="1">
            <a:spLocks noChangeArrowheads="1"/>
          </p:cNvSpPr>
          <p:nvPr/>
        </p:nvSpPr>
        <p:spPr bwMode="auto">
          <a:xfrm>
            <a:off x="5888038" y="4232275"/>
            <a:ext cx="573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H(F)</a:t>
            </a:r>
          </a:p>
        </p:txBody>
      </p:sp>
      <p:sp>
        <p:nvSpPr>
          <p:cNvPr id="16409" name="CasellaDiTesto 28"/>
          <p:cNvSpPr txBox="1">
            <a:spLocks noChangeArrowheads="1"/>
          </p:cNvSpPr>
          <p:nvPr/>
        </p:nvSpPr>
        <p:spPr bwMode="auto">
          <a:xfrm>
            <a:off x="6972300" y="4232275"/>
            <a:ext cx="593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H(G)</a:t>
            </a:r>
          </a:p>
        </p:txBody>
      </p:sp>
      <p:sp>
        <p:nvSpPr>
          <p:cNvPr id="16410" name="CasellaDiTesto 29"/>
          <p:cNvSpPr txBox="1">
            <a:spLocks noChangeArrowheads="1"/>
          </p:cNvSpPr>
          <p:nvPr/>
        </p:nvSpPr>
        <p:spPr bwMode="auto">
          <a:xfrm>
            <a:off x="7896225" y="4232275"/>
            <a:ext cx="5826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H(H)</a:t>
            </a:r>
          </a:p>
        </p:txBody>
      </p:sp>
      <p:sp>
        <p:nvSpPr>
          <p:cNvPr id="16411" name="CasellaDiTesto 30"/>
          <p:cNvSpPr txBox="1">
            <a:spLocks noChangeArrowheads="1"/>
          </p:cNvSpPr>
          <p:nvPr/>
        </p:nvSpPr>
        <p:spPr bwMode="auto">
          <a:xfrm>
            <a:off x="1030288" y="3465513"/>
            <a:ext cx="12557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H[H(A),H(B)]</a:t>
            </a:r>
          </a:p>
        </p:txBody>
      </p:sp>
      <p:sp>
        <p:nvSpPr>
          <p:cNvPr id="16412" name="CasellaDiTesto 31"/>
          <p:cNvSpPr txBox="1">
            <a:spLocks noChangeArrowheads="1"/>
          </p:cNvSpPr>
          <p:nvPr/>
        </p:nvSpPr>
        <p:spPr bwMode="auto">
          <a:xfrm>
            <a:off x="3001963" y="3465513"/>
            <a:ext cx="12747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H[H(C),H(D)]</a:t>
            </a:r>
          </a:p>
        </p:txBody>
      </p:sp>
      <p:sp>
        <p:nvSpPr>
          <p:cNvPr id="16413" name="CasellaDiTesto 32"/>
          <p:cNvSpPr txBox="1">
            <a:spLocks noChangeArrowheads="1"/>
          </p:cNvSpPr>
          <p:nvPr/>
        </p:nvSpPr>
        <p:spPr bwMode="auto">
          <a:xfrm>
            <a:off x="5010150" y="3465513"/>
            <a:ext cx="1274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H[H(E),H(F)]</a:t>
            </a:r>
          </a:p>
        </p:txBody>
      </p:sp>
      <p:sp>
        <p:nvSpPr>
          <p:cNvPr id="16414" name="CasellaDiTesto 33"/>
          <p:cNvSpPr txBox="1">
            <a:spLocks noChangeArrowheads="1"/>
          </p:cNvSpPr>
          <p:nvPr/>
        </p:nvSpPr>
        <p:spPr bwMode="auto">
          <a:xfrm>
            <a:off x="7091363" y="3465513"/>
            <a:ext cx="12747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H[H(G),H(H)]</a:t>
            </a:r>
          </a:p>
        </p:txBody>
      </p:sp>
      <p:sp>
        <p:nvSpPr>
          <p:cNvPr id="16415" name="CasellaDiTesto 34"/>
          <p:cNvSpPr txBox="1">
            <a:spLocks noChangeArrowheads="1"/>
          </p:cNvSpPr>
          <p:nvPr/>
        </p:nvSpPr>
        <p:spPr bwMode="auto">
          <a:xfrm>
            <a:off x="1344613" y="2698750"/>
            <a:ext cx="27130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H{H[H(A),H(B)],H[H(C),H(D)]} </a:t>
            </a:r>
          </a:p>
        </p:txBody>
      </p:sp>
      <p:sp>
        <p:nvSpPr>
          <p:cNvPr id="16416" name="CasellaDiTesto 35"/>
          <p:cNvSpPr txBox="1">
            <a:spLocks noChangeArrowheads="1"/>
          </p:cNvSpPr>
          <p:nvPr/>
        </p:nvSpPr>
        <p:spPr bwMode="auto">
          <a:xfrm>
            <a:off x="5218113" y="2698750"/>
            <a:ext cx="27130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H{H[H(E),H(F)],H[H(G),H(H)]} </a:t>
            </a:r>
          </a:p>
        </p:txBody>
      </p:sp>
      <p:sp>
        <p:nvSpPr>
          <p:cNvPr id="16417" name="CasellaDiTesto 36"/>
          <p:cNvSpPr txBox="1">
            <a:spLocks noChangeArrowheads="1"/>
          </p:cNvSpPr>
          <p:nvPr/>
        </p:nvSpPr>
        <p:spPr bwMode="auto">
          <a:xfrm>
            <a:off x="1468438" y="1895475"/>
            <a:ext cx="6473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ROOT = H( H{H[H(A),H(B)],H[H(C),H(D)]} , H{H[H(E),H(F)],H[H(G),H(H)]} ) </a:t>
            </a:r>
          </a:p>
        </p:txBody>
      </p:sp>
      <p:cxnSp>
        <p:nvCxnSpPr>
          <p:cNvPr id="16418" name="Connettore 2 38"/>
          <p:cNvCxnSpPr>
            <a:cxnSpLocks noChangeShapeType="1"/>
            <a:stCxn id="16403" idx="0"/>
            <a:endCxn id="16411" idx="2"/>
          </p:cNvCxnSpPr>
          <p:nvPr/>
        </p:nvCxnSpPr>
        <p:spPr bwMode="auto">
          <a:xfrm rot="5400000" flipH="1" flipV="1">
            <a:off x="1215231" y="3790157"/>
            <a:ext cx="396875" cy="487362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19" name="Connettore 2 39"/>
          <p:cNvCxnSpPr>
            <a:cxnSpLocks noChangeShapeType="1"/>
            <a:stCxn id="16411" idx="0"/>
            <a:endCxn id="16415" idx="2"/>
          </p:cNvCxnSpPr>
          <p:nvPr/>
        </p:nvCxnSpPr>
        <p:spPr bwMode="auto">
          <a:xfrm rot="5400000" flipH="1" flipV="1">
            <a:off x="1980406" y="2745582"/>
            <a:ext cx="396875" cy="104298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0" name="Connettore 2 42"/>
          <p:cNvCxnSpPr>
            <a:cxnSpLocks noChangeShapeType="1"/>
            <a:stCxn id="16415" idx="0"/>
            <a:endCxn id="16417" idx="2"/>
          </p:cNvCxnSpPr>
          <p:nvPr/>
        </p:nvCxnSpPr>
        <p:spPr bwMode="auto">
          <a:xfrm rot="5400000" flipH="1" flipV="1">
            <a:off x="3486150" y="1479551"/>
            <a:ext cx="433387" cy="2005012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1" name="Connettore 2 45"/>
          <p:cNvCxnSpPr>
            <a:cxnSpLocks noChangeShapeType="1"/>
            <a:stCxn id="16416" idx="0"/>
            <a:endCxn id="16417" idx="2"/>
          </p:cNvCxnSpPr>
          <p:nvPr/>
        </p:nvCxnSpPr>
        <p:spPr bwMode="auto">
          <a:xfrm rot="16200000" flipV="1">
            <a:off x="5423694" y="1547019"/>
            <a:ext cx="433387" cy="187007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2" name="Connettore 2 48"/>
          <p:cNvCxnSpPr>
            <a:cxnSpLocks noChangeShapeType="1"/>
            <a:stCxn id="16413" idx="0"/>
            <a:endCxn id="16416" idx="2"/>
          </p:cNvCxnSpPr>
          <p:nvPr/>
        </p:nvCxnSpPr>
        <p:spPr bwMode="auto">
          <a:xfrm rot="5400000" flipH="1" flipV="1">
            <a:off x="5912644" y="2802732"/>
            <a:ext cx="396875" cy="92868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3" name="Connettore 2 49"/>
          <p:cNvCxnSpPr>
            <a:cxnSpLocks noChangeShapeType="1"/>
            <a:stCxn id="16406" idx="0"/>
            <a:endCxn id="16412" idx="2"/>
          </p:cNvCxnSpPr>
          <p:nvPr/>
        </p:nvCxnSpPr>
        <p:spPr bwMode="auto">
          <a:xfrm rot="16200000" flipV="1">
            <a:off x="3675062" y="3798888"/>
            <a:ext cx="396875" cy="46990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4" name="Connettore 2 50"/>
          <p:cNvCxnSpPr>
            <a:cxnSpLocks noChangeShapeType="1"/>
            <a:stCxn id="16414" idx="0"/>
            <a:endCxn id="16416" idx="2"/>
          </p:cNvCxnSpPr>
          <p:nvPr/>
        </p:nvCxnSpPr>
        <p:spPr bwMode="auto">
          <a:xfrm rot="16200000" flipV="1">
            <a:off x="6954044" y="2690019"/>
            <a:ext cx="396875" cy="1154113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5" name="Connettore 2 51"/>
          <p:cNvCxnSpPr>
            <a:cxnSpLocks noChangeShapeType="1"/>
            <a:stCxn id="16412" idx="0"/>
            <a:endCxn id="16415" idx="2"/>
          </p:cNvCxnSpPr>
          <p:nvPr/>
        </p:nvCxnSpPr>
        <p:spPr bwMode="auto">
          <a:xfrm rot="16200000" flipV="1">
            <a:off x="2971006" y="2797970"/>
            <a:ext cx="396875" cy="938212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6" name="Connettore 2 60"/>
          <p:cNvCxnSpPr>
            <a:cxnSpLocks noChangeShapeType="1"/>
            <a:stCxn id="16405" idx="0"/>
            <a:endCxn id="16412" idx="2"/>
          </p:cNvCxnSpPr>
          <p:nvPr/>
        </p:nvCxnSpPr>
        <p:spPr bwMode="auto">
          <a:xfrm rot="5400000" flipH="1" flipV="1">
            <a:off x="3212306" y="3806032"/>
            <a:ext cx="396875" cy="455612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7" name="Connettore 2 61"/>
          <p:cNvCxnSpPr>
            <a:cxnSpLocks noChangeShapeType="1"/>
            <a:stCxn id="16408" idx="0"/>
            <a:endCxn id="16413" idx="2"/>
          </p:cNvCxnSpPr>
          <p:nvPr/>
        </p:nvCxnSpPr>
        <p:spPr bwMode="auto">
          <a:xfrm rot="16200000" flipV="1">
            <a:off x="5712619" y="3769519"/>
            <a:ext cx="396875" cy="52863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8" name="Connettore 2 62"/>
          <p:cNvCxnSpPr>
            <a:cxnSpLocks noChangeShapeType="1"/>
            <a:stCxn id="16407" idx="0"/>
            <a:endCxn id="16413" idx="2"/>
          </p:cNvCxnSpPr>
          <p:nvPr/>
        </p:nvCxnSpPr>
        <p:spPr bwMode="auto">
          <a:xfrm rot="5400000" flipH="1" flipV="1">
            <a:off x="5249863" y="3835400"/>
            <a:ext cx="396875" cy="39687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9" name="Connettore 2 69"/>
          <p:cNvCxnSpPr>
            <a:cxnSpLocks noChangeShapeType="1"/>
            <a:stCxn id="16404" idx="0"/>
            <a:endCxn id="16411" idx="2"/>
          </p:cNvCxnSpPr>
          <p:nvPr/>
        </p:nvCxnSpPr>
        <p:spPr bwMode="auto">
          <a:xfrm rot="16200000" flipV="1">
            <a:off x="1677987" y="3814763"/>
            <a:ext cx="396875" cy="4381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30" name="Connettore 2 72"/>
          <p:cNvCxnSpPr>
            <a:cxnSpLocks noChangeShapeType="1"/>
            <a:stCxn id="16409" idx="0"/>
          </p:cNvCxnSpPr>
          <p:nvPr/>
        </p:nvCxnSpPr>
        <p:spPr bwMode="auto">
          <a:xfrm rot="5400000" flipH="1" flipV="1">
            <a:off x="7300119" y="3799682"/>
            <a:ext cx="401637" cy="4635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31" name="Connettore 2 73"/>
          <p:cNvCxnSpPr>
            <a:cxnSpLocks noChangeShapeType="1"/>
            <a:stCxn id="16409" idx="0"/>
            <a:endCxn id="16414" idx="2"/>
          </p:cNvCxnSpPr>
          <p:nvPr/>
        </p:nvCxnSpPr>
        <p:spPr bwMode="auto">
          <a:xfrm rot="5400000" flipH="1" flipV="1">
            <a:off x="7300913" y="3803650"/>
            <a:ext cx="396875" cy="46037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32" name="Connettore 2 79"/>
          <p:cNvCxnSpPr>
            <a:cxnSpLocks noChangeShapeType="1"/>
            <a:stCxn id="16410" idx="0"/>
            <a:endCxn id="16414" idx="2"/>
          </p:cNvCxnSpPr>
          <p:nvPr/>
        </p:nvCxnSpPr>
        <p:spPr bwMode="auto">
          <a:xfrm rot="16200000" flipV="1">
            <a:off x="7760494" y="3804444"/>
            <a:ext cx="396875" cy="45878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33" name="Freccia in giù 82"/>
          <p:cNvSpPr>
            <a:spLocks noChangeArrowheads="1"/>
          </p:cNvSpPr>
          <p:nvPr/>
        </p:nvSpPr>
        <p:spPr bwMode="auto">
          <a:xfrm flipV="1">
            <a:off x="3330575" y="1639888"/>
            <a:ext cx="2665413" cy="25558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6434" name="CasellaDiTesto 83"/>
          <p:cNvSpPr txBox="1">
            <a:spLocks noChangeArrowheads="1"/>
          </p:cNvSpPr>
          <p:nvPr/>
        </p:nvSpPr>
        <p:spPr bwMode="auto">
          <a:xfrm>
            <a:off x="3951288" y="1196975"/>
            <a:ext cx="14589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Digitally signed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Single </a:t>
            </a:r>
            <a:r>
              <a:rPr lang="it-IT" dirty="0" err="1" smtClean="0"/>
              <a:t>chunk</a:t>
            </a:r>
            <a:r>
              <a:rPr lang="it-IT" dirty="0" smtClean="0"/>
              <a:t> </a:t>
            </a:r>
            <a:r>
              <a:rPr lang="it-IT" dirty="0" err="1" smtClean="0"/>
              <a:t>verification</a:t>
            </a:r>
            <a:r>
              <a:rPr lang="it-IT" dirty="0" smtClean="0"/>
              <a:t>:</a:t>
            </a:r>
            <a:br>
              <a:rPr lang="it-IT" dirty="0" smtClean="0"/>
            </a:br>
            <a:r>
              <a:rPr lang="it-IT" dirty="0" err="1" smtClean="0"/>
              <a:t>use</a:t>
            </a:r>
            <a:r>
              <a:rPr lang="it-IT" dirty="0" smtClean="0"/>
              <a:t> “</a:t>
            </a:r>
            <a:r>
              <a:rPr lang="it-IT" dirty="0" err="1" smtClean="0"/>
              <a:t>siblings</a:t>
            </a:r>
            <a:r>
              <a:rPr lang="it-IT" dirty="0" smtClean="0"/>
              <a:t>”</a:t>
            </a:r>
            <a:endParaRPr lang="it-IT" dirty="0"/>
          </a:p>
        </p:txBody>
      </p:sp>
      <p:sp>
        <p:nvSpPr>
          <p:cNvPr id="17411" name="Rettangolo 4"/>
          <p:cNvSpPr>
            <a:spLocks noChangeArrowheads="1"/>
          </p:cNvSpPr>
          <p:nvPr/>
        </p:nvSpPr>
        <p:spPr bwMode="auto">
          <a:xfrm>
            <a:off x="701675" y="4706938"/>
            <a:ext cx="839788" cy="32861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A</a:t>
            </a:r>
          </a:p>
        </p:txBody>
      </p:sp>
      <p:sp>
        <p:nvSpPr>
          <p:cNvPr id="17412" name="Rettangolo 5"/>
          <p:cNvSpPr>
            <a:spLocks noChangeArrowheads="1"/>
          </p:cNvSpPr>
          <p:nvPr/>
        </p:nvSpPr>
        <p:spPr bwMode="auto">
          <a:xfrm>
            <a:off x="1687513" y="4706938"/>
            <a:ext cx="839787" cy="32861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</a:t>
            </a:r>
          </a:p>
        </p:txBody>
      </p:sp>
      <p:sp>
        <p:nvSpPr>
          <p:cNvPr id="17413" name="Rettangolo 6"/>
          <p:cNvSpPr>
            <a:spLocks noChangeArrowheads="1"/>
          </p:cNvSpPr>
          <p:nvPr/>
        </p:nvSpPr>
        <p:spPr bwMode="auto">
          <a:xfrm>
            <a:off x="2709863" y="4706938"/>
            <a:ext cx="839787" cy="32861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C</a:t>
            </a:r>
          </a:p>
        </p:txBody>
      </p:sp>
      <p:sp>
        <p:nvSpPr>
          <p:cNvPr id="17414" name="Rettangolo 7"/>
          <p:cNvSpPr>
            <a:spLocks noChangeArrowheads="1"/>
          </p:cNvSpPr>
          <p:nvPr/>
        </p:nvSpPr>
        <p:spPr bwMode="auto">
          <a:xfrm>
            <a:off x="3732213" y="4706938"/>
            <a:ext cx="839787" cy="32861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D</a:t>
            </a:r>
          </a:p>
        </p:txBody>
      </p:sp>
      <p:sp>
        <p:nvSpPr>
          <p:cNvPr id="17415" name="Rettangolo 8"/>
          <p:cNvSpPr>
            <a:spLocks noChangeArrowheads="1"/>
          </p:cNvSpPr>
          <p:nvPr/>
        </p:nvSpPr>
        <p:spPr bwMode="auto">
          <a:xfrm>
            <a:off x="4791075" y="4706938"/>
            <a:ext cx="839788" cy="32861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E</a:t>
            </a:r>
          </a:p>
        </p:txBody>
      </p:sp>
      <p:sp>
        <p:nvSpPr>
          <p:cNvPr id="17416" name="Rettangolo 9"/>
          <p:cNvSpPr>
            <a:spLocks noChangeArrowheads="1"/>
          </p:cNvSpPr>
          <p:nvPr/>
        </p:nvSpPr>
        <p:spPr bwMode="auto">
          <a:xfrm>
            <a:off x="5813425" y="4706938"/>
            <a:ext cx="839788" cy="32861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F</a:t>
            </a:r>
          </a:p>
        </p:txBody>
      </p:sp>
      <p:sp>
        <p:nvSpPr>
          <p:cNvPr id="17417" name="Rettangolo 10"/>
          <p:cNvSpPr>
            <a:spLocks noChangeArrowheads="1"/>
          </p:cNvSpPr>
          <p:nvPr/>
        </p:nvSpPr>
        <p:spPr bwMode="auto">
          <a:xfrm>
            <a:off x="6835775" y="4706938"/>
            <a:ext cx="839788" cy="32861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G</a:t>
            </a:r>
          </a:p>
        </p:txBody>
      </p:sp>
      <p:sp>
        <p:nvSpPr>
          <p:cNvPr id="17418" name="Rettangolo 11"/>
          <p:cNvSpPr>
            <a:spLocks noChangeArrowheads="1"/>
          </p:cNvSpPr>
          <p:nvPr/>
        </p:nvSpPr>
        <p:spPr bwMode="auto">
          <a:xfrm>
            <a:off x="7858125" y="4706938"/>
            <a:ext cx="839788" cy="328612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</a:t>
            </a:r>
          </a:p>
        </p:txBody>
      </p:sp>
      <p:sp>
        <p:nvSpPr>
          <p:cNvPr id="17419" name="Freccia in giù 14"/>
          <p:cNvSpPr>
            <a:spLocks noChangeArrowheads="1"/>
          </p:cNvSpPr>
          <p:nvPr/>
        </p:nvSpPr>
        <p:spPr bwMode="auto">
          <a:xfrm flipV="1">
            <a:off x="993775" y="4049713"/>
            <a:ext cx="255588" cy="620712"/>
          </a:xfrm>
          <a:prstGeom prst="downArrow">
            <a:avLst>
              <a:gd name="adj1" fmla="val 50000"/>
              <a:gd name="adj2" fmla="val 49999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7420" name="Freccia in giù 15"/>
          <p:cNvSpPr>
            <a:spLocks noChangeArrowheads="1"/>
          </p:cNvSpPr>
          <p:nvPr/>
        </p:nvSpPr>
        <p:spPr bwMode="auto">
          <a:xfrm flipV="1">
            <a:off x="1943100" y="4049713"/>
            <a:ext cx="255588" cy="620712"/>
          </a:xfrm>
          <a:prstGeom prst="downArrow">
            <a:avLst>
              <a:gd name="adj1" fmla="val 50000"/>
              <a:gd name="adj2" fmla="val 49999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7421" name="Freccia in giù 16"/>
          <p:cNvSpPr>
            <a:spLocks noChangeArrowheads="1"/>
          </p:cNvSpPr>
          <p:nvPr/>
        </p:nvSpPr>
        <p:spPr bwMode="auto">
          <a:xfrm flipV="1">
            <a:off x="3038475" y="4049713"/>
            <a:ext cx="255588" cy="620712"/>
          </a:xfrm>
          <a:prstGeom prst="downArrow">
            <a:avLst>
              <a:gd name="adj1" fmla="val 50000"/>
              <a:gd name="adj2" fmla="val 49999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7422" name="Freccia in giù 17"/>
          <p:cNvSpPr>
            <a:spLocks noChangeArrowheads="1"/>
          </p:cNvSpPr>
          <p:nvPr/>
        </p:nvSpPr>
        <p:spPr bwMode="auto">
          <a:xfrm flipV="1">
            <a:off x="3987800" y="4049713"/>
            <a:ext cx="255588" cy="620712"/>
          </a:xfrm>
          <a:prstGeom prst="downArrow">
            <a:avLst>
              <a:gd name="adj1" fmla="val 50000"/>
              <a:gd name="adj2" fmla="val 49999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7423" name="Freccia in giù 18"/>
          <p:cNvSpPr>
            <a:spLocks noChangeArrowheads="1"/>
          </p:cNvSpPr>
          <p:nvPr/>
        </p:nvSpPr>
        <p:spPr bwMode="auto">
          <a:xfrm flipV="1">
            <a:off x="5119688" y="4049713"/>
            <a:ext cx="255587" cy="620712"/>
          </a:xfrm>
          <a:prstGeom prst="downArrow">
            <a:avLst>
              <a:gd name="adj1" fmla="val 50000"/>
              <a:gd name="adj2" fmla="val 49999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7424" name="Freccia in giù 19"/>
          <p:cNvSpPr>
            <a:spLocks noChangeArrowheads="1"/>
          </p:cNvSpPr>
          <p:nvPr/>
        </p:nvSpPr>
        <p:spPr bwMode="auto">
          <a:xfrm flipV="1">
            <a:off x="6069013" y="4049713"/>
            <a:ext cx="255587" cy="620712"/>
          </a:xfrm>
          <a:prstGeom prst="downArrow">
            <a:avLst>
              <a:gd name="adj1" fmla="val 50000"/>
              <a:gd name="adj2" fmla="val 49999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7425" name="Freccia in giù 20"/>
          <p:cNvSpPr>
            <a:spLocks noChangeArrowheads="1"/>
          </p:cNvSpPr>
          <p:nvPr/>
        </p:nvSpPr>
        <p:spPr bwMode="auto">
          <a:xfrm flipV="1">
            <a:off x="7164388" y="4049713"/>
            <a:ext cx="255587" cy="620712"/>
          </a:xfrm>
          <a:prstGeom prst="downArrow">
            <a:avLst>
              <a:gd name="adj1" fmla="val 50000"/>
              <a:gd name="adj2" fmla="val 49999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7426" name="Freccia in giù 21"/>
          <p:cNvSpPr>
            <a:spLocks noChangeArrowheads="1"/>
          </p:cNvSpPr>
          <p:nvPr/>
        </p:nvSpPr>
        <p:spPr bwMode="auto">
          <a:xfrm flipV="1">
            <a:off x="8113713" y="4049713"/>
            <a:ext cx="255587" cy="620712"/>
          </a:xfrm>
          <a:prstGeom prst="downArrow">
            <a:avLst>
              <a:gd name="adj1" fmla="val 50000"/>
              <a:gd name="adj2" fmla="val 49999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7427" name="CasellaDiTesto 22"/>
          <p:cNvSpPr txBox="1">
            <a:spLocks noChangeArrowheads="1"/>
          </p:cNvSpPr>
          <p:nvPr/>
        </p:nvSpPr>
        <p:spPr bwMode="auto">
          <a:xfrm>
            <a:off x="884238" y="3684588"/>
            <a:ext cx="5730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H(A)</a:t>
            </a:r>
          </a:p>
        </p:txBody>
      </p:sp>
      <p:sp>
        <p:nvSpPr>
          <p:cNvPr id="17428" name="CasellaDiTesto 23"/>
          <p:cNvSpPr txBox="1">
            <a:spLocks noChangeArrowheads="1"/>
          </p:cNvSpPr>
          <p:nvPr/>
        </p:nvSpPr>
        <p:spPr bwMode="auto">
          <a:xfrm>
            <a:off x="1808163" y="3684588"/>
            <a:ext cx="5730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H(B)</a:t>
            </a:r>
          </a:p>
        </p:txBody>
      </p:sp>
      <p:sp>
        <p:nvSpPr>
          <p:cNvPr id="17429" name="CasellaDiTesto 24"/>
          <p:cNvSpPr txBox="1">
            <a:spLocks noChangeArrowheads="1"/>
          </p:cNvSpPr>
          <p:nvPr/>
        </p:nvSpPr>
        <p:spPr bwMode="auto">
          <a:xfrm>
            <a:off x="2746375" y="3684588"/>
            <a:ext cx="935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C1=H(C)</a:t>
            </a:r>
          </a:p>
        </p:txBody>
      </p:sp>
      <p:sp>
        <p:nvSpPr>
          <p:cNvPr id="17430" name="CasellaDiTesto 25"/>
          <p:cNvSpPr txBox="1">
            <a:spLocks noChangeArrowheads="1"/>
          </p:cNvSpPr>
          <p:nvPr/>
        </p:nvSpPr>
        <p:spPr bwMode="auto">
          <a:xfrm>
            <a:off x="3695700" y="3684588"/>
            <a:ext cx="1030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S1 = H(D)</a:t>
            </a:r>
          </a:p>
        </p:txBody>
      </p:sp>
      <p:sp>
        <p:nvSpPr>
          <p:cNvPr id="17431" name="CasellaDiTesto 26"/>
          <p:cNvSpPr txBox="1">
            <a:spLocks noChangeArrowheads="1"/>
          </p:cNvSpPr>
          <p:nvPr/>
        </p:nvSpPr>
        <p:spPr bwMode="auto">
          <a:xfrm>
            <a:off x="4964113" y="3684588"/>
            <a:ext cx="5730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H(E)</a:t>
            </a:r>
          </a:p>
        </p:txBody>
      </p:sp>
      <p:sp>
        <p:nvSpPr>
          <p:cNvPr id="17432" name="CasellaDiTesto 27"/>
          <p:cNvSpPr txBox="1">
            <a:spLocks noChangeArrowheads="1"/>
          </p:cNvSpPr>
          <p:nvPr/>
        </p:nvSpPr>
        <p:spPr bwMode="auto">
          <a:xfrm>
            <a:off x="5888038" y="3684588"/>
            <a:ext cx="5730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H(F)</a:t>
            </a:r>
          </a:p>
        </p:txBody>
      </p:sp>
      <p:sp>
        <p:nvSpPr>
          <p:cNvPr id="17433" name="CasellaDiTesto 28"/>
          <p:cNvSpPr txBox="1">
            <a:spLocks noChangeArrowheads="1"/>
          </p:cNvSpPr>
          <p:nvPr/>
        </p:nvSpPr>
        <p:spPr bwMode="auto">
          <a:xfrm>
            <a:off x="6972300" y="3684588"/>
            <a:ext cx="593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H(G)</a:t>
            </a:r>
          </a:p>
        </p:txBody>
      </p:sp>
      <p:sp>
        <p:nvSpPr>
          <p:cNvPr id="17434" name="CasellaDiTesto 29"/>
          <p:cNvSpPr txBox="1">
            <a:spLocks noChangeArrowheads="1"/>
          </p:cNvSpPr>
          <p:nvPr/>
        </p:nvSpPr>
        <p:spPr bwMode="auto">
          <a:xfrm>
            <a:off x="7896225" y="3684588"/>
            <a:ext cx="582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H(H)</a:t>
            </a:r>
          </a:p>
        </p:txBody>
      </p:sp>
      <p:sp>
        <p:nvSpPr>
          <p:cNvPr id="17435" name="CasellaDiTesto 30"/>
          <p:cNvSpPr txBox="1">
            <a:spLocks noChangeArrowheads="1"/>
          </p:cNvSpPr>
          <p:nvPr/>
        </p:nvSpPr>
        <p:spPr bwMode="auto">
          <a:xfrm>
            <a:off x="920750" y="2913063"/>
            <a:ext cx="17049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S2 = H[H(A),H(B)]</a:t>
            </a:r>
          </a:p>
        </p:txBody>
      </p:sp>
      <p:sp>
        <p:nvSpPr>
          <p:cNvPr id="17436" name="CasellaDiTesto 31"/>
          <p:cNvSpPr txBox="1">
            <a:spLocks noChangeArrowheads="1"/>
          </p:cNvSpPr>
          <p:nvPr/>
        </p:nvSpPr>
        <p:spPr bwMode="auto">
          <a:xfrm>
            <a:off x="3001963" y="2917825"/>
            <a:ext cx="13065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C2=H[C1,S1]</a:t>
            </a:r>
          </a:p>
        </p:txBody>
      </p:sp>
      <p:sp>
        <p:nvSpPr>
          <p:cNvPr id="17437" name="CasellaDiTesto 32"/>
          <p:cNvSpPr txBox="1">
            <a:spLocks noChangeArrowheads="1"/>
          </p:cNvSpPr>
          <p:nvPr/>
        </p:nvSpPr>
        <p:spPr bwMode="auto">
          <a:xfrm>
            <a:off x="5010150" y="2917825"/>
            <a:ext cx="1274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H[H(E),H(F)]</a:t>
            </a:r>
          </a:p>
        </p:txBody>
      </p:sp>
      <p:sp>
        <p:nvSpPr>
          <p:cNvPr id="17438" name="CasellaDiTesto 33"/>
          <p:cNvSpPr txBox="1">
            <a:spLocks noChangeArrowheads="1"/>
          </p:cNvSpPr>
          <p:nvPr/>
        </p:nvSpPr>
        <p:spPr bwMode="auto">
          <a:xfrm>
            <a:off x="7091363" y="2917825"/>
            <a:ext cx="1274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H[H(G),H(H)]</a:t>
            </a:r>
          </a:p>
        </p:txBody>
      </p:sp>
      <p:sp>
        <p:nvSpPr>
          <p:cNvPr id="17439" name="CasellaDiTesto 34"/>
          <p:cNvSpPr txBox="1">
            <a:spLocks noChangeArrowheads="1"/>
          </p:cNvSpPr>
          <p:nvPr/>
        </p:nvSpPr>
        <p:spPr bwMode="auto">
          <a:xfrm>
            <a:off x="1882775" y="2151063"/>
            <a:ext cx="14843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C3 = H{S2,C2} </a:t>
            </a:r>
          </a:p>
        </p:txBody>
      </p:sp>
      <p:sp>
        <p:nvSpPr>
          <p:cNvPr id="17440" name="CasellaDiTesto 35"/>
          <p:cNvSpPr txBox="1">
            <a:spLocks noChangeArrowheads="1"/>
          </p:cNvSpPr>
          <p:nvPr/>
        </p:nvSpPr>
        <p:spPr bwMode="auto">
          <a:xfrm>
            <a:off x="5218113" y="2151063"/>
            <a:ext cx="3108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S3 =H{H[H(E),H(F)],H[H(G),H(H)]} </a:t>
            </a:r>
          </a:p>
        </p:txBody>
      </p:sp>
      <p:sp>
        <p:nvSpPr>
          <p:cNvPr id="17441" name="CasellaDiTesto 36"/>
          <p:cNvSpPr txBox="1">
            <a:spLocks noChangeArrowheads="1"/>
          </p:cNvSpPr>
          <p:nvPr/>
        </p:nvSpPr>
        <p:spPr bwMode="auto">
          <a:xfrm>
            <a:off x="4024313" y="1347788"/>
            <a:ext cx="17668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ROOT = H[C3, S3]</a:t>
            </a:r>
          </a:p>
        </p:txBody>
      </p:sp>
      <p:cxnSp>
        <p:nvCxnSpPr>
          <p:cNvPr id="17442" name="Connettore 2 38"/>
          <p:cNvCxnSpPr>
            <a:cxnSpLocks noChangeShapeType="1"/>
            <a:stCxn id="17427" idx="0"/>
            <a:endCxn id="17435" idx="2"/>
          </p:cNvCxnSpPr>
          <p:nvPr/>
        </p:nvCxnSpPr>
        <p:spPr bwMode="auto">
          <a:xfrm rot="5400000" flipH="1" flipV="1">
            <a:off x="1270794" y="3182144"/>
            <a:ext cx="401638" cy="6032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43" name="Connettore 2 39"/>
          <p:cNvCxnSpPr>
            <a:cxnSpLocks noChangeShapeType="1"/>
            <a:stCxn id="17435" idx="0"/>
            <a:endCxn id="17439" idx="2"/>
          </p:cNvCxnSpPr>
          <p:nvPr/>
        </p:nvCxnSpPr>
        <p:spPr bwMode="auto">
          <a:xfrm rot="5400000" flipH="1" flipV="1">
            <a:off x="2002631" y="2291557"/>
            <a:ext cx="392113" cy="85090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44" name="Connettore 2 42"/>
          <p:cNvCxnSpPr>
            <a:cxnSpLocks noChangeShapeType="1"/>
            <a:stCxn id="17439" idx="0"/>
            <a:endCxn id="17441" idx="2"/>
          </p:cNvCxnSpPr>
          <p:nvPr/>
        </p:nvCxnSpPr>
        <p:spPr bwMode="auto">
          <a:xfrm rot="5400000" flipH="1" flipV="1">
            <a:off x="3548857" y="792956"/>
            <a:ext cx="433388" cy="228282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45" name="Connettore 2 45"/>
          <p:cNvCxnSpPr>
            <a:cxnSpLocks noChangeShapeType="1"/>
            <a:stCxn id="17440" idx="0"/>
            <a:endCxn id="17441" idx="2"/>
          </p:cNvCxnSpPr>
          <p:nvPr/>
        </p:nvCxnSpPr>
        <p:spPr bwMode="auto">
          <a:xfrm rot="16200000" flipV="1">
            <a:off x="5622925" y="1001713"/>
            <a:ext cx="433388" cy="1865312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46" name="Connettore 2 48"/>
          <p:cNvCxnSpPr>
            <a:cxnSpLocks noChangeShapeType="1"/>
            <a:stCxn id="17437" idx="0"/>
            <a:endCxn id="17440" idx="2"/>
          </p:cNvCxnSpPr>
          <p:nvPr/>
        </p:nvCxnSpPr>
        <p:spPr bwMode="auto">
          <a:xfrm rot="5400000" flipH="1" flipV="1">
            <a:off x="6011862" y="2157413"/>
            <a:ext cx="396875" cy="11239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47" name="Connettore 2 49"/>
          <p:cNvCxnSpPr>
            <a:cxnSpLocks noChangeShapeType="1"/>
            <a:stCxn id="17430" idx="0"/>
            <a:endCxn id="17436" idx="2"/>
          </p:cNvCxnSpPr>
          <p:nvPr/>
        </p:nvCxnSpPr>
        <p:spPr bwMode="auto">
          <a:xfrm rot="16200000" flipV="1">
            <a:off x="3735388" y="3208338"/>
            <a:ext cx="396875" cy="55562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48" name="Connettore 2 50"/>
          <p:cNvCxnSpPr>
            <a:cxnSpLocks noChangeShapeType="1"/>
            <a:stCxn id="17438" idx="0"/>
            <a:endCxn id="17440" idx="2"/>
          </p:cNvCxnSpPr>
          <p:nvPr/>
        </p:nvCxnSpPr>
        <p:spPr bwMode="auto">
          <a:xfrm rot="16200000" flipV="1">
            <a:off x="7052469" y="2240756"/>
            <a:ext cx="396875" cy="957263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49" name="Connettore 2 51"/>
          <p:cNvCxnSpPr>
            <a:cxnSpLocks noChangeShapeType="1"/>
            <a:stCxn id="17436" idx="0"/>
            <a:endCxn id="17439" idx="2"/>
          </p:cNvCxnSpPr>
          <p:nvPr/>
        </p:nvCxnSpPr>
        <p:spPr bwMode="auto">
          <a:xfrm rot="16200000" flipV="1">
            <a:off x="2941638" y="2203450"/>
            <a:ext cx="396875" cy="103187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50" name="Connettore 2 60"/>
          <p:cNvCxnSpPr>
            <a:cxnSpLocks noChangeShapeType="1"/>
            <a:stCxn id="17429" idx="0"/>
            <a:endCxn id="17436" idx="2"/>
          </p:cNvCxnSpPr>
          <p:nvPr/>
        </p:nvCxnSpPr>
        <p:spPr bwMode="auto">
          <a:xfrm rot="5400000" flipH="1" flipV="1">
            <a:off x="3236119" y="3264694"/>
            <a:ext cx="396875" cy="442913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51" name="Connettore 2 61"/>
          <p:cNvCxnSpPr>
            <a:cxnSpLocks noChangeShapeType="1"/>
            <a:stCxn id="17432" idx="0"/>
            <a:endCxn id="17437" idx="2"/>
          </p:cNvCxnSpPr>
          <p:nvPr/>
        </p:nvCxnSpPr>
        <p:spPr bwMode="auto">
          <a:xfrm rot="16200000" flipV="1">
            <a:off x="5712619" y="3221832"/>
            <a:ext cx="396875" cy="52863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52" name="Connettore 2 62"/>
          <p:cNvCxnSpPr>
            <a:cxnSpLocks noChangeShapeType="1"/>
            <a:stCxn id="17431" idx="0"/>
            <a:endCxn id="17437" idx="2"/>
          </p:cNvCxnSpPr>
          <p:nvPr/>
        </p:nvCxnSpPr>
        <p:spPr bwMode="auto">
          <a:xfrm rot="5400000" flipH="1" flipV="1">
            <a:off x="5249863" y="3287713"/>
            <a:ext cx="396875" cy="39687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53" name="Connettore 2 69"/>
          <p:cNvCxnSpPr>
            <a:cxnSpLocks noChangeShapeType="1"/>
            <a:stCxn id="17428" idx="0"/>
            <a:endCxn id="17435" idx="2"/>
          </p:cNvCxnSpPr>
          <p:nvPr/>
        </p:nvCxnSpPr>
        <p:spPr bwMode="auto">
          <a:xfrm rot="16200000" flipV="1">
            <a:off x="1733550" y="3322638"/>
            <a:ext cx="401638" cy="322262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54" name="Connettore 2 72"/>
          <p:cNvCxnSpPr>
            <a:cxnSpLocks noChangeShapeType="1"/>
            <a:stCxn id="17433" idx="0"/>
          </p:cNvCxnSpPr>
          <p:nvPr/>
        </p:nvCxnSpPr>
        <p:spPr bwMode="auto">
          <a:xfrm rot="5400000" flipH="1" flipV="1">
            <a:off x="7300119" y="3251994"/>
            <a:ext cx="401638" cy="4635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55" name="Connettore 2 73"/>
          <p:cNvCxnSpPr>
            <a:cxnSpLocks noChangeShapeType="1"/>
            <a:stCxn id="17433" idx="0"/>
            <a:endCxn id="17438" idx="2"/>
          </p:cNvCxnSpPr>
          <p:nvPr/>
        </p:nvCxnSpPr>
        <p:spPr bwMode="auto">
          <a:xfrm rot="5400000" flipH="1" flipV="1">
            <a:off x="7300913" y="3255963"/>
            <a:ext cx="396875" cy="46037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56" name="Connettore 2 79"/>
          <p:cNvCxnSpPr>
            <a:cxnSpLocks noChangeShapeType="1"/>
            <a:stCxn id="17434" idx="0"/>
            <a:endCxn id="17438" idx="2"/>
          </p:cNvCxnSpPr>
          <p:nvPr/>
        </p:nvCxnSpPr>
        <p:spPr bwMode="auto">
          <a:xfrm rot="16200000" flipV="1">
            <a:off x="7760494" y="3256757"/>
            <a:ext cx="396875" cy="45878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57" name="Ovale 51"/>
          <p:cNvSpPr>
            <a:spLocks noChangeArrowheads="1"/>
          </p:cNvSpPr>
          <p:nvPr/>
        </p:nvSpPr>
        <p:spPr bwMode="auto">
          <a:xfrm>
            <a:off x="2673350" y="4524375"/>
            <a:ext cx="949325" cy="730250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17458" name="Ovale 52"/>
          <p:cNvSpPr>
            <a:spLocks noChangeArrowheads="1"/>
          </p:cNvSpPr>
          <p:nvPr/>
        </p:nvSpPr>
        <p:spPr bwMode="auto">
          <a:xfrm>
            <a:off x="3732213" y="3502025"/>
            <a:ext cx="949325" cy="730250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17459" name="Ovale 53"/>
          <p:cNvSpPr>
            <a:spLocks noChangeArrowheads="1"/>
          </p:cNvSpPr>
          <p:nvPr/>
        </p:nvSpPr>
        <p:spPr bwMode="auto">
          <a:xfrm>
            <a:off x="847725" y="2735263"/>
            <a:ext cx="1789113" cy="730250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17460" name="Ovale 54"/>
          <p:cNvSpPr>
            <a:spLocks noChangeArrowheads="1"/>
          </p:cNvSpPr>
          <p:nvPr/>
        </p:nvSpPr>
        <p:spPr bwMode="auto">
          <a:xfrm>
            <a:off x="5119688" y="1931988"/>
            <a:ext cx="3286125" cy="730250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17461" name="CasellaDiTesto 55"/>
          <p:cNvSpPr txBox="1">
            <a:spLocks noChangeArrowheads="1"/>
          </p:cNvSpPr>
          <p:nvPr/>
        </p:nvSpPr>
        <p:spPr bwMode="auto">
          <a:xfrm>
            <a:off x="3586163" y="5838825"/>
            <a:ext cx="21891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Log(N) siblings needed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Traditional</a:t>
            </a:r>
            <a:r>
              <a:rPr lang="it-IT" dirty="0" smtClean="0"/>
              <a:t> Applications</a:t>
            </a:r>
            <a:endParaRPr lang="it-IT" dirty="0"/>
          </a:p>
        </p:txBody>
      </p:sp>
      <p:sp>
        <p:nvSpPr>
          <p:cNvPr id="18435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989888" cy="4970462"/>
          </a:xfrm>
        </p:spPr>
        <p:txBody>
          <a:bodyPr/>
          <a:lstStyle/>
          <a:p>
            <a:r>
              <a:rPr lang="it-IT" altLang="it-IT" smtClean="0"/>
              <a:t>Chunk validation (see example)</a:t>
            </a:r>
          </a:p>
          <a:p>
            <a:r>
              <a:rPr lang="it-IT" altLang="it-IT" smtClean="0"/>
              <a:t>One-time signatures</a:t>
            </a:r>
          </a:p>
          <a:p>
            <a:r>
              <a:rPr lang="it-IT" altLang="it-IT" smtClean="0"/>
              <a:t>Node authentication</a:t>
            </a:r>
          </a:p>
          <a:p>
            <a:r>
              <a:rPr lang="it-IT" altLang="it-IT" smtClean="0"/>
              <a:t>Memory &amp; storage authentication</a:t>
            </a:r>
          </a:p>
          <a:p>
            <a:r>
              <a:rPr lang="it-IT" altLang="it-IT" smtClean="0"/>
              <a:t>Signature spreading</a:t>
            </a:r>
          </a:p>
          <a:p>
            <a:r>
              <a:rPr lang="it-IT" altLang="it-IT" smtClean="0"/>
              <a:t>…. Many more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0825" y="225425"/>
            <a:ext cx="8750300" cy="649288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A </a:t>
            </a:r>
            <a:r>
              <a:rPr lang="it-IT" dirty="0" err="1" smtClean="0"/>
              <a:t>real</a:t>
            </a:r>
            <a:r>
              <a:rPr lang="it-IT" dirty="0" smtClean="0"/>
              <a:t> world (</a:t>
            </a:r>
            <a:r>
              <a:rPr lang="it-IT" dirty="0" err="1" smtClean="0"/>
              <a:t>recent</a:t>
            </a:r>
            <a:r>
              <a:rPr lang="it-IT" dirty="0" smtClean="0"/>
              <a:t>) </a:t>
            </a:r>
            <a:r>
              <a:rPr lang="it-IT" dirty="0" err="1" smtClean="0"/>
              <a:t>application</a:t>
            </a:r>
            <a:r>
              <a:rPr lang="it-IT" dirty="0" smtClean="0"/>
              <a:t>:</a:t>
            </a:r>
            <a:br>
              <a:rPr lang="it-IT" dirty="0" smtClean="0"/>
            </a:br>
            <a:r>
              <a:rPr lang="it-IT" dirty="0" smtClean="0"/>
              <a:t>certificate </a:t>
            </a:r>
            <a:r>
              <a:rPr lang="it-IT" dirty="0" err="1" smtClean="0"/>
              <a:t>transparency</a:t>
            </a:r>
            <a:endParaRPr lang="it-IT" dirty="0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413"/>
            <a:ext cx="6242050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1484313"/>
            <a:ext cx="5902325" cy="480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199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988" y="1473200"/>
            <a:ext cx="5265737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A </a:t>
            </a:r>
            <a:r>
              <a:rPr lang="it-IT" dirty="0" err="1" smtClean="0"/>
              <a:t>serious</a:t>
            </a:r>
            <a:r>
              <a:rPr lang="it-IT" dirty="0" smtClean="0"/>
              <a:t> </a:t>
            </a:r>
            <a:r>
              <a:rPr lang="it-IT" dirty="0" err="1" smtClean="0"/>
              <a:t>problem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4498975"/>
          </a:xfrm>
        </p:spPr>
        <p:txBody>
          <a:bodyPr>
            <a:normAutofit fontScale="77500" lnSpcReduction="20000"/>
          </a:bodyPr>
          <a:lstStyle/>
          <a:p>
            <a:pPr>
              <a:buFont typeface="Wingdings" charset="2"/>
              <a:buChar char="è"/>
              <a:defRPr/>
            </a:pPr>
            <a:r>
              <a:rPr lang="it-IT" dirty="0" err="1" smtClean="0"/>
              <a:t>Fake</a:t>
            </a:r>
            <a:r>
              <a:rPr lang="it-IT" dirty="0" smtClean="0"/>
              <a:t> VALID </a:t>
            </a:r>
            <a:r>
              <a:rPr lang="it-IT" dirty="0" err="1" smtClean="0"/>
              <a:t>certificates</a:t>
            </a:r>
            <a:endParaRPr lang="it-IT" dirty="0" smtClean="0"/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Variuous</a:t>
            </a:r>
            <a:r>
              <a:rPr lang="it-IT" dirty="0" smtClean="0"/>
              <a:t> small/moderate CA «</a:t>
            </a:r>
            <a:r>
              <a:rPr lang="it-IT" dirty="0" err="1" smtClean="0"/>
              <a:t>releasing</a:t>
            </a:r>
            <a:r>
              <a:rPr lang="it-IT" dirty="0" smtClean="0"/>
              <a:t>» </a:t>
            </a:r>
            <a:r>
              <a:rPr lang="it-IT" dirty="0" err="1" smtClean="0"/>
              <a:t>valid</a:t>
            </a:r>
            <a:r>
              <a:rPr lang="it-IT" dirty="0" smtClean="0"/>
              <a:t> </a:t>
            </a:r>
            <a:r>
              <a:rPr lang="it-IT" dirty="0" err="1" smtClean="0"/>
              <a:t>certificates</a:t>
            </a:r>
            <a:r>
              <a:rPr lang="it-IT" dirty="0" smtClean="0"/>
              <a:t> for major </a:t>
            </a:r>
            <a:r>
              <a:rPr lang="it-IT" dirty="0" err="1" smtClean="0"/>
              <a:t>sites</a:t>
            </a:r>
            <a:endParaRPr lang="it-IT" dirty="0" smtClean="0"/>
          </a:p>
          <a:p>
            <a:pPr lvl="2">
              <a:buFont typeface="Wingdings" charset="2"/>
              <a:buChar char="à"/>
              <a:defRPr/>
            </a:pPr>
            <a:r>
              <a:rPr lang="it-IT" dirty="0" err="1" smtClean="0"/>
              <a:t>Asked</a:t>
            </a:r>
            <a:r>
              <a:rPr lang="it-IT" dirty="0" smtClean="0"/>
              <a:t> by </a:t>
            </a:r>
            <a:r>
              <a:rPr lang="it-IT" dirty="0" err="1" smtClean="0"/>
              <a:t>governments</a:t>
            </a:r>
            <a:r>
              <a:rPr lang="it-IT" dirty="0" smtClean="0"/>
              <a:t>? </a:t>
            </a:r>
            <a:r>
              <a:rPr lang="it-IT" dirty="0" err="1" smtClean="0"/>
              <a:t>Mistakenly</a:t>
            </a:r>
            <a:r>
              <a:rPr lang="it-IT" dirty="0" smtClean="0"/>
              <a:t>… </a:t>
            </a:r>
            <a:r>
              <a:rPr lang="it-IT" dirty="0" err="1" smtClean="0"/>
              <a:t>lost</a:t>
            </a:r>
            <a:r>
              <a:rPr lang="it-IT" dirty="0" smtClean="0"/>
              <a:t>?</a:t>
            </a:r>
          </a:p>
          <a:p>
            <a:pPr lvl="2">
              <a:buFont typeface="Wingdings" charset="2"/>
              <a:buChar char="à"/>
              <a:defRPr/>
            </a:pPr>
            <a:r>
              <a:rPr lang="it-IT" dirty="0" err="1" smtClean="0"/>
              <a:t>Many</a:t>
            </a:r>
            <a:r>
              <a:rPr lang="it-IT" dirty="0" smtClean="0"/>
              <a:t> </a:t>
            </a:r>
            <a:r>
              <a:rPr lang="it-IT" dirty="0" err="1" smtClean="0"/>
              <a:t>cases</a:t>
            </a:r>
            <a:r>
              <a:rPr lang="it-IT" dirty="0" smtClean="0"/>
              <a:t>: </a:t>
            </a:r>
            <a:br>
              <a:rPr lang="it-IT" dirty="0" smtClean="0"/>
            </a:br>
            <a:r>
              <a:rPr lang="it-IT" dirty="0" err="1" smtClean="0"/>
              <a:t>google</a:t>
            </a:r>
            <a:r>
              <a:rPr lang="it-IT" dirty="0" smtClean="0"/>
              <a:t> </a:t>
            </a:r>
            <a:r>
              <a:rPr lang="it-IT" dirty="0" err="1" smtClean="0"/>
              <a:t>fake</a:t>
            </a:r>
            <a:r>
              <a:rPr lang="it-IT" dirty="0" smtClean="0"/>
              <a:t> </a:t>
            </a:r>
            <a:r>
              <a:rPr lang="it-IT" dirty="0" err="1" smtClean="0"/>
              <a:t>certificates</a:t>
            </a:r>
            <a:r>
              <a:rPr lang="it-IT" dirty="0" smtClean="0"/>
              <a:t> </a:t>
            </a:r>
            <a:r>
              <a:rPr lang="it-IT" dirty="0" err="1" smtClean="0"/>
              <a:t>issued</a:t>
            </a:r>
            <a:r>
              <a:rPr lang="it-IT" dirty="0" smtClean="0"/>
              <a:t> by </a:t>
            </a:r>
          </a:p>
          <a:p>
            <a:pPr lvl="3">
              <a:defRPr/>
            </a:pPr>
            <a:r>
              <a:rPr lang="it-IT" dirty="0" err="1" smtClean="0"/>
              <a:t>Turkey’s</a:t>
            </a:r>
            <a:r>
              <a:rPr lang="it-IT" dirty="0" smtClean="0"/>
              <a:t> </a:t>
            </a:r>
            <a:r>
              <a:rPr lang="it-IT" dirty="0" err="1" smtClean="0"/>
              <a:t>Turktrust</a:t>
            </a:r>
            <a:r>
              <a:rPr lang="it-IT" dirty="0" smtClean="0"/>
              <a:t>, </a:t>
            </a:r>
            <a:r>
              <a:rPr lang="it-IT" dirty="0" err="1" smtClean="0"/>
              <a:t>December</a:t>
            </a:r>
            <a:r>
              <a:rPr lang="it-IT" dirty="0" smtClean="0"/>
              <a:t> 2012</a:t>
            </a:r>
          </a:p>
          <a:p>
            <a:pPr lvl="3">
              <a:defRPr/>
            </a:pPr>
            <a:r>
              <a:rPr lang="it-IT" dirty="0" smtClean="0"/>
              <a:t>ANSSI in France on </a:t>
            </a:r>
            <a:r>
              <a:rPr lang="it-IT" dirty="0" err="1" smtClean="0"/>
              <a:t>December</a:t>
            </a:r>
            <a:r>
              <a:rPr lang="it-IT" dirty="0" smtClean="0"/>
              <a:t> 2013</a:t>
            </a:r>
          </a:p>
          <a:p>
            <a:pPr lvl="3">
              <a:defRPr/>
            </a:pPr>
            <a:r>
              <a:rPr lang="it-IT" dirty="0" err="1" smtClean="0"/>
              <a:t>etc</a:t>
            </a:r>
            <a:r>
              <a:rPr lang="it-IT" dirty="0" smtClean="0"/>
              <a:t> </a:t>
            </a:r>
          </a:p>
          <a:p>
            <a:pPr>
              <a:buFont typeface="Wingdings" charset="2"/>
              <a:buChar char="è"/>
              <a:defRPr/>
            </a:pPr>
            <a:r>
              <a:rPr lang="it-IT" dirty="0" err="1" smtClean="0"/>
              <a:t>Conmpromised</a:t>
            </a:r>
            <a:r>
              <a:rPr lang="it-IT" dirty="0" smtClean="0"/>
              <a:t> </a:t>
            </a:r>
            <a:r>
              <a:rPr lang="it-IT" dirty="0" err="1" smtClean="0"/>
              <a:t>CAs</a:t>
            </a:r>
            <a:endParaRPr lang="it-IT" dirty="0" smtClean="0"/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Holland</a:t>
            </a:r>
            <a:r>
              <a:rPr lang="it-IT" dirty="0" smtClean="0"/>
              <a:t>: </a:t>
            </a:r>
            <a:r>
              <a:rPr lang="it-IT" dirty="0" err="1" smtClean="0"/>
              <a:t>DGnotar</a:t>
            </a:r>
            <a:endParaRPr lang="it-IT" dirty="0" smtClean="0"/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Malaysia</a:t>
            </a:r>
            <a:r>
              <a:rPr lang="it-IT" dirty="0" smtClean="0"/>
              <a:t>: </a:t>
            </a:r>
            <a:r>
              <a:rPr lang="it-IT" dirty="0" err="1" smtClean="0"/>
              <a:t>DigiCert</a:t>
            </a:r>
            <a:r>
              <a:rPr lang="it-IT" dirty="0" smtClean="0"/>
              <a:t> </a:t>
            </a:r>
            <a:r>
              <a:rPr lang="it-IT" dirty="0" err="1" smtClean="0"/>
              <a:t>sdn</a:t>
            </a:r>
            <a:r>
              <a:rPr lang="it-IT" dirty="0" smtClean="0"/>
              <a:t>. </a:t>
            </a:r>
            <a:r>
              <a:rPr lang="it-IT" dirty="0" err="1" smtClean="0"/>
              <a:t>Bhd</a:t>
            </a:r>
            <a:r>
              <a:rPr lang="it-IT" dirty="0" smtClean="0"/>
              <a:t>.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etc</a:t>
            </a:r>
            <a:endParaRPr lang="it-IT" dirty="0" smtClean="0"/>
          </a:p>
          <a:p>
            <a:pPr lvl="1">
              <a:buFont typeface="Wingdings" charset="2"/>
              <a:buChar char="ð"/>
              <a:defRPr/>
            </a:pPr>
            <a:endParaRPr lang="it-IT" dirty="0" smtClean="0"/>
          </a:p>
          <a:p>
            <a:pPr lvl="1">
              <a:buFont typeface="Wingdings" charset="2"/>
              <a:buChar char="ð"/>
              <a:defRPr/>
            </a:pPr>
            <a:endParaRPr lang="it-IT" dirty="0"/>
          </a:p>
        </p:txBody>
      </p:sp>
      <p:sp>
        <p:nvSpPr>
          <p:cNvPr id="4" name="CasellaDiTesto 3"/>
          <p:cNvSpPr txBox="1">
            <a:spLocks noChangeArrowheads="1"/>
          </p:cNvSpPr>
          <p:nvPr/>
        </p:nvSpPr>
        <p:spPr bwMode="auto">
          <a:xfrm>
            <a:off x="468313" y="5697538"/>
            <a:ext cx="86010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000">
                <a:solidFill>
                  <a:srgbClr val="FF0000"/>
                </a:solidFill>
                <a:latin typeface="Arial Narrow" pitchFamily="34" charset="0"/>
              </a:rPr>
              <a:t>With powerful threats (governments), and many players which can «make mistakes»</a:t>
            </a:r>
            <a:br>
              <a:rPr lang="it-IT" altLang="it-IT" sz="2000">
                <a:solidFill>
                  <a:srgbClr val="FF0000"/>
                </a:solidFill>
                <a:latin typeface="Arial Narrow" pitchFamily="34" charset="0"/>
              </a:rPr>
            </a:br>
            <a:r>
              <a:rPr lang="it-IT" altLang="it-IT" sz="2000">
                <a:solidFill>
                  <a:srgbClr val="FF0000"/>
                </a:solidFill>
                <a:latin typeface="Arial Narrow" pitchFamily="34" charset="0"/>
              </a:rPr>
              <a:t>the security of the PKI model is getting weaker and weaker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Why</a:t>
            </a:r>
            <a:r>
              <a:rPr lang="it-IT" dirty="0" smtClean="0"/>
              <a:t> certificate </a:t>
            </a:r>
            <a:r>
              <a:rPr lang="it-IT" dirty="0" err="1" smtClean="0"/>
              <a:t>transparency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charset="2"/>
              <a:buChar char="è"/>
              <a:defRPr/>
            </a:pPr>
            <a:r>
              <a:rPr lang="en-US" dirty="0" smtClean="0"/>
              <a:t>Make it almost impossible for a CA to issue a SSL certificate for a domain without the certificate being visible to the owner of that domain.</a:t>
            </a:r>
          </a:p>
          <a:p>
            <a:pPr>
              <a:buFont typeface="Wingdings" charset="2"/>
              <a:buChar char="è"/>
              <a:defRPr/>
            </a:pPr>
            <a:r>
              <a:rPr lang="en-US" dirty="0" smtClean="0"/>
              <a:t>Idea: put all certificates in a gigantic public list, that everyone can access and consult</a:t>
            </a:r>
          </a:p>
          <a:p>
            <a:pPr>
              <a:buFont typeface="Wingdings" charset="2"/>
              <a:buChar char="è"/>
              <a:defRPr/>
            </a:pPr>
            <a:r>
              <a:rPr lang="en-US" dirty="0" smtClean="0"/>
              <a:t>Further idea: make sure that we all see the “same” list!!</a:t>
            </a:r>
          </a:p>
          <a:p>
            <a:pPr lvl="1">
              <a:buFont typeface="Wingdings" charset="2"/>
              <a:buChar char="ð"/>
              <a:defRPr/>
            </a:pPr>
            <a:r>
              <a:rPr lang="en-US" dirty="0" smtClean="0"/>
              <a:t>New threat: “split world”: the public list you see is different (and crafted!) from what the rest of the world sees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Certificate </a:t>
            </a:r>
            <a:r>
              <a:rPr lang="it-IT" dirty="0" err="1" smtClean="0"/>
              <a:t>Transparency</a:t>
            </a:r>
            <a:r>
              <a:rPr lang="it-IT" dirty="0" smtClean="0"/>
              <a:t> in a </a:t>
            </a:r>
            <a:r>
              <a:rPr lang="it-IT" dirty="0" err="1" smtClean="0"/>
              <a:t>nutshell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5900" y="1557338"/>
            <a:ext cx="4716463" cy="4538662"/>
          </a:xfrm>
        </p:spPr>
        <p:txBody>
          <a:bodyPr>
            <a:normAutofit fontScale="85000" lnSpcReduction="20000"/>
          </a:bodyPr>
          <a:lstStyle/>
          <a:p>
            <a:pPr>
              <a:buFont typeface="Wingdings" charset="2"/>
              <a:buChar char="è"/>
              <a:defRPr/>
            </a:pPr>
            <a:r>
              <a:rPr lang="it-IT" dirty="0" err="1" smtClean="0"/>
              <a:t>When</a:t>
            </a:r>
            <a:r>
              <a:rPr lang="it-IT" dirty="0" smtClean="0"/>
              <a:t> </a:t>
            </a:r>
            <a:r>
              <a:rPr lang="it-IT" dirty="0" err="1" smtClean="0"/>
              <a:t>issuing</a:t>
            </a:r>
            <a:r>
              <a:rPr lang="it-IT" dirty="0" smtClean="0"/>
              <a:t> certificate: </a:t>
            </a:r>
            <a:r>
              <a:rPr lang="it-IT" dirty="0" err="1" smtClean="0"/>
              <a:t>add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to the log server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Returns</a:t>
            </a:r>
            <a:r>
              <a:rPr lang="it-IT" dirty="0" smtClean="0"/>
              <a:t> a </a:t>
            </a:r>
            <a:r>
              <a:rPr lang="it-IT" dirty="0" err="1" smtClean="0"/>
              <a:t>Signed</a:t>
            </a:r>
            <a:r>
              <a:rPr lang="it-IT" dirty="0" smtClean="0"/>
              <a:t> Certificate </a:t>
            </a:r>
            <a:r>
              <a:rPr lang="it-IT" dirty="0" err="1" smtClean="0"/>
              <a:t>Timestamp</a:t>
            </a:r>
            <a:r>
              <a:rPr lang="it-IT" dirty="0" smtClean="0"/>
              <a:t> (SCT)</a:t>
            </a:r>
          </a:p>
          <a:p>
            <a:pPr>
              <a:buFont typeface="Wingdings" charset="2"/>
              <a:buChar char="è"/>
              <a:defRPr/>
            </a:pPr>
            <a:r>
              <a:rPr lang="it-IT" dirty="0" err="1" smtClean="0"/>
              <a:t>During</a:t>
            </a:r>
            <a:r>
              <a:rPr lang="it-IT" dirty="0" smtClean="0"/>
              <a:t> TLS </a:t>
            </a:r>
            <a:r>
              <a:rPr lang="it-IT" dirty="0" err="1" smtClean="0"/>
              <a:t>handshake</a:t>
            </a:r>
            <a:r>
              <a:rPr lang="it-IT" dirty="0" smtClean="0"/>
              <a:t>: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Check</a:t>
            </a:r>
            <a:r>
              <a:rPr lang="it-IT" dirty="0" smtClean="0"/>
              <a:t> certificate </a:t>
            </a:r>
            <a:r>
              <a:rPr lang="it-IT" dirty="0" err="1" smtClean="0"/>
              <a:t>validity</a:t>
            </a:r>
            <a:r>
              <a:rPr lang="it-IT" dirty="0" smtClean="0"/>
              <a:t> (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usual</a:t>
            </a:r>
            <a:r>
              <a:rPr lang="it-IT" dirty="0" smtClean="0"/>
              <a:t>)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Follow</a:t>
            </a:r>
            <a:r>
              <a:rPr lang="it-IT" dirty="0" smtClean="0"/>
              <a:t> up with an </a:t>
            </a:r>
            <a:r>
              <a:rPr lang="it-IT" b="1" dirty="0" err="1" smtClean="0"/>
              <a:t>additional</a:t>
            </a:r>
            <a:r>
              <a:rPr lang="it-IT" dirty="0" smtClean="0"/>
              <a:t> Extended </a:t>
            </a:r>
            <a:r>
              <a:rPr lang="it-IT" dirty="0" err="1" smtClean="0"/>
              <a:t>Validation</a:t>
            </a:r>
            <a:r>
              <a:rPr lang="it-IT" dirty="0" smtClean="0"/>
              <a:t> (EV) by </a:t>
            </a:r>
            <a:r>
              <a:rPr lang="it-IT" dirty="0" err="1" smtClean="0"/>
              <a:t>verifying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the certificate </a:t>
            </a:r>
            <a:r>
              <a:rPr lang="it-IT" dirty="0" err="1" smtClean="0"/>
              <a:t>is</a:t>
            </a:r>
            <a:r>
              <a:rPr lang="it-IT" dirty="0" smtClean="0"/>
              <a:t> in the public list</a:t>
            </a:r>
            <a:endParaRPr lang="it-IT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089025"/>
            <a:ext cx="4111625" cy="572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Certificate </a:t>
            </a:r>
            <a:r>
              <a:rPr lang="it-IT" dirty="0" err="1" smtClean="0"/>
              <a:t>Transparency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484313"/>
            <a:ext cx="8026400" cy="4611687"/>
          </a:xfrm>
        </p:spPr>
        <p:txBody>
          <a:bodyPr>
            <a:normAutofit fontScale="70000" lnSpcReduction="20000"/>
          </a:bodyPr>
          <a:lstStyle/>
          <a:p>
            <a:pPr>
              <a:buFont typeface="Wingdings" charset="2"/>
              <a:buChar char="è"/>
              <a:defRPr/>
            </a:pPr>
            <a:r>
              <a:rPr lang="it-IT" dirty="0" err="1" smtClean="0"/>
              <a:t>Google’s</a:t>
            </a:r>
            <a:r>
              <a:rPr lang="it-IT" dirty="0" smtClean="0"/>
              <a:t> </a:t>
            </a:r>
            <a:r>
              <a:rPr lang="it-IT" dirty="0" err="1" smtClean="0"/>
              <a:t>initiative</a:t>
            </a:r>
            <a:r>
              <a:rPr lang="it-IT" dirty="0" smtClean="0"/>
              <a:t> 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started</a:t>
            </a:r>
            <a:r>
              <a:rPr lang="it-IT" dirty="0" smtClean="0"/>
              <a:t> 2013</a:t>
            </a:r>
          </a:p>
          <a:p>
            <a:pPr>
              <a:buFont typeface="Wingdings" charset="2"/>
              <a:buChar char="è"/>
              <a:defRPr/>
            </a:pPr>
            <a:r>
              <a:rPr lang="it-IT" dirty="0" smtClean="0"/>
              <a:t>First </a:t>
            </a:r>
            <a:r>
              <a:rPr lang="it-IT" dirty="0" err="1" smtClean="0"/>
              <a:t>stated</a:t>
            </a:r>
            <a:r>
              <a:rPr lang="it-IT" dirty="0" smtClean="0"/>
              <a:t> in </a:t>
            </a:r>
            <a:r>
              <a:rPr lang="it-IT" dirty="0" err="1" smtClean="0"/>
              <a:t>experimental</a:t>
            </a:r>
            <a:r>
              <a:rPr lang="it-IT" dirty="0" smtClean="0"/>
              <a:t> RFC 6962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July</a:t>
            </a:r>
            <a:r>
              <a:rPr lang="it-IT" dirty="0" smtClean="0"/>
              <a:t> 2013</a:t>
            </a:r>
          </a:p>
          <a:p>
            <a:pPr>
              <a:buFont typeface="Wingdings" charset="2"/>
              <a:buChar char="è"/>
              <a:defRPr/>
            </a:pPr>
            <a:r>
              <a:rPr lang="it-IT" dirty="0" err="1" smtClean="0"/>
              <a:t>Endorsed</a:t>
            </a:r>
            <a:r>
              <a:rPr lang="it-IT" dirty="0" smtClean="0"/>
              <a:t> and </a:t>
            </a:r>
            <a:r>
              <a:rPr lang="it-IT" dirty="0" err="1" smtClean="0"/>
              <a:t>supported</a:t>
            </a:r>
            <a:r>
              <a:rPr lang="it-IT" dirty="0" smtClean="0"/>
              <a:t> by IETF WG «trans»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smtClean="0"/>
              <a:t>Goal: </a:t>
            </a:r>
            <a:r>
              <a:rPr lang="it-IT" dirty="0" err="1" smtClean="0"/>
              <a:t>standardize</a:t>
            </a:r>
            <a:r>
              <a:rPr lang="it-IT" dirty="0" smtClean="0"/>
              <a:t> CT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smtClean="0"/>
              <a:t>RFC 6962bis </a:t>
            </a:r>
            <a:r>
              <a:rPr lang="it-IT" dirty="0" err="1" smtClean="0"/>
              <a:t>released</a:t>
            </a:r>
            <a:r>
              <a:rPr lang="it-IT" dirty="0" smtClean="0"/>
              <a:t> in </a:t>
            </a:r>
            <a:r>
              <a:rPr lang="it-IT" dirty="0" err="1" smtClean="0"/>
              <a:t>December</a:t>
            </a:r>
            <a:r>
              <a:rPr lang="it-IT" dirty="0" smtClean="0"/>
              <a:t> 2014</a:t>
            </a:r>
          </a:p>
          <a:p>
            <a:pPr>
              <a:buFont typeface="Wingdings" charset="2"/>
              <a:buChar char="è"/>
              <a:defRPr/>
            </a:pPr>
            <a:r>
              <a:rPr lang="it-IT" dirty="0" err="1" smtClean="0"/>
              <a:t>Currently</a:t>
            </a:r>
            <a:r>
              <a:rPr lang="it-IT" dirty="0" smtClean="0"/>
              <a:t> </a:t>
            </a:r>
            <a:r>
              <a:rPr lang="it-IT" dirty="0" err="1" smtClean="0"/>
              <a:t>integrated</a:t>
            </a:r>
            <a:r>
              <a:rPr lang="it-IT" dirty="0" smtClean="0"/>
              <a:t> in major </a:t>
            </a:r>
            <a:r>
              <a:rPr lang="it-IT" dirty="0" err="1" smtClean="0"/>
              <a:t>browsers</a:t>
            </a:r>
            <a:endParaRPr lang="it-IT" dirty="0" smtClean="0"/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Chrome</a:t>
            </a:r>
            <a:r>
              <a:rPr lang="it-IT" dirty="0" smtClean="0"/>
              <a:t> 1+, IE7+, </a:t>
            </a:r>
            <a:r>
              <a:rPr lang="it-IT" dirty="0" err="1" smtClean="0"/>
              <a:t>Firefox</a:t>
            </a:r>
            <a:r>
              <a:rPr lang="it-IT" dirty="0" smtClean="0"/>
              <a:t> 3+, Safari 3.2+, Opera 9.5+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Although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yet</a:t>
            </a:r>
            <a:r>
              <a:rPr lang="it-IT" dirty="0" smtClean="0"/>
              <a:t> </a:t>
            </a:r>
            <a:r>
              <a:rPr lang="it-IT" dirty="0" err="1" smtClean="0"/>
              <a:t>consistently</a:t>
            </a:r>
            <a:r>
              <a:rPr lang="it-IT" dirty="0" smtClean="0"/>
              <a:t> </a:t>
            </a:r>
            <a:r>
              <a:rPr lang="it-IT" dirty="0" err="1" smtClean="0"/>
              <a:t>used</a:t>
            </a:r>
            <a:r>
              <a:rPr lang="it-IT" dirty="0" smtClean="0"/>
              <a:t> by </a:t>
            </a:r>
            <a:r>
              <a:rPr lang="it-IT" dirty="0" err="1" smtClean="0"/>
              <a:t>all</a:t>
            </a:r>
            <a:r>
              <a:rPr lang="it-IT" dirty="0" smtClean="0"/>
              <a:t> web </a:t>
            </a:r>
            <a:r>
              <a:rPr lang="it-IT" dirty="0" err="1" smtClean="0"/>
              <a:t>sites</a:t>
            </a:r>
            <a:endParaRPr lang="it-IT" dirty="0" smtClean="0"/>
          </a:p>
          <a:p>
            <a:pPr lvl="1">
              <a:buFont typeface="Wingdings" charset="2"/>
              <a:buChar char="ð"/>
              <a:defRPr/>
            </a:pPr>
            <a:r>
              <a:rPr lang="it-IT" dirty="0" smtClean="0"/>
              <a:t>Plan to </a:t>
            </a:r>
            <a:r>
              <a:rPr lang="it-IT" dirty="0" err="1" smtClean="0"/>
              <a:t>improve</a:t>
            </a:r>
            <a:r>
              <a:rPr lang="it-IT" dirty="0" smtClean="0"/>
              <a:t> </a:t>
            </a:r>
            <a:r>
              <a:rPr lang="it-IT" dirty="0" err="1" smtClean="0"/>
              <a:t>support</a:t>
            </a:r>
            <a:r>
              <a:rPr lang="it-IT" dirty="0" smtClean="0"/>
              <a:t> for Extended </a:t>
            </a:r>
            <a:r>
              <a:rPr lang="it-IT" dirty="0" err="1" smtClean="0"/>
              <a:t>Validation</a:t>
            </a:r>
            <a:r>
              <a:rPr lang="it-IT" dirty="0" smtClean="0"/>
              <a:t> by 2015</a:t>
            </a:r>
          </a:p>
          <a:p>
            <a:pPr>
              <a:buFont typeface="Wingdings" charset="2"/>
              <a:buChar char="è"/>
              <a:defRPr/>
            </a:pPr>
            <a:r>
              <a:rPr lang="it-IT" dirty="0" err="1" smtClean="0"/>
              <a:t>Details</a:t>
            </a:r>
            <a:r>
              <a:rPr lang="it-IT" dirty="0" smtClean="0"/>
              <a:t> @ </a:t>
            </a:r>
            <a:br>
              <a:rPr lang="it-IT" dirty="0" smtClean="0"/>
            </a:br>
            <a:r>
              <a:rPr lang="it-IT" dirty="0" smtClean="0"/>
              <a:t>http://www.certificate-transparency.org/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CT: </a:t>
            </a:r>
            <a:r>
              <a:rPr lang="it-IT" dirty="0" err="1" smtClean="0"/>
              <a:t>how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works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24579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altLang="it-IT" smtClean="0"/>
              <a:t>Uses Merkle trees!</a:t>
            </a:r>
          </a:p>
          <a:p>
            <a:pPr lvl="1"/>
            <a:r>
              <a:rPr lang="it-IT" altLang="it-IT" smtClean="0"/>
              <a:t>Very scalable, log(n) verification complexity</a:t>
            </a:r>
          </a:p>
          <a:p>
            <a:r>
              <a:rPr lang="it-IT" altLang="it-IT" smtClean="0"/>
              <a:t>A special type (sometimes called chron tree)</a:t>
            </a:r>
          </a:p>
          <a:p>
            <a:pPr lvl="1"/>
            <a:r>
              <a:rPr lang="it-IT" altLang="it-IT" smtClean="0"/>
              <a:t>«append only» Merkle tree</a:t>
            </a:r>
          </a:p>
          <a:p>
            <a:pPr lvl="1"/>
            <a:r>
              <a:rPr lang="it-IT" altLang="it-IT" smtClean="0"/>
              <a:t>Timestamped entries</a:t>
            </a:r>
          </a:p>
          <a:p>
            <a:pPr lvl="2"/>
            <a:r>
              <a:rPr lang="it-IT" altLang="it-IT" smtClean="0"/>
              <a:t>Cannot retroactively insert a certificate </a:t>
            </a:r>
          </a:p>
        </p:txBody>
      </p:sp>
      <p:sp>
        <p:nvSpPr>
          <p:cNvPr id="24580" name="CasellaDiTesto 3"/>
          <p:cNvSpPr txBox="1">
            <a:spLocks noChangeArrowheads="1"/>
          </p:cNvSpPr>
          <p:nvPr/>
        </p:nvSpPr>
        <p:spPr bwMode="auto">
          <a:xfrm>
            <a:off x="1800225" y="5908675"/>
            <a:ext cx="6954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Following figures: source http://www.certificate-transparency.org/log-proofs-work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CT: </a:t>
            </a:r>
            <a:r>
              <a:rPr lang="it-IT" dirty="0" err="1" smtClean="0"/>
              <a:t>how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works</a:t>
            </a:r>
            <a:r>
              <a:rPr lang="it-IT" dirty="0" smtClean="0"/>
              <a:t>?</a:t>
            </a:r>
            <a:endParaRPr lang="it-IT" dirty="0"/>
          </a:p>
        </p:txBody>
      </p:sp>
      <p:pic>
        <p:nvPicPr>
          <p:cNvPr id="25603" name="Picture 2" descr="https://a147ae24-a-62cb3a1a-s-sites.googlegroups.com/site/certificatetransparency/log-proofs-work/ct_hash_1.png?attachauth=ANoY7crXAiIXIB2jRP-mRzHmx_u58rcZRMNQxTPOlR1aiYpqXKskHchL06TyX5eOy4qNXthNvX4bmT8wkIXwr8pNEsurA8IciG5hlflMda1G6qu4uDcPXgMTAiCFBzdkPv6cB3o-koB7V01ZQ7ZTccCPIMWRhCxNaPJSbl42yaKZ0hAG9Oa8P07xTPTXtGyz4TdmUDMss1GXcDwTUTZeMI2QTOyQQT6rVNGNdFJln6DTIdRIOovgWVeJqfy1TJg1LMfHvwEfIW2N&amp;attredirects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73238"/>
            <a:ext cx="3924300" cy="344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 descr="https://a147ae24-a-62cb3a1a-s-sites.googlegroups.com/site/certificatetransparency/log-proofs-work/ct_hash_2.png?attachauth=ANoY7cr5TO9Lx8G7ERXtSDVLGGXyh9yM1WOrTMDRXcGzwqORnzz1WTxHg64dkH2VMfJtvxlUjkZvEq5lYEJGnT1vpO1FFS1xT4B9wpM-XSH0lkrH8wJqLxpHZb9u-Tds97cXfwP6hEg7IUSbjTw8453OvQkz9AzaPSZiGCoBoXz7mkKc73on4NpoC2URY8uGAsvCEAVTmiQt9YDjqNXdRBvi7n8KOFR8B45Bmq64n302HRv7gHrBTwb7r4jnlold2DnkqMWoCcvu&amp;attredirects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113" y="1196975"/>
            <a:ext cx="3965575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CasellaDiTesto 3"/>
          <p:cNvSpPr txBox="1">
            <a:spLocks noChangeArrowheads="1"/>
          </p:cNvSpPr>
          <p:nvPr/>
        </p:nvSpPr>
        <p:spPr bwMode="auto">
          <a:xfrm>
            <a:off x="1223963" y="5516563"/>
            <a:ext cx="4060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Every X hours, tree updated (currently X=24h)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Merkle</a:t>
            </a:r>
            <a:r>
              <a:rPr lang="it-IT" dirty="0" smtClean="0"/>
              <a:t> </a:t>
            </a:r>
            <a:r>
              <a:rPr lang="it-IT" dirty="0" err="1" smtClean="0"/>
              <a:t>Consistency</a:t>
            </a:r>
            <a:r>
              <a:rPr lang="it-IT" dirty="0" smtClean="0"/>
              <a:t> </a:t>
            </a:r>
            <a:r>
              <a:rPr lang="it-IT" dirty="0" err="1" smtClean="0"/>
              <a:t>proof</a:t>
            </a:r>
            <a:endParaRPr lang="it-IT" dirty="0"/>
          </a:p>
        </p:txBody>
      </p:sp>
      <p:pic>
        <p:nvPicPr>
          <p:cNvPr id="26627" name="Picture 2" descr="http://www.certificate-transparency.org/_/rsrc/1375725222062/log-proofs-work/ct_hash_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138363"/>
            <a:ext cx="8845550" cy="424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CasellaDiTesto 3"/>
          <p:cNvSpPr txBox="1">
            <a:spLocks noChangeArrowheads="1"/>
          </p:cNvSpPr>
          <p:nvPr/>
        </p:nvSpPr>
        <p:spPr bwMode="auto">
          <a:xfrm>
            <a:off x="107950" y="1125538"/>
            <a:ext cx="9126538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000" b="0">
                <a:latin typeface="Arial Narrow" pitchFamily="34" charset="0"/>
              </a:rPr>
              <a:t>Verify that </a:t>
            </a:r>
            <a:r>
              <a:rPr lang="en-US" altLang="it-IT" sz="2000" b="0">
                <a:latin typeface="Arial Narrow" pitchFamily="34" charset="0"/>
              </a:rPr>
              <a:t>two versions of a log are consistent (i.e., the later includes everything of the earlier).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2000" b="0">
                <a:latin typeface="Arial Narrow" pitchFamily="34" charset="0"/>
              </a:rPr>
              <a:t>Consistency proof </a:t>
            </a:r>
            <a:r>
              <a:rPr lang="en-US" altLang="it-IT" sz="2000" b="0">
                <a:latin typeface="Arial Narrow" pitchFamily="34" charset="0"/>
                <a:sym typeface="Wingdings" pitchFamily="2" charset="2"/>
              </a:rPr>
              <a:t> </a:t>
            </a:r>
            <a:r>
              <a:rPr lang="en-US" altLang="it-IT" sz="2000" b="0">
                <a:latin typeface="Arial Narrow" pitchFamily="34" charset="0"/>
              </a:rPr>
              <a:t>no certificates have been modified or back-dated and inserted into the log.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2000" b="0">
                <a:latin typeface="Arial Narrow" pitchFamily="34" charset="0"/>
              </a:rPr>
              <a:t>Proof = need only root of the subtrees – includes past “root”</a:t>
            </a:r>
            <a:endParaRPr lang="it-IT" altLang="it-IT" sz="2000" b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Merkle</a:t>
            </a:r>
            <a:r>
              <a:rPr lang="it-IT" dirty="0" smtClean="0"/>
              <a:t> Audit </a:t>
            </a:r>
            <a:r>
              <a:rPr lang="it-IT" dirty="0" err="1" smtClean="0"/>
              <a:t>Proof</a:t>
            </a:r>
            <a:endParaRPr lang="it-IT" dirty="0"/>
          </a:p>
        </p:txBody>
      </p:sp>
      <p:pic>
        <p:nvPicPr>
          <p:cNvPr id="27651" name="Picture 2" descr="http://www.certificate-transparency.org/_/rsrc/1379430973580/log-proofs-work/ct_hash_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88" y="1093788"/>
            <a:ext cx="4824412" cy="492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287338" y="1125538"/>
            <a:ext cx="3889375" cy="4391025"/>
          </a:xfrm>
        </p:spPr>
        <p:txBody>
          <a:bodyPr>
            <a:normAutofit fontScale="62500" lnSpcReduction="20000"/>
          </a:bodyPr>
          <a:lstStyle/>
          <a:p>
            <a:pPr>
              <a:buFont typeface="Wingdings" charset="2"/>
              <a:buChar char="è"/>
              <a:defRPr/>
            </a:pPr>
            <a:r>
              <a:rPr lang="it-IT" dirty="0" err="1" smtClean="0"/>
              <a:t>Usual</a:t>
            </a:r>
            <a:r>
              <a:rPr lang="it-IT" dirty="0" smtClean="0"/>
              <a:t>: via certificate + </a:t>
            </a:r>
            <a:r>
              <a:rPr lang="it-IT" dirty="0" err="1" smtClean="0"/>
              <a:t>siblings</a:t>
            </a:r>
            <a:endParaRPr lang="it-IT" dirty="0" smtClean="0"/>
          </a:p>
          <a:p>
            <a:pPr>
              <a:buFont typeface="Wingdings" charset="2"/>
              <a:buChar char="è"/>
              <a:defRPr/>
            </a:pPr>
            <a:endParaRPr lang="it-IT" dirty="0"/>
          </a:p>
          <a:p>
            <a:pPr>
              <a:buFont typeface="Wingdings" charset="2"/>
              <a:buChar char="è"/>
              <a:defRPr/>
            </a:pPr>
            <a:r>
              <a:rPr lang="it-IT" dirty="0" err="1" smtClean="0"/>
              <a:t>Siblings</a:t>
            </a:r>
            <a:r>
              <a:rPr lang="it-IT" dirty="0" smtClean="0"/>
              <a:t> </a:t>
            </a:r>
            <a:r>
              <a:rPr lang="it-IT" dirty="0" err="1" smtClean="0"/>
              <a:t>obtained</a:t>
            </a:r>
            <a:r>
              <a:rPr lang="it-IT" dirty="0" smtClean="0"/>
              <a:t> from log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Issue</a:t>
            </a:r>
            <a:r>
              <a:rPr lang="it-IT" dirty="0" smtClean="0"/>
              <a:t>: online </a:t>
            </a:r>
            <a:r>
              <a:rPr lang="it-IT" dirty="0" err="1" smtClean="0"/>
              <a:t>operation</a:t>
            </a:r>
            <a:r>
              <a:rPr lang="it-IT" dirty="0" smtClean="0"/>
              <a:t>, </a:t>
            </a:r>
            <a:r>
              <a:rPr lang="it-IT" dirty="0" err="1" smtClean="0"/>
              <a:t>visible</a:t>
            </a:r>
            <a:r>
              <a:rPr lang="it-IT" dirty="0" smtClean="0"/>
              <a:t> to </a:t>
            </a:r>
            <a:r>
              <a:rPr lang="it-IT" dirty="0" err="1" smtClean="0"/>
              <a:t>all</a:t>
            </a:r>
            <a:r>
              <a:rPr lang="it-IT" dirty="0" smtClean="0"/>
              <a:t>…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Remember</a:t>
            </a:r>
            <a:r>
              <a:rPr lang="it-IT" dirty="0" smtClean="0"/>
              <a:t> </a:t>
            </a:r>
            <a:r>
              <a:rPr lang="it-IT" dirty="0" err="1" smtClean="0"/>
              <a:t>who</a:t>
            </a:r>
            <a:r>
              <a:rPr lang="it-IT" dirty="0" smtClean="0"/>
              <a:t> are the </a:t>
            </a:r>
            <a:r>
              <a:rPr lang="it-IT" dirty="0" err="1" smtClean="0"/>
              <a:t>threats</a:t>
            </a:r>
            <a:r>
              <a:rPr lang="it-IT" dirty="0" smtClean="0"/>
              <a:t> </a:t>
            </a:r>
            <a:r>
              <a:rPr lang="it-IT" dirty="0" err="1" smtClean="0"/>
              <a:t>today</a:t>
            </a:r>
            <a:r>
              <a:rPr lang="it-IT" dirty="0" smtClean="0"/>
              <a:t>…</a:t>
            </a:r>
          </a:p>
          <a:p>
            <a:pPr>
              <a:buFont typeface="Wingdings" charset="2"/>
              <a:buChar char="è"/>
              <a:defRPr/>
            </a:pPr>
            <a:endParaRPr lang="it-IT" dirty="0"/>
          </a:p>
          <a:p>
            <a:pPr>
              <a:buFont typeface="Wingdings" charset="2"/>
              <a:buChar char="è"/>
              <a:defRPr/>
            </a:pPr>
            <a:r>
              <a:rPr lang="it-IT" dirty="0" smtClean="0"/>
              <a:t>Alternative: use «</a:t>
            </a:r>
            <a:r>
              <a:rPr lang="it-IT" dirty="0" err="1" smtClean="0"/>
              <a:t>gossiping</a:t>
            </a:r>
            <a:r>
              <a:rPr lang="it-IT" dirty="0" smtClean="0"/>
              <a:t>» </a:t>
            </a:r>
            <a:r>
              <a:rPr lang="it-IT" dirty="0" err="1" smtClean="0"/>
              <a:t>protocols</a:t>
            </a:r>
            <a:endParaRPr lang="it-IT" dirty="0" smtClean="0"/>
          </a:p>
          <a:p>
            <a:pPr lvl="1">
              <a:buFont typeface="Wingdings" charset="2"/>
              <a:buChar char="ð"/>
              <a:defRPr/>
            </a:pPr>
            <a:r>
              <a:rPr lang="it-IT" dirty="0" smtClean="0"/>
              <a:t>Work in progress @ 2015!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smtClean="0"/>
              <a:t>No time for (</a:t>
            </a:r>
            <a:r>
              <a:rPr lang="it-IT" dirty="0" err="1" smtClean="0"/>
              <a:t>very</a:t>
            </a:r>
            <a:r>
              <a:rPr lang="it-IT" dirty="0" smtClean="0"/>
              <a:t> </a:t>
            </a:r>
            <a:r>
              <a:rPr lang="it-IT" dirty="0" err="1" smtClean="0"/>
              <a:t>nice</a:t>
            </a:r>
            <a:r>
              <a:rPr lang="it-IT" dirty="0" smtClean="0"/>
              <a:t>) </a:t>
            </a:r>
            <a:r>
              <a:rPr lang="it-IT" dirty="0" err="1" smtClean="0"/>
              <a:t>details</a:t>
            </a:r>
            <a:r>
              <a:rPr lang="it-IT" dirty="0" smtClean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44450"/>
            <a:ext cx="7696200" cy="649288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EV in the </a:t>
            </a:r>
            <a:r>
              <a:rPr lang="it-IT" dirty="0" err="1" smtClean="0"/>
              <a:t>real</a:t>
            </a:r>
            <a:r>
              <a:rPr lang="it-IT" dirty="0" smtClean="0"/>
              <a:t> world</a:t>
            </a:r>
            <a:endParaRPr lang="it-IT" dirty="0"/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425" y="715963"/>
            <a:ext cx="7056438" cy="597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Ovale 3"/>
          <p:cNvSpPr>
            <a:spLocks noChangeArrowheads="1"/>
          </p:cNvSpPr>
          <p:nvPr/>
        </p:nvSpPr>
        <p:spPr bwMode="auto">
          <a:xfrm>
            <a:off x="1871663" y="2492375"/>
            <a:ext cx="1655762" cy="457200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6" name="Ovale 5"/>
          <p:cNvSpPr>
            <a:spLocks noChangeArrowheads="1"/>
          </p:cNvSpPr>
          <p:nvPr/>
        </p:nvSpPr>
        <p:spPr bwMode="auto">
          <a:xfrm>
            <a:off x="1871663" y="2971800"/>
            <a:ext cx="1979612" cy="457200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025" y="1773238"/>
            <a:ext cx="4752975" cy="427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ChangeArrowheads="1"/>
          </p:cNvSpPr>
          <p:nvPr/>
        </p:nvSpPr>
        <p:spPr bwMode="auto">
          <a:xfrm>
            <a:off x="685800" y="25733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Hash Pointer Data Structures</a:t>
            </a:r>
          </a:p>
          <a:p>
            <a:pPr algn="ctr" eaLnBrk="0" hangingPunct="0">
              <a:defRPr/>
            </a:pP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anose="05000000000000000000" pitchFamily="2" charset="2"/>
              </a:rPr>
              <a:t>a.k.a.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blockchains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)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900" y="225425"/>
            <a:ext cx="8677275" cy="649288"/>
          </a:xfrm>
        </p:spPr>
        <p:txBody>
          <a:bodyPr/>
          <a:lstStyle/>
          <a:p>
            <a:pPr>
              <a:defRPr/>
            </a:pPr>
            <a:r>
              <a:rPr lang="it-IT" dirty="0" err="1" smtClean="0"/>
              <a:t>Problem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sz="2000" dirty="0" smtClean="0"/>
              <a:t>(</a:t>
            </a:r>
            <a:r>
              <a:rPr lang="it-IT" sz="2000" dirty="0" err="1" smtClean="0"/>
              <a:t>quite</a:t>
            </a:r>
            <a:r>
              <a:rPr lang="it-IT" sz="2000" dirty="0" smtClean="0"/>
              <a:t> </a:t>
            </a:r>
            <a:r>
              <a:rPr lang="it-IT" sz="2000" dirty="0" err="1" smtClean="0"/>
              <a:t>related</a:t>
            </a:r>
            <a:r>
              <a:rPr lang="it-IT" sz="2000" dirty="0" smtClean="0"/>
              <a:t> to </a:t>
            </a:r>
            <a:r>
              <a:rPr lang="it-IT" sz="2000" dirty="0" err="1" smtClean="0"/>
              <a:t>previous</a:t>
            </a:r>
            <a:r>
              <a:rPr lang="it-IT" sz="2000" dirty="0" smtClean="0"/>
              <a:t> </a:t>
            </a:r>
            <a:r>
              <a:rPr lang="it-IT" sz="2000" dirty="0" err="1" smtClean="0"/>
              <a:t>Merkle</a:t>
            </a:r>
            <a:r>
              <a:rPr lang="it-IT" sz="2000" dirty="0" smtClean="0"/>
              <a:t> </a:t>
            </a:r>
            <a:r>
              <a:rPr lang="it-IT" sz="2000" dirty="0" err="1" smtClean="0"/>
              <a:t>Trees</a:t>
            </a:r>
            <a:r>
              <a:rPr lang="it-IT" sz="2000" dirty="0" smtClean="0"/>
              <a:t>, </a:t>
            </a:r>
            <a:r>
              <a:rPr lang="it-IT" sz="2000" dirty="0" err="1" smtClean="0"/>
              <a:t>but</a:t>
            </a:r>
            <a:r>
              <a:rPr lang="it-IT" sz="2000" dirty="0" smtClean="0"/>
              <a:t> a </a:t>
            </a:r>
            <a:r>
              <a:rPr lang="it-IT" sz="2000" dirty="0" err="1" smtClean="0"/>
              <a:t>few</a:t>
            </a:r>
            <a:r>
              <a:rPr lang="it-IT" sz="2000" dirty="0" smtClean="0"/>
              <a:t> extra </a:t>
            </a:r>
            <a:r>
              <a:rPr lang="it-IT" sz="2000" dirty="0" err="1" smtClean="0"/>
              <a:t>caveats</a:t>
            </a:r>
            <a:r>
              <a:rPr lang="it-IT" sz="2000" dirty="0" smtClean="0"/>
              <a:t>)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376363"/>
            <a:ext cx="7696200" cy="2700337"/>
          </a:xfrm>
        </p:spPr>
        <p:txBody>
          <a:bodyPr>
            <a:normAutofit fontScale="92500" lnSpcReduction="20000"/>
          </a:bodyPr>
          <a:lstStyle/>
          <a:p>
            <a:pPr>
              <a:buFont typeface="Wingdings" charset="2"/>
              <a:buChar char="è"/>
              <a:defRPr/>
            </a:pPr>
            <a:r>
              <a:rPr lang="en-US" dirty="0" smtClean="0"/>
              <a:t> Append-only data</a:t>
            </a:r>
          </a:p>
          <a:p>
            <a:pPr lvl="1">
              <a:buFont typeface="Wingdings" charset="2"/>
              <a:buChar char="ð"/>
              <a:defRPr/>
            </a:pPr>
            <a:r>
              <a:rPr lang="en-US" dirty="0" smtClean="0"/>
              <a:t>Data organized in “blocks” </a:t>
            </a:r>
          </a:p>
          <a:p>
            <a:pPr lvl="1">
              <a:buFont typeface="Wingdings" charset="2"/>
              <a:buChar char="ð"/>
              <a:defRPr/>
            </a:pPr>
            <a:r>
              <a:rPr lang="en-US" dirty="0" smtClean="0"/>
              <a:t>To be securely logged and stored</a:t>
            </a:r>
          </a:p>
          <a:p>
            <a:pPr lvl="2">
              <a:buFont typeface="Wingdings" charset="2"/>
              <a:buChar char="à"/>
              <a:defRPr/>
            </a:pPr>
            <a:r>
              <a:rPr lang="en-US" dirty="0" smtClean="0"/>
              <a:t>Adversary should not be able to modify stored data</a:t>
            </a:r>
          </a:p>
          <a:p>
            <a:pPr lvl="1">
              <a:buFont typeface="Wingdings" charset="2"/>
              <a:buChar char="ð"/>
              <a:defRPr/>
            </a:pPr>
            <a:r>
              <a:rPr lang="en-US" dirty="0" smtClean="0"/>
              <a:t>New data blocks arrive in time </a:t>
            </a:r>
          </a:p>
          <a:p>
            <a:pPr lvl="1">
              <a:buFont typeface="Wingdings" charset="2"/>
              <a:buChar char="ð"/>
              <a:defRPr/>
            </a:pPr>
            <a:endParaRPr lang="en-US" dirty="0" smtClean="0"/>
          </a:p>
          <a:p>
            <a:pPr lvl="1">
              <a:buFont typeface="Wingdings" charset="2"/>
              <a:buChar char="ð"/>
              <a:defRPr/>
            </a:pPr>
            <a:endParaRPr lang="en-US" dirty="0"/>
          </a:p>
          <a:p>
            <a:pPr lvl="1">
              <a:buFont typeface="Wingdings" charset="2"/>
              <a:buChar char="ð"/>
              <a:defRPr/>
            </a:pPr>
            <a:endParaRPr lang="en-US" dirty="0" smtClean="0"/>
          </a:p>
          <a:p>
            <a:pPr lvl="1">
              <a:buFont typeface="Wingdings" charset="2"/>
              <a:buChar char="ð"/>
              <a:defRPr/>
            </a:pPr>
            <a:endParaRPr lang="en-US" dirty="0"/>
          </a:p>
          <a:p>
            <a:pPr lvl="1">
              <a:buFont typeface="Wingdings" charset="2"/>
              <a:buChar char="ð"/>
              <a:defRPr/>
            </a:pPr>
            <a:endParaRPr lang="en-US" dirty="0" smtClean="0"/>
          </a:p>
          <a:p>
            <a:pPr>
              <a:buFont typeface="Wingdings" charset="2"/>
              <a:buChar char="è"/>
              <a:defRPr/>
            </a:pPr>
            <a:endParaRPr lang="it-IT" dirty="0"/>
          </a:p>
        </p:txBody>
      </p:sp>
      <p:sp>
        <p:nvSpPr>
          <p:cNvPr id="4" name="Rettangolo 4"/>
          <p:cNvSpPr>
            <a:spLocks noChangeArrowheads="1"/>
          </p:cNvSpPr>
          <p:nvPr/>
        </p:nvSpPr>
        <p:spPr bwMode="auto">
          <a:xfrm>
            <a:off x="1368425" y="4473575"/>
            <a:ext cx="1150938" cy="140335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Data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Block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1</a:t>
            </a:r>
          </a:p>
        </p:txBody>
      </p:sp>
      <p:sp>
        <p:nvSpPr>
          <p:cNvPr id="5" name="Rettangolo 4"/>
          <p:cNvSpPr>
            <a:spLocks noChangeArrowheads="1"/>
          </p:cNvSpPr>
          <p:nvPr/>
        </p:nvSpPr>
        <p:spPr bwMode="auto">
          <a:xfrm>
            <a:off x="3059113" y="4473575"/>
            <a:ext cx="1152525" cy="140335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Data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Block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2</a:t>
            </a:r>
          </a:p>
        </p:txBody>
      </p:sp>
      <p:sp>
        <p:nvSpPr>
          <p:cNvPr id="6" name="Rettangolo 5"/>
          <p:cNvSpPr>
            <a:spLocks noChangeArrowheads="1"/>
          </p:cNvSpPr>
          <p:nvPr/>
        </p:nvSpPr>
        <p:spPr bwMode="auto">
          <a:xfrm>
            <a:off x="4716463" y="4473575"/>
            <a:ext cx="1150937" cy="140335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Data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Block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3</a:t>
            </a:r>
          </a:p>
        </p:txBody>
      </p:sp>
      <p:sp>
        <p:nvSpPr>
          <p:cNvPr id="7" name="Rettangolo 6"/>
          <p:cNvSpPr>
            <a:spLocks noChangeArrowheads="1"/>
          </p:cNvSpPr>
          <p:nvPr/>
        </p:nvSpPr>
        <p:spPr bwMode="auto">
          <a:xfrm>
            <a:off x="6372225" y="4473575"/>
            <a:ext cx="1152525" cy="1403350"/>
          </a:xfrm>
          <a:prstGeom prst="rect">
            <a:avLst/>
          </a:prstGeom>
          <a:solidFill>
            <a:srgbClr val="FFFF99">
              <a:alpha val="18039"/>
            </a:srgbClr>
          </a:solidFill>
          <a:ln w="12700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Hash</a:t>
            </a:r>
            <a:r>
              <a:rPr lang="it-IT" dirty="0" smtClean="0"/>
              <a:t> </a:t>
            </a:r>
            <a:r>
              <a:rPr lang="it-IT" dirty="0" err="1" smtClean="0"/>
              <a:t>pointer</a:t>
            </a:r>
            <a:r>
              <a:rPr lang="it-IT" dirty="0" smtClean="0"/>
              <a:t>: </a:t>
            </a:r>
            <a:br>
              <a:rPr lang="it-IT" dirty="0" smtClean="0"/>
            </a:br>
            <a:r>
              <a:rPr lang="it-IT" dirty="0" err="1" smtClean="0"/>
              <a:t>verify</a:t>
            </a:r>
            <a:r>
              <a:rPr lang="it-IT" dirty="0" smtClean="0"/>
              <a:t> </a:t>
            </a:r>
            <a:r>
              <a:rPr lang="it-IT" dirty="0" err="1" smtClean="0"/>
              <a:t>integrity</a:t>
            </a:r>
            <a:r>
              <a:rPr lang="it-IT" dirty="0" smtClean="0"/>
              <a:t> of single </a:t>
            </a:r>
            <a:r>
              <a:rPr lang="it-IT" dirty="0" err="1" smtClean="0"/>
              <a:t>block</a:t>
            </a:r>
            <a:endParaRPr lang="it-IT" dirty="0"/>
          </a:p>
        </p:txBody>
      </p:sp>
      <p:sp>
        <p:nvSpPr>
          <p:cNvPr id="31747" name="Rettangolo 4"/>
          <p:cNvSpPr>
            <a:spLocks noChangeArrowheads="1"/>
          </p:cNvSpPr>
          <p:nvPr/>
        </p:nvSpPr>
        <p:spPr bwMode="auto">
          <a:xfrm>
            <a:off x="1258888" y="3465513"/>
            <a:ext cx="1152525" cy="140335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Data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Block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1</a:t>
            </a:r>
          </a:p>
        </p:txBody>
      </p:sp>
      <p:sp>
        <p:nvSpPr>
          <p:cNvPr id="5" name="Disco magnetico 4"/>
          <p:cNvSpPr>
            <a:spLocks noChangeArrowheads="1"/>
          </p:cNvSpPr>
          <p:nvPr/>
        </p:nvSpPr>
        <p:spPr bwMode="auto">
          <a:xfrm>
            <a:off x="611188" y="1881188"/>
            <a:ext cx="2413000" cy="3635375"/>
          </a:xfrm>
          <a:prstGeom prst="flowChartMagneticDisk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6" name="CasellaDiTesto 5"/>
          <p:cNvSpPr txBox="1">
            <a:spLocks noChangeArrowheads="1"/>
          </p:cNvSpPr>
          <p:nvPr/>
        </p:nvSpPr>
        <p:spPr bwMode="auto">
          <a:xfrm>
            <a:off x="698500" y="5589588"/>
            <a:ext cx="2251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Insecure (large) storage: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Adversary can tamper</a:t>
            </a:r>
          </a:p>
        </p:txBody>
      </p:sp>
      <p:pic>
        <p:nvPicPr>
          <p:cNvPr id="53250" name="Picture 2" descr="Risultati immagini per USB pen with l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300" y="2673350"/>
            <a:ext cx="2646363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3635896" y="5337212"/>
            <a:ext cx="2143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>
                <a:latin typeface="Arial Narrow" pitchFamily="34" charset="0"/>
              </a:rPr>
              <a:t>Secure</a:t>
            </a:r>
            <a:r>
              <a:rPr lang="it-IT" altLang="it-IT" sz="1800" b="0" dirty="0">
                <a:latin typeface="Arial Narrow" pitchFamily="34" charset="0"/>
              </a:rPr>
              <a:t> (small) </a:t>
            </a:r>
            <a:r>
              <a:rPr lang="it-IT" altLang="it-IT" sz="1800" b="0" dirty="0" err="1">
                <a:latin typeface="Arial Narrow" pitchFamily="34" charset="0"/>
              </a:rPr>
              <a:t>storage</a:t>
            </a:r>
            <a:r>
              <a:rPr lang="it-IT" altLang="it-IT" sz="1800" b="0" dirty="0">
                <a:latin typeface="Arial Narrow" pitchFamily="34" charset="0"/>
              </a:rPr>
              <a:t>: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>
                <a:latin typeface="Arial Narrow" pitchFamily="34" charset="0"/>
              </a:rPr>
              <a:t>You</a:t>
            </a:r>
            <a:r>
              <a:rPr lang="it-IT" altLang="it-IT" sz="1800" b="0" dirty="0">
                <a:latin typeface="Arial Narrow" pitchFamily="34" charset="0"/>
              </a:rPr>
              <a:t> </a:t>
            </a:r>
            <a:r>
              <a:rPr lang="it-IT" altLang="it-IT" sz="1800" b="0" dirty="0" err="1">
                <a:latin typeface="Arial Narrow" pitchFamily="34" charset="0"/>
              </a:rPr>
              <a:t>fully</a:t>
            </a:r>
            <a:r>
              <a:rPr lang="it-IT" altLang="it-IT" sz="1800" b="0" dirty="0">
                <a:latin typeface="Arial Narrow" pitchFamily="34" charset="0"/>
              </a:rPr>
              <a:t> control </a:t>
            </a:r>
            <a:r>
              <a:rPr lang="it-IT" altLang="it-IT" sz="1800" b="0" dirty="0" err="1">
                <a:latin typeface="Arial Narrow" pitchFamily="34" charset="0"/>
              </a:rPr>
              <a:t>it</a:t>
            </a:r>
            <a:endParaRPr lang="it-IT" altLang="it-IT" sz="1800" b="0" dirty="0">
              <a:latin typeface="Arial Narrow" pitchFamily="34" charset="0"/>
            </a:endParaRPr>
          </a:p>
        </p:txBody>
      </p:sp>
      <p:cxnSp>
        <p:nvCxnSpPr>
          <p:cNvPr id="9" name="Connettore 4 8"/>
          <p:cNvCxnSpPr>
            <a:cxnSpLocks noChangeShapeType="1"/>
            <a:stCxn id="31747" idx="0"/>
            <a:endCxn id="53250" idx="0"/>
          </p:cNvCxnSpPr>
          <p:nvPr/>
        </p:nvCxnSpPr>
        <p:spPr bwMode="auto">
          <a:xfrm rot="5400000" flipH="1" flipV="1">
            <a:off x="3082131" y="1426369"/>
            <a:ext cx="792163" cy="3286125"/>
          </a:xfrm>
          <a:prstGeom prst="bentConnector3">
            <a:avLst>
              <a:gd name="adj1" fmla="val 23625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CasellaDiTesto 11"/>
          <p:cNvSpPr txBox="1">
            <a:spLocks noChangeArrowheads="1"/>
          </p:cNvSpPr>
          <p:nvPr/>
        </p:nvSpPr>
        <p:spPr bwMode="auto">
          <a:xfrm>
            <a:off x="4697413" y="2420938"/>
            <a:ext cx="6746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>
                <a:latin typeface="Arial Narrow" pitchFamily="34" charset="0"/>
              </a:rPr>
              <a:t>H[  ]</a:t>
            </a:r>
            <a:endParaRPr lang="it-IT" altLang="it-IT" sz="1800">
              <a:latin typeface="Arial Narrow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5543550" y="1841500"/>
            <a:ext cx="3668713" cy="2308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2400" dirty="0" err="1"/>
              <a:t>may</a:t>
            </a:r>
            <a:r>
              <a:rPr lang="it-IT" sz="2400" dirty="0"/>
              <a:t> </a:t>
            </a:r>
            <a:r>
              <a:rPr lang="it-IT" sz="2400" dirty="0" err="1"/>
              <a:t>have</a:t>
            </a:r>
            <a:r>
              <a:rPr lang="it-IT" sz="2400" dirty="0"/>
              <a:t> </a:t>
            </a:r>
            <a:r>
              <a:rPr lang="it-IT" sz="2400" u="sng" dirty="0" err="1"/>
              <a:t>two</a:t>
            </a:r>
            <a:r>
              <a:rPr lang="it-IT" sz="2400" dirty="0"/>
              <a:t> </a:t>
            </a:r>
            <a:r>
              <a:rPr lang="it-IT" sz="2400" dirty="0" err="1"/>
              <a:t>roles</a:t>
            </a:r>
            <a:r>
              <a:rPr lang="it-IT" sz="2400" dirty="0"/>
              <a:t>:</a:t>
            </a:r>
          </a:p>
          <a:p>
            <a:pPr marL="285750" indent="-285750">
              <a:buFontTx/>
              <a:buChar char="-"/>
              <a:defRPr/>
            </a:pPr>
            <a:r>
              <a:rPr lang="it-IT" sz="2400" dirty="0" err="1"/>
              <a:t>Integrity</a:t>
            </a:r>
            <a:endParaRPr lang="it-IT" sz="2400" dirty="0"/>
          </a:p>
          <a:p>
            <a:pPr marL="285750" indent="-285750">
              <a:buFontTx/>
              <a:buChar char="-"/>
              <a:defRPr/>
            </a:pPr>
            <a:r>
              <a:rPr lang="it-IT" sz="2400" dirty="0"/>
              <a:t>Location (!!)</a:t>
            </a:r>
          </a:p>
          <a:p>
            <a:pPr marL="742950" lvl="1" indent="-285750">
              <a:buFontTx/>
              <a:buChar char="-"/>
              <a:defRPr/>
            </a:pPr>
            <a:r>
              <a:rPr lang="it-IT" sz="2400" dirty="0"/>
              <a:t>Use </a:t>
            </a:r>
            <a:r>
              <a:rPr lang="it-IT" sz="2400" dirty="0" err="1"/>
              <a:t>hash</a:t>
            </a:r>
            <a:r>
              <a:rPr lang="it-IT" sz="2400" dirty="0"/>
              <a:t> </a:t>
            </a:r>
            <a:r>
              <a:rPr lang="it-IT" sz="2400" dirty="0" err="1"/>
              <a:t>as</a:t>
            </a:r>
            <a:r>
              <a:rPr lang="it-IT" sz="2400" dirty="0"/>
              <a:t> «</a:t>
            </a:r>
            <a:r>
              <a:rPr lang="it-IT" sz="2400" dirty="0" err="1"/>
              <a:t>address</a:t>
            </a:r>
            <a:r>
              <a:rPr lang="it-IT" sz="2400" dirty="0"/>
              <a:t>» </a:t>
            </a:r>
            <a:br>
              <a:rPr lang="it-IT" sz="2400" dirty="0"/>
            </a:br>
            <a:r>
              <a:rPr lang="it-IT" sz="2400" dirty="0"/>
              <a:t>of «</a:t>
            </a:r>
            <a:r>
              <a:rPr lang="it-IT" sz="2400" dirty="0" err="1"/>
              <a:t>where</a:t>
            </a:r>
            <a:r>
              <a:rPr lang="it-IT" sz="2400" dirty="0"/>
              <a:t>» the </a:t>
            </a:r>
            <a:r>
              <a:rPr lang="it-IT" sz="2400" dirty="0" err="1"/>
              <a:t>block</a:t>
            </a:r>
            <a:r>
              <a:rPr lang="it-IT" sz="2400" dirty="0"/>
              <a:t> </a:t>
            </a:r>
            <a:br>
              <a:rPr lang="it-IT" sz="2400" dirty="0"/>
            </a:br>
            <a:r>
              <a:rPr lang="it-IT" sz="2400" dirty="0" err="1"/>
              <a:t>is</a:t>
            </a:r>
            <a:r>
              <a:rPr lang="it-IT" sz="2400" dirty="0"/>
              <a:t> </a:t>
            </a:r>
            <a:r>
              <a:rPr lang="it-IT" sz="2400" dirty="0" err="1"/>
              <a:t>located</a:t>
            </a:r>
            <a:endParaRPr lang="it-IT" sz="2400" dirty="0"/>
          </a:p>
        </p:txBody>
      </p:sp>
      <p:sp>
        <p:nvSpPr>
          <p:cNvPr id="16" name="CasellaDiTesto 15"/>
          <p:cNvSpPr txBox="1">
            <a:spLocks noChangeArrowheads="1"/>
          </p:cNvSpPr>
          <p:nvPr/>
        </p:nvSpPr>
        <p:spPr bwMode="auto">
          <a:xfrm>
            <a:off x="5764213" y="4185084"/>
            <a:ext cx="302358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b="0" dirty="0">
                <a:solidFill>
                  <a:srgbClr val="FF0000"/>
                </a:solidFill>
                <a:latin typeface="Arial Narrow" pitchFamily="34" charset="0"/>
              </a:rPr>
              <a:t>e.g. H[] = </a:t>
            </a:r>
            <a:r>
              <a:rPr lang="it-IT" altLang="it-IT" sz="2400" b="0" u="sng" dirty="0">
                <a:solidFill>
                  <a:srgbClr val="FF0000"/>
                </a:solidFill>
                <a:latin typeface="Arial Narrow" pitchFamily="34" charset="0"/>
              </a:rPr>
              <a:t>12</a:t>
            </a:r>
            <a:r>
              <a:rPr lang="it-IT" altLang="it-IT" sz="2400" b="0" dirty="0">
                <a:solidFill>
                  <a:srgbClr val="FF0000"/>
                </a:solidFill>
                <a:latin typeface="Arial Narrow" pitchFamily="34" charset="0"/>
              </a:rPr>
              <a:t>543678AF32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b="0" dirty="0">
                <a:solidFill>
                  <a:srgbClr val="FF0000"/>
                </a:solidFill>
                <a:latin typeface="Arial Narrow" pitchFamily="34" charset="0"/>
              </a:rPr>
              <a:t>     location = server #</a:t>
            </a:r>
            <a:r>
              <a:rPr lang="it-IT" altLang="it-IT" sz="2400" b="0" dirty="0" smtClean="0">
                <a:solidFill>
                  <a:srgbClr val="FF0000"/>
                </a:solidFill>
                <a:latin typeface="Arial Narrow" pitchFamily="34" charset="0"/>
              </a:rPr>
              <a:t>12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2400" b="0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b="0" dirty="0" err="1" smtClean="0">
                <a:solidFill>
                  <a:srgbClr val="FF0000"/>
                </a:solidFill>
                <a:latin typeface="Arial Narrow" pitchFamily="34" charset="0"/>
              </a:rPr>
              <a:t>Remember</a:t>
            </a:r>
            <a:r>
              <a:rPr lang="it-IT" altLang="it-IT" sz="2400" b="0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it-IT" altLang="it-IT" sz="2400" b="0" dirty="0" err="1" smtClean="0">
                <a:solidFill>
                  <a:srgbClr val="FF0000"/>
                </a:solidFill>
                <a:latin typeface="Arial Narrow" pitchFamily="34" charset="0"/>
              </a:rPr>
              <a:t>DHTs</a:t>
            </a:r>
            <a:r>
              <a:rPr lang="it-IT" altLang="it-IT" sz="2400" b="0" dirty="0" smtClean="0">
                <a:solidFill>
                  <a:srgbClr val="FF0000"/>
                </a:solidFill>
                <a:latin typeface="Arial Narrow" pitchFamily="34" charset="0"/>
              </a:rPr>
              <a:t>? </a:t>
            </a:r>
            <a:r>
              <a:rPr lang="it-IT" altLang="it-IT" sz="2400" b="0" dirty="0" smtClean="0">
                <a:solidFill>
                  <a:srgbClr val="FF0000"/>
                </a:solidFill>
                <a:latin typeface="Arial Narrow" pitchFamily="34" charset="0"/>
                <a:sym typeface="Wingdings" panose="05000000000000000000" pitchFamily="2" charset="2"/>
              </a:rPr>
              <a:t>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b="0" dirty="0" err="1" smtClean="0">
                <a:solidFill>
                  <a:srgbClr val="FF0000"/>
                </a:solidFill>
                <a:latin typeface="Arial Narrow" pitchFamily="34" charset="0"/>
              </a:rPr>
              <a:t>We</a:t>
            </a:r>
            <a:r>
              <a:rPr lang="it-IT" altLang="it-IT" sz="2400" b="0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it-IT" altLang="it-IT" sz="2400" b="0" dirty="0" err="1" smtClean="0">
                <a:solidFill>
                  <a:srgbClr val="FF0000"/>
                </a:solidFill>
                <a:latin typeface="Arial Narrow" pitchFamily="34" charset="0"/>
              </a:rPr>
              <a:t>will</a:t>
            </a:r>
            <a:r>
              <a:rPr lang="it-IT" altLang="it-IT" sz="2400" b="0" dirty="0" smtClean="0">
                <a:solidFill>
                  <a:srgbClr val="FF0000"/>
                </a:solidFill>
                <a:latin typeface="Arial Narrow" pitchFamily="34" charset="0"/>
              </a:rPr>
              <a:t> NOT care </a:t>
            </a:r>
            <a:r>
              <a:rPr lang="it-IT" altLang="it-IT" sz="2400" b="0" dirty="0" err="1" smtClean="0">
                <a:solidFill>
                  <a:srgbClr val="FF0000"/>
                </a:solidFill>
                <a:latin typeface="Arial Narrow" pitchFamily="34" charset="0"/>
              </a:rPr>
              <a:t>today</a:t>
            </a:r>
            <a:r>
              <a:rPr lang="it-IT" altLang="it-IT" sz="2400" b="0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br>
              <a:rPr lang="it-IT" altLang="it-IT" sz="2400" b="0" dirty="0" smtClean="0">
                <a:solidFill>
                  <a:srgbClr val="FF0000"/>
                </a:solidFill>
                <a:latin typeface="Arial Narrow" pitchFamily="34" charset="0"/>
              </a:rPr>
            </a:br>
            <a:r>
              <a:rPr lang="it-IT" altLang="it-IT" sz="2400" b="0" dirty="0" err="1" smtClean="0">
                <a:solidFill>
                  <a:srgbClr val="FF0000"/>
                </a:solidFill>
                <a:latin typeface="Arial Narrow" pitchFamily="34" charset="0"/>
              </a:rPr>
              <a:t>about</a:t>
            </a:r>
            <a:r>
              <a:rPr lang="it-IT" altLang="it-IT" sz="2400" b="0" dirty="0" smtClean="0">
                <a:solidFill>
                  <a:srgbClr val="FF0000"/>
                </a:solidFill>
                <a:latin typeface="Arial Narrow" pitchFamily="34" charset="0"/>
              </a:rPr>
              <a:t> location</a:t>
            </a:r>
            <a:endParaRPr lang="it-IT" altLang="it-IT" sz="2400" b="0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17" name="CasellaDiTesto 16"/>
          <p:cNvSpPr txBox="1">
            <a:spLocks noChangeArrowheads="1"/>
          </p:cNvSpPr>
          <p:nvPr/>
        </p:nvSpPr>
        <p:spPr bwMode="auto">
          <a:xfrm>
            <a:off x="5543550" y="1489075"/>
            <a:ext cx="2292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>
                <a:latin typeface="Arial Narrow" pitchFamily="34" charset="0"/>
              </a:rPr>
              <a:t>Hash of the block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  <p:bldP spid="12" grpId="0"/>
      <p:bldP spid="13" grpId="0"/>
      <p:bldP spid="16" grpId="0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«</a:t>
            </a:r>
            <a:r>
              <a:rPr lang="it-IT" dirty="0" err="1" smtClean="0"/>
              <a:t>chaining</a:t>
            </a:r>
            <a:r>
              <a:rPr lang="it-IT" dirty="0" smtClean="0"/>
              <a:t>» data </a:t>
            </a:r>
            <a:r>
              <a:rPr lang="it-IT" dirty="0" err="1" smtClean="0"/>
              <a:t>blocks</a:t>
            </a:r>
            <a:endParaRPr lang="it-IT" dirty="0"/>
          </a:p>
        </p:txBody>
      </p:sp>
      <p:sp>
        <p:nvSpPr>
          <p:cNvPr id="32771" name="Rettangolo 4"/>
          <p:cNvSpPr>
            <a:spLocks noChangeArrowheads="1"/>
          </p:cNvSpPr>
          <p:nvPr/>
        </p:nvSpPr>
        <p:spPr bwMode="auto">
          <a:xfrm>
            <a:off x="395288" y="2492375"/>
            <a:ext cx="1152525" cy="1404938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Data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Block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1</a:t>
            </a:r>
          </a:p>
        </p:txBody>
      </p:sp>
      <p:sp>
        <p:nvSpPr>
          <p:cNvPr id="5" name="Rettangolo 4"/>
          <p:cNvSpPr>
            <a:spLocks noChangeArrowheads="1"/>
          </p:cNvSpPr>
          <p:nvPr/>
        </p:nvSpPr>
        <p:spPr bwMode="auto">
          <a:xfrm>
            <a:off x="2700338" y="2492375"/>
            <a:ext cx="1150937" cy="1404938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Data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Block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2</a:t>
            </a:r>
          </a:p>
        </p:txBody>
      </p:sp>
      <p:sp>
        <p:nvSpPr>
          <p:cNvPr id="6" name="Rettangolo 5"/>
          <p:cNvSpPr>
            <a:spLocks noChangeArrowheads="1"/>
          </p:cNvSpPr>
          <p:nvPr/>
        </p:nvSpPr>
        <p:spPr bwMode="auto">
          <a:xfrm>
            <a:off x="5219700" y="2492375"/>
            <a:ext cx="1152525" cy="1404938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Data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Block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3</a:t>
            </a:r>
          </a:p>
        </p:txBody>
      </p:sp>
      <p:sp>
        <p:nvSpPr>
          <p:cNvPr id="32774" name="Rettangolo 4"/>
          <p:cNvSpPr>
            <a:spLocks noChangeArrowheads="1"/>
          </p:cNvSpPr>
          <p:nvPr/>
        </p:nvSpPr>
        <p:spPr bwMode="auto">
          <a:xfrm>
            <a:off x="395288" y="2133600"/>
            <a:ext cx="1152525" cy="350838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0000000</a:t>
            </a:r>
          </a:p>
        </p:txBody>
      </p:sp>
      <p:sp>
        <p:nvSpPr>
          <p:cNvPr id="9" name="Rettangolo 4"/>
          <p:cNvSpPr>
            <a:spLocks noChangeArrowheads="1"/>
          </p:cNvSpPr>
          <p:nvPr/>
        </p:nvSpPr>
        <p:spPr bwMode="auto">
          <a:xfrm>
            <a:off x="2700338" y="2133600"/>
            <a:ext cx="1150937" cy="350838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</a:p>
        </p:txBody>
      </p:sp>
      <p:sp>
        <p:nvSpPr>
          <p:cNvPr id="10" name="Rettangolo 4"/>
          <p:cNvSpPr>
            <a:spLocks noChangeArrowheads="1"/>
          </p:cNvSpPr>
          <p:nvPr/>
        </p:nvSpPr>
        <p:spPr bwMode="auto">
          <a:xfrm>
            <a:off x="5219700" y="2133600"/>
            <a:ext cx="1152525" cy="350838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</a:p>
        </p:txBody>
      </p:sp>
      <p:pic>
        <p:nvPicPr>
          <p:cNvPr id="11" name="Picture 2" descr="Risultati immagini per USB pen with l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100" y="944563"/>
            <a:ext cx="1027113" cy="102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sellaDiTesto 11"/>
          <p:cNvSpPr txBox="1">
            <a:spLocks noChangeArrowheads="1"/>
          </p:cNvSpPr>
          <p:nvPr/>
        </p:nvSpPr>
        <p:spPr bwMode="auto">
          <a:xfrm>
            <a:off x="7448550" y="1671638"/>
            <a:ext cx="6746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>
                <a:latin typeface="Arial Narrow" pitchFamily="34" charset="0"/>
              </a:rPr>
              <a:t>H[  ]</a:t>
            </a:r>
            <a:endParaRPr lang="it-IT" altLang="it-IT" sz="1800">
              <a:latin typeface="Arial Narrow" pitchFamily="34" charset="0"/>
            </a:endParaRPr>
          </a:p>
        </p:txBody>
      </p:sp>
      <p:cxnSp>
        <p:nvCxnSpPr>
          <p:cNvPr id="13" name="Connettore 4 12"/>
          <p:cNvCxnSpPr>
            <a:cxnSpLocks noChangeShapeType="1"/>
            <a:stCxn id="32771" idx="3"/>
            <a:endCxn id="9" idx="0"/>
          </p:cNvCxnSpPr>
          <p:nvPr/>
        </p:nvCxnSpPr>
        <p:spPr bwMode="auto">
          <a:xfrm flipV="1">
            <a:off x="1547813" y="2133600"/>
            <a:ext cx="1728787" cy="1062038"/>
          </a:xfrm>
          <a:prstGeom prst="bentConnector4">
            <a:avLst>
              <a:gd name="adj1" fmla="val 33333"/>
              <a:gd name="adj2" fmla="val 121523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Connettore 4 17"/>
          <p:cNvCxnSpPr>
            <a:cxnSpLocks noChangeShapeType="1"/>
            <a:stCxn id="5" idx="3"/>
            <a:endCxn id="10" idx="0"/>
          </p:cNvCxnSpPr>
          <p:nvPr/>
        </p:nvCxnSpPr>
        <p:spPr bwMode="auto">
          <a:xfrm flipV="1">
            <a:off x="3851275" y="2133600"/>
            <a:ext cx="1944688" cy="1062038"/>
          </a:xfrm>
          <a:prstGeom prst="bentConnector4">
            <a:avLst>
              <a:gd name="adj1" fmla="val 35185"/>
              <a:gd name="adj2" fmla="val 121523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Connettore 4 21"/>
          <p:cNvCxnSpPr>
            <a:cxnSpLocks noChangeShapeType="1"/>
            <a:stCxn id="6" idx="3"/>
            <a:endCxn id="12" idx="2"/>
          </p:cNvCxnSpPr>
          <p:nvPr/>
        </p:nvCxnSpPr>
        <p:spPr bwMode="auto">
          <a:xfrm flipV="1">
            <a:off x="6372225" y="2133600"/>
            <a:ext cx="1412875" cy="1062038"/>
          </a:xfrm>
          <a:prstGeom prst="bentConnector2">
            <a:avLst/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CasellaDiTesto 24"/>
          <p:cNvSpPr txBox="1">
            <a:spLocks noChangeArrowheads="1"/>
          </p:cNvSpPr>
          <p:nvPr/>
        </p:nvSpPr>
        <p:spPr bwMode="auto">
          <a:xfrm>
            <a:off x="71438" y="4329113"/>
            <a:ext cx="9043987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>
                <a:latin typeface="Arial Narrow" pitchFamily="34" charset="0"/>
              </a:rPr>
              <a:t>How to retrieve the data </a:t>
            </a:r>
            <a:r>
              <a:rPr lang="it-IT" altLang="it-IT" sz="2000">
                <a:solidFill>
                  <a:srgbClr val="FF0000"/>
                </a:solidFill>
                <a:latin typeface="Arial Narrow" pitchFamily="34" charset="0"/>
              </a:rPr>
              <a:t>[remember: hash pointer may also tell about location!]</a:t>
            </a:r>
            <a:r>
              <a:rPr lang="it-IT" altLang="it-IT" sz="2400">
                <a:latin typeface="Arial Narrow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>
                <a:latin typeface="Arial Narrow" pitchFamily="34" charset="0"/>
              </a:rPr>
              <a:t>	- start from securely stored H[  ], locate block 3, check its integrity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>
                <a:latin typeface="Arial Narrow" pitchFamily="34" charset="0"/>
              </a:rPr>
              <a:t>	- from block 3 go to block 2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>
                <a:latin typeface="Arial Narrow" pitchFamily="34" charset="0"/>
              </a:rPr>
              <a:t>	- go up to final leaf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2" grpId="0"/>
      <p:bldP spid="2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Resilient</a:t>
            </a:r>
            <a:r>
              <a:rPr lang="it-IT" dirty="0" smtClean="0"/>
              <a:t> </a:t>
            </a:r>
            <a:r>
              <a:rPr lang="it-IT" dirty="0" err="1" smtClean="0"/>
              <a:t>against</a:t>
            </a:r>
            <a:r>
              <a:rPr lang="it-IT" dirty="0" smtClean="0"/>
              <a:t> data </a:t>
            </a:r>
            <a:r>
              <a:rPr lang="it-IT" dirty="0" err="1" smtClean="0"/>
              <a:t>tamper</a:t>
            </a:r>
            <a:endParaRPr lang="it-IT" dirty="0"/>
          </a:p>
        </p:txBody>
      </p:sp>
      <p:sp>
        <p:nvSpPr>
          <p:cNvPr id="33795" name="Rettangolo 4"/>
          <p:cNvSpPr>
            <a:spLocks noChangeArrowheads="1"/>
          </p:cNvSpPr>
          <p:nvPr/>
        </p:nvSpPr>
        <p:spPr bwMode="auto">
          <a:xfrm>
            <a:off x="395288" y="2384425"/>
            <a:ext cx="1152525" cy="1404938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Data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Block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1</a:t>
            </a:r>
          </a:p>
        </p:txBody>
      </p:sp>
      <p:sp>
        <p:nvSpPr>
          <p:cNvPr id="33796" name="Rettangolo 4"/>
          <p:cNvSpPr>
            <a:spLocks noChangeArrowheads="1"/>
          </p:cNvSpPr>
          <p:nvPr/>
        </p:nvSpPr>
        <p:spPr bwMode="auto">
          <a:xfrm>
            <a:off x="2700338" y="2384425"/>
            <a:ext cx="1150937" cy="1404938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Data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Block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2</a:t>
            </a:r>
          </a:p>
        </p:txBody>
      </p:sp>
      <p:sp>
        <p:nvSpPr>
          <p:cNvPr id="33797" name="Rettangolo 5"/>
          <p:cNvSpPr>
            <a:spLocks noChangeArrowheads="1"/>
          </p:cNvSpPr>
          <p:nvPr/>
        </p:nvSpPr>
        <p:spPr bwMode="auto">
          <a:xfrm>
            <a:off x="5219700" y="2384425"/>
            <a:ext cx="1152525" cy="1404938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Data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Block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3</a:t>
            </a:r>
          </a:p>
        </p:txBody>
      </p:sp>
      <p:sp>
        <p:nvSpPr>
          <p:cNvPr id="33798" name="Rettangolo 4"/>
          <p:cNvSpPr>
            <a:spLocks noChangeArrowheads="1"/>
          </p:cNvSpPr>
          <p:nvPr/>
        </p:nvSpPr>
        <p:spPr bwMode="auto">
          <a:xfrm>
            <a:off x="395288" y="2024063"/>
            <a:ext cx="1152525" cy="352425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0000000</a:t>
            </a:r>
          </a:p>
        </p:txBody>
      </p:sp>
      <p:sp>
        <p:nvSpPr>
          <p:cNvPr id="33799" name="Rettangolo 4"/>
          <p:cNvSpPr>
            <a:spLocks noChangeArrowheads="1"/>
          </p:cNvSpPr>
          <p:nvPr/>
        </p:nvSpPr>
        <p:spPr bwMode="auto">
          <a:xfrm>
            <a:off x="2700338" y="2024063"/>
            <a:ext cx="1150937" cy="352425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</a:p>
        </p:txBody>
      </p:sp>
      <p:sp>
        <p:nvSpPr>
          <p:cNvPr id="33800" name="Rettangolo 4"/>
          <p:cNvSpPr>
            <a:spLocks noChangeArrowheads="1"/>
          </p:cNvSpPr>
          <p:nvPr/>
        </p:nvSpPr>
        <p:spPr bwMode="auto">
          <a:xfrm>
            <a:off x="5219700" y="2024063"/>
            <a:ext cx="1152525" cy="352425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</a:p>
        </p:txBody>
      </p:sp>
      <p:pic>
        <p:nvPicPr>
          <p:cNvPr id="33801" name="Picture 2" descr="Risultati immagini per USB pen with l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100" y="836613"/>
            <a:ext cx="1027113" cy="102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2" name="CasellaDiTesto 11"/>
          <p:cNvSpPr txBox="1">
            <a:spLocks noChangeArrowheads="1"/>
          </p:cNvSpPr>
          <p:nvPr/>
        </p:nvSpPr>
        <p:spPr bwMode="auto">
          <a:xfrm>
            <a:off x="7448550" y="1563688"/>
            <a:ext cx="6746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>
                <a:latin typeface="Arial Narrow" pitchFamily="34" charset="0"/>
              </a:rPr>
              <a:t>H[  ]</a:t>
            </a:r>
            <a:endParaRPr lang="it-IT" altLang="it-IT" sz="1800">
              <a:latin typeface="Arial Narrow" pitchFamily="34" charset="0"/>
            </a:endParaRPr>
          </a:p>
        </p:txBody>
      </p:sp>
      <p:cxnSp>
        <p:nvCxnSpPr>
          <p:cNvPr id="33803" name="Connettore 4 12"/>
          <p:cNvCxnSpPr>
            <a:cxnSpLocks noChangeShapeType="1"/>
            <a:stCxn id="33795" idx="3"/>
            <a:endCxn id="33799" idx="0"/>
          </p:cNvCxnSpPr>
          <p:nvPr/>
        </p:nvCxnSpPr>
        <p:spPr bwMode="auto">
          <a:xfrm flipV="1">
            <a:off x="1547813" y="2024063"/>
            <a:ext cx="1728787" cy="1063625"/>
          </a:xfrm>
          <a:prstGeom prst="bentConnector4">
            <a:avLst>
              <a:gd name="adj1" fmla="val 33333"/>
              <a:gd name="adj2" fmla="val 121523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04" name="Connettore 4 17"/>
          <p:cNvCxnSpPr>
            <a:cxnSpLocks noChangeShapeType="1"/>
            <a:stCxn id="33796" idx="3"/>
            <a:endCxn id="33800" idx="0"/>
          </p:cNvCxnSpPr>
          <p:nvPr/>
        </p:nvCxnSpPr>
        <p:spPr bwMode="auto">
          <a:xfrm flipV="1">
            <a:off x="3851275" y="2024063"/>
            <a:ext cx="1944688" cy="1063625"/>
          </a:xfrm>
          <a:prstGeom prst="bentConnector4">
            <a:avLst>
              <a:gd name="adj1" fmla="val 35185"/>
              <a:gd name="adj2" fmla="val 121523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05" name="Connettore 4 21"/>
          <p:cNvCxnSpPr>
            <a:cxnSpLocks noChangeShapeType="1"/>
            <a:stCxn id="33797" idx="3"/>
            <a:endCxn id="33802" idx="2"/>
          </p:cNvCxnSpPr>
          <p:nvPr/>
        </p:nvCxnSpPr>
        <p:spPr bwMode="auto">
          <a:xfrm flipV="1">
            <a:off x="6372225" y="2024063"/>
            <a:ext cx="1412875" cy="1063625"/>
          </a:xfrm>
          <a:prstGeom prst="bentConnector2">
            <a:avLst/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ole 2"/>
          <p:cNvSpPr>
            <a:spLocks noChangeArrowheads="1"/>
          </p:cNvSpPr>
          <p:nvPr/>
        </p:nvSpPr>
        <p:spPr bwMode="auto">
          <a:xfrm>
            <a:off x="755650" y="3249613"/>
            <a:ext cx="684213" cy="719137"/>
          </a:xfrm>
          <a:prstGeom prst="sun">
            <a:avLst>
              <a:gd name="adj" fmla="val 25000"/>
            </a:avLst>
          </a:prstGeom>
          <a:solidFill>
            <a:srgbClr val="7030A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7" name="Segnaposto contenuto 2"/>
          <p:cNvSpPr>
            <a:spLocks noGrp="1"/>
          </p:cNvSpPr>
          <p:nvPr>
            <p:ph idx="1"/>
          </p:nvPr>
        </p:nvSpPr>
        <p:spPr>
          <a:xfrm>
            <a:off x="603250" y="4076700"/>
            <a:ext cx="7696200" cy="2339975"/>
          </a:xfrm>
        </p:spPr>
        <p:txBody>
          <a:bodyPr>
            <a:normAutofit fontScale="70000" lnSpcReduction="20000"/>
          </a:bodyPr>
          <a:lstStyle/>
          <a:p>
            <a:pPr>
              <a:buFont typeface="Wingdings" charset="2"/>
              <a:buChar char="è"/>
              <a:defRPr/>
            </a:pPr>
            <a:r>
              <a:rPr lang="en-US" dirty="0" smtClean="0"/>
              <a:t>Attacker tampers block 1</a:t>
            </a:r>
          </a:p>
          <a:p>
            <a:pPr>
              <a:buFont typeface="Wingdings" charset="2"/>
              <a:buChar char="è"/>
              <a:defRPr/>
            </a:pPr>
            <a:r>
              <a:rPr lang="en-US" dirty="0" smtClean="0"/>
              <a:t>But cannot produce an hash collision</a:t>
            </a:r>
          </a:p>
          <a:p>
            <a:pPr lvl="1">
              <a:buFont typeface="Wingdings" charset="2"/>
              <a:buChar char="ð"/>
              <a:defRPr/>
            </a:pPr>
            <a:r>
              <a:rPr lang="en-US" dirty="0" smtClean="0"/>
              <a:t>Hence must go downstream and “correct” also hash pointer of block 2</a:t>
            </a:r>
          </a:p>
          <a:p>
            <a:pPr>
              <a:buFont typeface="Wingdings" charset="2"/>
              <a:buChar char="è"/>
              <a:defRPr/>
            </a:pPr>
            <a:r>
              <a:rPr lang="en-US" dirty="0" smtClean="0"/>
              <a:t>But hash pointers ARE included in hash!</a:t>
            </a:r>
          </a:p>
          <a:p>
            <a:pPr lvl="1">
              <a:buFont typeface="Wingdings" charset="2"/>
              <a:buChar char="ð"/>
              <a:defRPr/>
            </a:pPr>
            <a:r>
              <a:rPr lang="en-US" dirty="0" smtClean="0"/>
              <a:t>Hence must go up to root hash to succeed </a:t>
            </a:r>
          </a:p>
          <a:p>
            <a:pPr lvl="1">
              <a:buFont typeface="Wingdings" charset="2"/>
              <a:buChar char="ð"/>
              <a:defRPr/>
            </a:pPr>
            <a:r>
              <a:rPr lang="en-US" dirty="0" smtClean="0">
                <a:sym typeface="Wingdings" panose="05000000000000000000" pitchFamily="2" charset="2"/>
              </a:rPr>
              <a:t>But if this is secured, game over!</a:t>
            </a:r>
            <a:endParaRPr lang="en-US" dirty="0" smtClean="0"/>
          </a:p>
          <a:p>
            <a:pPr lvl="1">
              <a:buFont typeface="Wingdings" charset="2"/>
              <a:buChar char="ð"/>
              <a:defRPr/>
            </a:pPr>
            <a:endParaRPr lang="en-US" dirty="0" smtClean="0"/>
          </a:p>
          <a:p>
            <a:pPr lvl="1">
              <a:buFont typeface="Wingdings" charset="2"/>
              <a:buChar char="ð"/>
              <a:defRPr/>
            </a:pPr>
            <a:endParaRPr lang="en-US" dirty="0"/>
          </a:p>
          <a:p>
            <a:pPr lvl="1">
              <a:buFont typeface="Wingdings" charset="2"/>
              <a:buChar char="ð"/>
              <a:defRPr/>
            </a:pPr>
            <a:endParaRPr lang="en-US" dirty="0" smtClean="0"/>
          </a:p>
          <a:p>
            <a:pPr lvl="1">
              <a:buFont typeface="Wingdings" charset="2"/>
              <a:buChar char="ð"/>
              <a:defRPr/>
            </a:pPr>
            <a:endParaRPr lang="en-US" dirty="0"/>
          </a:p>
          <a:p>
            <a:pPr lvl="1">
              <a:buFont typeface="Wingdings" charset="2"/>
              <a:buChar char="ð"/>
              <a:defRPr/>
            </a:pPr>
            <a:endParaRPr lang="en-US" dirty="0" smtClean="0"/>
          </a:p>
          <a:p>
            <a:pPr>
              <a:buFont typeface="Wingdings" charset="2"/>
              <a:buChar char="è"/>
              <a:defRPr/>
            </a:pPr>
            <a:endParaRPr lang="it-IT" dirty="0"/>
          </a:p>
        </p:txBody>
      </p:sp>
      <p:sp>
        <p:nvSpPr>
          <p:cNvPr id="19" name="Sole 18"/>
          <p:cNvSpPr>
            <a:spLocks noChangeArrowheads="1"/>
          </p:cNvSpPr>
          <p:nvPr/>
        </p:nvSpPr>
        <p:spPr bwMode="auto">
          <a:xfrm>
            <a:off x="3419475" y="1862138"/>
            <a:ext cx="684213" cy="720725"/>
          </a:xfrm>
          <a:prstGeom prst="sun">
            <a:avLst>
              <a:gd name="adj" fmla="val 25000"/>
            </a:avLst>
          </a:prstGeom>
          <a:solidFill>
            <a:srgbClr val="7030A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20" name="Sole 19"/>
          <p:cNvSpPr>
            <a:spLocks noChangeArrowheads="1"/>
          </p:cNvSpPr>
          <p:nvPr/>
        </p:nvSpPr>
        <p:spPr bwMode="auto">
          <a:xfrm>
            <a:off x="5903913" y="1793875"/>
            <a:ext cx="684212" cy="720725"/>
          </a:xfrm>
          <a:prstGeom prst="sun">
            <a:avLst>
              <a:gd name="adj" fmla="val 25000"/>
            </a:avLst>
          </a:prstGeom>
          <a:solidFill>
            <a:srgbClr val="7030A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21" name="Sole 20"/>
          <p:cNvSpPr>
            <a:spLocks noChangeArrowheads="1"/>
          </p:cNvSpPr>
          <p:nvPr/>
        </p:nvSpPr>
        <p:spPr bwMode="auto">
          <a:xfrm>
            <a:off x="6875463" y="1225550"/>
            <a:ext cx="684212" cy="720725"/>
          </a:xfrm>
          <a:prstGeom prst="sun">
            <a:avLst>
              <a:gd name="adj" fmla="val 25000"/>
            </a:avLst>
          </a:prstGeom>
          <a:solidFill>
            <a:srgbClr val="7030A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 build="p"/>
      <p:bldP spid="19" grpId="0" animBg="1"/>
      <p:bldP spid="20" grpId="0" animBg="1"/>
      <p:bldP spid="2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May</a:t>
            </a:r>
            <a:r>
              <a:rPr lang="it-IT" dirty="0" smtClean="0"/>
              <a:t> use multiple </a:t>
            </a:r>
            <a:r>
              <a:rPr lang="it-IT" dirty="0" err="1" smtClean="0"/>
              <a:t>hash</a:t>
            </a:r>
            <a:r>
              <a:rPr lang="it-IT" dirty="0" smtClean="0"/>
              <a:t> </a:t>
            </a:r>
            <a:r>
              <a:rPr lang="it-IT" dirty="0" err="1" smtClean="0"/>
              <a:t>pointers</a:t>
            </a:r>
            <a:r>
              <a:rPr lang="it-IT" dirty="0" smtClean="0"/>
              <a:t> per </a:t>
            </a:r>
            <a:r>
              <a:rPr lang="it-IT" dirty="0" err="1" smtClean="0"/>
              <a:t>block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388" y="1592263"/>
            <a:ext cx="4030662" cy="4645025"/>
          </a:xfrm>
        </p:spPr>
        <p:txBody>
          <a:bodyPr>
            <a:normAutofit fontScale="77500" lnSpcReduction="20000"/>
          </a:bodyPr>
          <a:lstStyle/>
          <a:p>
            <a:pPr>
              <a:buFont typeface="Wingdings" charset="2"/>
              <a:buChar char="è"/>
              <a:defRPr/>
            </a:pPr>
            <a:r>
              <a:rPr lang="it-IT" dirty="0" err="1" smtClean="0"/>
              <a:t>Reduces</a:t>
            </a:r>
            <a:r>
              <a:rPr lang="it-IT" dirty="0" smtClean="0"/>
              <a:t> </a:t>
            </a:r>
            <a:r>
              <a:rPr lang="it-IT" dirty="0" err="1" smtClean="0"/>
              <a:t>depth</a:t>
            </a:r>
            <a:r>
              <a:rPr lang="it-IT" dirty="0" smtClean="0"/>
              <a:t> of log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smtClean="0"/>
              <a:t>Extra «</a:t>
            </a:r>
            <a:r>
              <a:rPr lang="it-IT" dirty="0" err="1" smtClean="0"/>
              <a:t>routing</a:t>
            </a:r>
            <a:r>
              <a:rPr lang="it-IT" dirty="0" smtClean="0"/>
              <a:t>» info </a:t>
            </a:r>
            <a:r>
              <a:rPr lang="it-IT" dirty="0" err="1" smtClean="0"/>
              <a:t>needed</a:t>
            </a:r>
            <a:r>
              <a:rPr lang="it-IT" dirty="0" smtClean="0"/>
              <a:t> </a:t>
            </a:r>
            <a:r>
              <a:rPr lang="it-IT" dirty="0" smtClean="0">
                <a:sym typeface="Wingdings" panose="05000000000000000000" pitchFamily="2" charset="2"/>
              </a:rPr>
              <a:t>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smtClean="0">
                <a:sym typeface="Wingdings" panose="05000000000000000000" pitchFamily="2" charset="2"/>
              </a:rPr>
              <a:t>For </a:t>
            </a:r>
            <a:r>
              <a:rPr lang="it-IT" dirty="0" err="1" smtClean="0">
                <a:sym typeface="Wingdings" panose="05000000000000000000" pitchFamily="2" charset="2"/>
              </a:rPr>
              <a:t>choosing</a:t>
            </a:r>
            <a:r>
              <a:rPr lang="it-IT" dirty="0" smtClean="0">
                <a:sym typeface="Wingdings" panose="05000000000000000000" pitchFamily="2" charset="2"/>
              </a:rPr>
              <a:t> the </a:t>
            </a:r>
            <a:r>
              <a:rPr lang="it-IT" dirty="0" err="1" smtClean="0">
                <a:sym typeface="Wingdings" panose="05000000000000000000" pitchFamily="2" charset="2"/>
              </a:rPr>
              <a:t>proper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branch</a:t>
            </a:r>
            <a:endParaRPr lang="it-IT" dirty="0" smtClean="0"/>
          </a:p>
          <a:p>
            <a:pPr>
              <a:buFont typeface="Wingdings" charset="2"/>
              <a:buChar char="è"/>
              <a:defRPr/>
            </a:pPr>
            <a:r>
              <a:rPr lang="it-IT" dirty="0" smtClean="0"/>
              <a:t>Works for </a:t>
            </a:r>
            <a:r>
              <a:rPr lang="it-IT" u="sng" dirty="0" err="1" smtClean="0"/>
              <a:t>any</a:t>
            </a:r>
            <a:r>
              <a:rPr lang="it-IT" dirty="0" smtClean="0"/>
              <a:t> </a:t>
            </a:r>
            <a:r>
              <a:rPr lang="it-IT" dirty="0" err="1" smtClean="0"/>
              <a:t>direct</a:t>
            </a:r>
            <a:r>
              <a:rPr lang="it-IT" dirty="0" smtClean="0"/>
              <a:t> </a:t>
            </a:r>
            <a:r>
              <a:rPr lang="it-IT" dirty="0" err="1" smtClean="0"/>
              <a:t>acyclic</a:t>
            </a:r>
            <a:r>
              <a:rPr lang="it-IT" dirty="0" smtClean="0"/>
              <a:t> </a:t>
            </a:r>
            <a:r>
              <a:rPr lang="it-IT" dirty="0" err="1" smtClean="0"/>
              <a:t>graph</a:t>
            </a:r>
            <a:r>
              <a:rPr lang="it-IT" dirty="0" smtClean="0"/>
              <a:t> data </a:t>
            </a:r>
            <a:r>
              <a:rPr lang="it-IT" dirty="0" err="1" smtClean="0"/>
              <a:t>structure</a:t>
            </a:r>
            <a:endParaRPr lang="it-IT" dirty="0" smtClean="0"/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Hence</a:t>
            </a:r>
            <a:r>
              <a:rPr lang="it-IT" dirty="0" smtClean="0"/>
              <a:t> </a:t>
            </a:r>
            <a:r>
              <a:rPr lang="it-IT" dirty="0" err="1" smtClean="0"/>
              <a:t>Merkle</a:t>
            </a:r>
            <a:r>
              <a:rPr lang="it-IT" dirty="0" smtClean="0"/>
              <a:t> </a:t>
            </a:r>
            <a:r>
              <a:rPr lang="it-IT" dirty="0" err="1" smtClean="0"/>
              <a:t>trees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special case of </a:t>
            </a:r>
            <a:r>
              <a:rPr lang="it-IT" dirty="0" err="1" smtClean="0"/>
              <a:t>binary</a:t>
            </a:r>
            <a:r>
              <a:rPr lang="it-IT" dirty="0" smtClean="0"/>
              <a:t> </a:t>
            </a:r>
            <a:r>
              <a:rPr lang="it-IT" dirty="0" err="1" smtClean="0"/>
              <a:t>trees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4820" name="Rettangolo 3"/>
          <p:cNvSpPr>
            <a:spLocks noChangeArrowheads="1"/>
          </p:cNvSpPr>
          <p:nvPr/>
        </p:nvSpPr>
        <p:spPr bwMode="auto">
          <a:xfrm>
            <a:off x="5219700" y="4976813"/>
            <a:ext cx="1152525" cy="973137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Data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Block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N-1 (2)</a:t>
            </a:r>
          </a:p>
        </p:txBody>
      </p:sp>
      <p:sp>
        <p:nvSpPr>
          <p:cNvPr id="34821" name="Rettangolo 4"/>
          <p:cNvSpPr>
            <a:spLocks noChangeArrowheads="1"/>
          </p:cNvSpPr>
          <p:nvPr/>
        </p:nvSpPr>
        <p:spPr bwMode="auto">
          <a:xfrm>
            <a:off x="7740650" y="4329113"/>
            <a:ext cx="1152525" cy="97155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Data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Block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N</a:t>
            </a:r>
          </a:p>
        </p:txBody>
      </p:sp>
      <p:sp>
        <p:nvSpPr>
          <p:cNvPr id="34822" name="Rettangolo 4"/>
          <p:cNvSpPr>
            <a:spLocks noChangeArrowheads="1"/>
          </p:cNvSpPr>
          <p:nvPr/>
        </p:nvSpPr>
        <p:spPr bwMode="auto">
          <a:xfrm>
            <a:off x="5219700" y="4616450"/>
            <a:ext cx="1152525" cy="352425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</a:p>
        </p:txBody>
      </p:sp>
      <p:sp>
        <p:nvSpPr>
          <p:cNvPr id="34823" name="Rettangolo 4"/>
          <p:cNvSpPr>
            <a:spLocks noChangeArrowheads="1"/>
          </p:cNvSpPr>
          <p:nvPr/>
        </p:nvSpPr>
        <p:spPr bwMode="auto">
          <a:xfrm>
            <a:off x="7740650" y="3968750"/>
            <a:ext cx="1152525" cy="352425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</a:p>
        </p:txBody>
      </p:sp>
      <p:cxnSp>
        <p:nvCxnSpPr>
          <p:cNvPr id="34824" name="Connettore 4 7"/>
          <p:cNvCxnSpPr>
            <a:cxnSpLocks noChangeShapeType="1"/>
            <a:stCxn id="34820" idx="3"/>
            <a:endCxn id="34823" idx="1"/>
          </p:cNvCxnSpPr>
          <p:nvPr/>
        </p:nvCxnSpPr>
        <p:spPr bwMode="auto">
          <a:xfrm flipV="1">
            <a:off x="6372225" y="4144963"/>
            <a:ext cx="1368425" cy="1317625"/>
          </a:xfrm>
          <a:prstGeom prst="bentConnector3">
            <a:avLst>
              <a:gd name="adj1" fmla="val 5000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25" name="Rettangolo 12"/>
          <p:cNvSpPr>
            <a:spLocks noChangeArrowheads="1"/>
          </p:cNvSpPr>
          <p:nvPr/>
        </p:nvSpPr>
        <p:spPr bwMode="auto">
          <a:xfrm>
            <a:off x="5219700" y="2420938"/>
            <a:ext cx="1152525" cy="971550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Data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Block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N-1 (2)</a:t>
            </a:r>
          </a:p>
        </p:txBody>
      </p:sp>
      <p:sp>
        <p:nvSpPr>
          <p:cNvPr id="34826" name="Rettangolo 4"/>
          <p:cNvSpPr>
            <a:spLocks noChangeArrowheads="1"/>
          </p:cNvSpPr>
          <p:nvPr/>
        </p:nvSpPr>
        <p:spPr bwMode="auto">
          <a:xfrm>
            <a:off x="5219700" y="2060575"/>
            <a:ext cx="1152525" cy="352425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</a:p>
        </p:txBody>
      </p:sp>
      <p:sp>
        <p:nvSpPr>
          <p:cNvPr id="34827" name="Rettangolo 4"/>
          <p:cNvSpPr>
            <a:spLocks noChangeArrowheads="1"/>
          </p:cNvSpPr>
          <p:nvPr/>
        </p:nvSpPr>
        <p:spPr bwMode="auto">
          <a:xfrm>
            <a:off x="7740650" y="3617913"/>
            <a:ext cx="1152525" cy="350837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</a:p>
        </p:txBody>
      </p:sp>
      <p:sp>
        <p:nvSpPr>
          <p:cNvPr id="34828" name="Rettangolo 4"/>
          <p:cNvSpPr>
            <a:spLocks noChangeArrowheads="1"/>
          </p:cNvSpPr>
          <p:nvPr/>
        </p:nvSpPr>
        <p:spPr bwMode="auto">
          <a:xfrm>
            <a:off x="5219700" y="4265613"/>
            <a:ext cx="1152525" cy="350837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</a:p>
        </p:txBody>
      </p:sp>
      <p:sp>
        <p:nvSpPr>
          <p:cNvPr id="34829" name="Rettangolo 4"/>
          <p:cNvSpPr>
            <a:spLocks noChangeArrowheads="1"/>
          </p:cNvSpPr>
          <p:nvPr/>
        </p:nvSpPr>
        <p:spPr bwMode="auto">
          <a:xfrm>
            <a:off x="5219700" y="3897313"/>
            <a:ext cx="1152525" cy="350837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</a:p>
        </p:txBody>
      </p:sp>
      <p:cxnSp>
        <p:nvCxnSpPr>
          <p:cNvPr id="34830" name="Connettore 4 17"/>
          <p:cNvCxnSpPr>
            <a:cxnSpLocks noChangeShapeType="1"/>
          </p:cNvCxnSpPr>
          <p:nvPr/>
        </p:nvCxnSpPr>
        <p:spPr bwMode="auto">
          <a:xfrm flipV="1">
            <a:off x="4535488" y="4792663"/>
            <a:ext cx="684212" cy="365125"/>
          </a:xfrm>
          <a:prstGeom prst="bentConnector3">
            <a:avLst>
              <a:gd name="adj1" fmla="val 5000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31" name="Connettore 4 19"/>
          <p:cNvCxnSpPr>
            <a:cxnSpLocks noChangeShapeType="1"/>
            <a:endCxn id="34828" idx="1"/>
          </p:cNvCxnSpPr>
          <p:nvPr/>
        </p:nvCxnSpPr>
        <p:spPr bwMode="auto">
          <a:xfrm>
            <a:off x="4535488" y="4441825"/>
            <a:ext cx="684212" cy="12700"/>
          </a:xfrm>
          <a:prstGeom prst="bentConnector3">
            <a:avLst>
              <a:gd name="adj1" fmla="val 5000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32" name="Connettore 4 22"/>
          <p:cNvCxnSpPr>
            <a:cxnSpLocks noChangeShapeType="1"/>
          </p:cNvCxnSpPr>
          <p:nvPr/>
        </p:nvCxnSpPr>
        <p:spPr bwMode="auto">
          <a:xfrm>
            <a:off x="4427538" y="3617913"/>
            <a:ext cx="792162" cy="455612"/>
          </a:xfrm>
          <a:prstGeom prst="bentConnector3">
            <a:avLst>
              <a:gd name="adj1" fmla="val 5000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33" name="Connettore 4 26"/>
          <p:cNvCxnSpPr>
            <a:cxnSpLocks noChangeShapeType="1"/>
            <a:stCxn id="34825" idx="3"/>
            <a:endCxn id="34827" idx="1"/>
          </p:cNvCxnSpPr>
          <p:nvPr/>
        </p:nvCxnSpPr>
        <p:spPr bwMode="auto">
          <a:xfrm>
            <a:off x="6372225" y="2906713"/>
            <a:ext cx="1368425" cy="885825"/>
          </a:xfrm>
          <a:prstGeom prst="bentConnector3">
            <a:avLst>
              <a:gd name="adj1" fmla="val 5000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34" name="Connettore 4 29"/>
          <p:cNvCxnSpPr>
            <a:cxnSpLocks noChangeShapeType="1"/>
          </p:cNvCxnSpPr>
          <p:nvPr/>
        </p:nvCxnSpPr>
        <p:spPr bwMode="auto">
          <a:xfrm>
            <a:off x="4535488" y="2205038"/>
            <a:ext cx="684212" cy="12700"/>
          </a:xfrm>
          <a:prstGeom prst="bentConnector3">
            <a:avLst>
              <a:gd name="adj1" fmla="val 5000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Data </a:t>
            </a:r>
            <a:r>
              <a:rPr lang="it-IT" dirty="0" err="1" smtClean="0"/>
              <a:t>block</a:t>
            </a:r>
            <a:r>
              <a:rPr lang="it-IT" dirty="0" smtClean="0"/>
              <a:t> </a:t>
            </a:r>
            <a:r>
              <a:rPr lang="it-IT" dirty="0" err="1" smtClean="0"/>
              <a:t>may</a:t>
            </a:r>
            <a:r>
              <a:rPr lang="it-IT" dirty="0" smtClean="0"/>
              <a:t> be </a:t>
            </a:r>
            <a:r>
              <a:rPr lang="it-IT" dirty="0" err="1" smtClean="0"/>
              <a:t>further</a:t>
            </a:r>
            <a:r>
              <a:rPr lang="it-IT" dirty="0" smtClean="0"/>
              <a:t> </a:t>
            </a:r>
            <a:r>
              <a:rPr lang="it-IT" dirty="0" err="1" smtClean="0"/>
              <a:t>organized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Merkle</a:t>
            </a:r>
            <a:r>
              <a:rPr lang="it-IT" dirty="0" smtClean="0"/>
              <a:t> </a:t>
            </a:r>
            <a:r>
              <a:rPr lang="it-IT" dirty="0" err="1" smtClean="0"/>
              <a:t>tree</a:t>
            </a:r>
            <a:endParaRPr lang="it-IT" dirty="0"/>
          </a:p>
        </p:txBody>
      </p:sp>
      <p:sp>
        <p:nvSpPr>
          <p:cNvPr id="4" name="Rettangolo 4"/>
          <p:cNvSpPr>
            <a:spLocks noChangeArrowheads="1"/>
          </p:cNvSpPr>
          <p:nvPr/>
        </p:nvSpPr>
        <p:spPr bwMode="auto">
          <a:xfrm>
            <a:off x="395288" y="2492375"/>
            <a:ext cx="1152525" cy="860449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Merkle</a:t>
            </a:r>
            <a:r>
              <a:rPr lang="it-IT" altLang="it-IT" sz="1800" b="0" dirty="0" smtClean="0">
                <a:latin typeface="Arial Narrow" pitchFamily="34" charset="0"/>
              </a:rPr>
              <a:t> </a:t>
            </a:r>
            <a:r>
              <a:rPr lang="it-IT" altLang="it-IT" sz="1800" b="0" dirty="0" err="1" smtClean="0">
                <a:latin typeface="Arial Narrow" pitchFamily="34" charset="0"/>
              </a:rPr>
              <a:t>Tree</a:t>
            </a:r>
            <a:r>
              <a:rPr lang="it-IT" altLang="it-IT" sz="1800" b="0" dirty="0" smtClean="0">
                <a:latin typeface="Arial Narrow" pitchFamily="34" charset="0"/>
              </a:rPr>
              <a:t> </a:t>
            </a:r>
            <a:r>
              <a:rPr lang="it-IT" altLang="it-IT" sz="1800" b="0" dirty="0" err="1" smtClean="0">
                <a:latin typeface="Arial Narrow" pitchFamily="34" charset="0"/>
              </a:rPr>
              <a:t>Root</a:t>
            </a:r>
            <a:endParaRPr lang="it-IT" altLang="it-IT" sz="1800" b="0" dirty="0" smtClean="0">
              <a:latin typeface="Arial Narrow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latin typeface="Arial Narrow" pitchFamily="34" charset="0"/>
              </a:rPr>
              <a:t>1</a:t>
            </a:r>
          </a:p>
        </p:txBody>
      </p:sp>
      <p:sp>
        <p:nvSpPr>
          <p:cNvPr id="5" name="Rettangolo 4"/>
          <p:cNvSpPr>
            <a:spLocks noChangeArrowheads="1"/>
          </p:cNvSpPr>
          <p:nvPr/>
        </p:nvSpPr>
        <p:spPr bwMode="auto">
          <a:xfrm>
            <a:off x="2700338" y="2492375"/>
            <a:ext cx="1150937" cy="860449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Merkle</a:t>
            </a:r>
            <a:r>
              <a:rPr lang="it-IT" altLang="it-IT" sz="1800" b="0" dirty="0" smtClean="0">
                <a:latin typeface="Arial Narrow" pitchFamily="34" charset="0"/>
              </a:rPr>
              <a:t> </a:t>
            </a:r>
            <a:r>
              <a:rPr lang="it-IT" altLang="it-IT" sz="1800" b="0" dirty="0" err="1" smtClean="0">
                <a:latin typeface="Arial Narrow" pitchFamily="34" charset="0"/>
              </a:rPr>
              <a:t>Tree</a:t>
            </a:r>
            <a:r>
              <a:rPr lang="it-IT" altLang="it-IT" sz="1800" b="0" dirty="0" smtClean="0">
                <a:latin typeface="Arial Narrow" pitchFamily="34" charset="0"/>
              </a:rPr>
              <a:t> </a:t>
            </a:r>
            <a:r>
              <a:rPr lang="it-IT" altLang="it-IT" sz="1800" b="0" dirty="0" err="1" smtClean="0">
                <a:latin typeface="Arial Narrow" pitchFamily="34" charset="0"/>
              </a:rPr>
              <a:t>Root</a:t>
            </a:r>
            <a:r>
              <a:rPr lang="it-IT" altLang="it-IT" sz="1800" b="0" dirty="0" smtClean="0">
                <a:latin typeface="Arial Narrow" pitchFamily="34" charset="0"/>
              </a:rPr>
              <a:t> 2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6" name="Rettangolo 5"/>
          <p:cNvSpPr>
            <a:spLocks noChangeArrowheads="1"/>
          </p:cNvSpPr>
          <p:nvPr/>
        </p:nvSpPr>
        <p:spPr bwMode="auto">
          <a:xfrm>
            <a:off x="5219700" y="2492375"/>
            <a:ext cx="1152525" cy="860449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Merkle</a:t>
            </a:r>
            <a:r>
              <a:rPr lang="it-IT" altLang="it-IT" sz="1800" b="0" dirty="0" smtClean="0">
                <a:latin typeface="Arial Narrow" pitchFamily="34" charset="0"/>
              </a:rPr>
              <a:t> </a:t>
            </a:r>
            <a:r>
              <a:rPr lang="it-IT" altLang="it-IT" sz="1800" b="0" dirty="0" err="1" smtClean="0">
                <a:latin typeface="Arial Narrow" pitchFamily="34" charset="0"/>
              </a:rPr>
              <a:t>Tree</a:t>
            </a:r>
            <a:r>
              <a:rPr lang="it-IT" altLang="it-IT" sz="1800" b="0" dirty="0" smtClean="0">
                <a:latin typeface="Arial Narrow" pitchFamily="34" charset="0"/>
              </a:rPr>
              <a:t> </a:t>
            </a:r>
            <a:r>
              <a:rPr lang="it-IT" altLang="it-IT" sz="1800" b="0" dirty="0" err="1" smtClean="0">
                <a:latin typeface="Arial Narrow" pitchFamily="34" charset="0"/>
              </a:rPr>
              <a:t>root</a:t>
            </a:r>
            <a:r>
              <a:rPr lang="it-IT" altLang="it-IT" sz="1800" b="0" dirty="0" smtClean="0">
                <a:latin typeface="Arial Narrow" pitchFamily="34" charset="0"/>
              </a:rPr>
              <a:t> 3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7" name="Rettangolo 4"/>
          <p:cNvSpPr>
            <a:spLocks noChangeArrowheads="1"/>
          </p:cNvSpPr>
          <p:nvPr/>
        </p:nvSpPr>
        <p:spPr bwMode="auto">
          <a:xfrm>
            <a:off x="395288" y="2133600"/>
            <a:ext cx="1152525" cy="350838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0000000</a:t>
            </a:r>
          </a:p>
        </p:txBody>
      </p:sp>
      <p:sp>
        <p:nvSpPr>
          <p:cNvPr id="8" name="Rettangolo 4"/>
          <p:cNvSpPr>
            <a:spLocks noChangeArrowheads="1"/>
          </p:cNvSpPr>
          <p:nvPr/>
        </p:nvSpPr>
        <p:spPr bwMode="auto">
          <a:xfrm>
            <a:off x="2700338" y="2133600"/>
            <a:ext cx="1150937" cy="350838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</a:p>
        </p:txBody>
      </p:sp>
      <p:sp>
        <p:nvSpPr>
          <p:cNvPr id="9" name="Rettangolo 4"/>
          <p:cNvSpPr>
            <a:spLocks noChangeArrowheads="1"/>
          </p:cNvSpPr>
          <p:nvPr/>
        </p:nvSpPr>
        <p:spPr bwMode="auto">
          <a:xfrm>
            <a:off x="5219700" y="2133600"/>
            <a:ext cx="1152525" cy="350838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</a:p>
        </p:txBody>
      </p:sp>
      <p:pic>
        <p:nvPicPr>
          <p:cNvPr id="10" name="Picture 2" descr="Risultati immagini per USB pen with l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100" y="944563"/>
            <a:ext cx="1027113" cy="102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sellaDiTesto 10"/>
          <p:cNvSpPr txBox="1">
            <a:spLocks noChangeArrowheads="1"/>
          </p:cNvSpPr>
          <p:nvPr/>
        </p:nvSpPr>
        <p:spPr bwMode="auto">
          <a:xfrm>
            <a:off x="7448550" y="1671638"/>
            <a:ext cx="6746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>
                <a:latin typeface="Arial Narrow" pitchFamily="34" charset="0"/>
              </a:rPr>
              <a:t>H[  ]</a:t>
            </a:r>
            <a:endParaRPr lang="it-IT" altLang="it-IT" sz="1800">
              <a:latin typeface="Arial Narrow" pitchFamily="34" charset="0"/>
            </a:endParaRPr>
          </a:p>
        </p:txBody>
      </p:sp>
      <p:cxnSp>
        <p:nvCxnSpPr>
          <p:cNvPr id="12" name="Connettore 4 11"/>
          <p:cNvCxnSpPr>
            <a:cxnSpLocks noChangeShapeType="1"/>
            <a:stCxn id="4" idx="3"/>
            <a:endCxn id="8" idx="0"/>
          </p:cNvCxnSpPr>
          <p:nvPr/>
        </p:nvCxnSpPr>
        <p:spPr bwMode="auto">
          <a:xfrm flipV="1">
            <a:off x="1547813" y="2133600"/>
            <a:ext cx="1727994" cy="789000"/>
          </a:xfrm>
          <a:prstGeom prst="bentConnector4">
            <a:avLst>
              <a:gd name="adj1" fmla="val 33349"/>
              <a:gd name="adj2" fmla="val 128973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Connettore 4 12"/>
          <p:cNvCxnSpPr>
            <a:cxnSpLocks noChangeShapeType="1"/>
            <a:stCxn id="5" idx="3"/>
            <a:endCxn id="9" idx="0"/>
          </p:cNvCxnSpPr>
          <p:nvPr/>
        </p:nvCxnSpPr>
        <p:spPr bwMode="auto">
          <a:xfrm flipV="1">
            <a:off x="3851275" y="2133600"/>
            <a:ext cx="1944688" cy="789000"/>
          </a:xfrm>
          <a:prstGeom prst="bentConnector4">
            <a:avLst>
              <a:gd name="adj1" fmla="val 35184"/>
              <a:gd name="adj2" fmla="val 128973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Connettore 4 13"/>
          <p:cNvCxnSpPr>
            <a:cxnSpLocks noChangeShapeType="1"/>
            <a:stCxn id="6" idx="3"/>
            <a:endCxn id="11" idx="2"/>
          </p:cNvCxnSpPr>
          <p:nvPr/>
        </p:nvCxnSpPr>
        <p:spPr bwMode="auto">
          <a:xfrm flipV="1">
            <a:off x="6372225" y="2133600"/>
            <a:ext cx="1413669" cy="789000"/>
          </a:xfrm>
          <a:prstGeom prst="bentConnector2">
            <a:avLst/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Rettangolo 4"/>
          <p:cNvSpPr>
            <a:spLocks noChangeArrowheads="1"/>
          </p:cNvSpPr>
          <p:nvPr/>
        </p:nvSpPr>
        <p:spPr bwMode="auto">
          <a:xfrm>
            <a:off x="1007604" y="5908699"/>
            <a:ext cx="839788" cy="32861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Data A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17" name="Rettangolo 5"/>
          <p:cNvSpPr>
            <a:spLocks noChangeArrowheads="1"/>
          </p:cNvSpPr>
          <p:nvPr/>
        </p:nvSpPr>
        <p:spPr bwMode="auto">
          <a:xfrm>
            <a:off x="2339752" y="5908699"/>
            <a:ext cx="839787" cy="32861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Data B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18" name="Rettangolo 6"/>
          <p:cNvSpPr>
            <a:spLocks noChangeArrowheads="1"/>
          </p:cNvSpPr>
          <p:nvPr/>
        </p:nvSpPr>
        <p:spPr bwMode="auto">
          <a:xfrm>
            <a:off x="3362102" y="5908699"/>
            <a:ext cx="839787" cy="32861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Data C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19" name="Rettangolo 7"/>
          <p:cNvSpPr>
            <a:spLocks noChangeArrowheads="1"/>
          </p:cNvSpPr>
          <p:nvPr/>
        </p:nvSpPr>
        <p:spPr bwMode="auto">
          <a:xfrm>
            <a:off x="4384452" y="5908699"/>
            <a:ext cx="839787" cy="32861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Data D</a:t>
            </a:r>
            <a:endParaRPr lang="it-IT" altLang="it-IT" sz="1800" b="0" dirty="0">
              <a:latin typeface="Arial Narrow" pitchFamily="34" charset="0"/>
            </a:endParaRPr>
          </a:p>
        </p:txBody>
      </p:sp>
      <p:cxnSp>
        <p:nvCxnSpPr>
          <p:cNvPr id="40" name="Connettore 4 39"/>
          <p:cNvCxnSpPr>
            <a:cxnSpLocks noChangeShapeType="1"/>
            <a:endCxn id="5" idx="2"/>
          </p:cNvCxnSpPr>
          <p:nvPr/>
        </p:nvCxnSpPr>
        <p:spPr bwMode="auto">
          <a:xfrm rot="5400000" flipH="1" flipV="1">
            <a:off x="3090862" y="3537768"/>
            <a:ext cx="369888" cy="1"/>
          </a:xfrm>
          <a:prstGeom prst="bentConnector3">
            <a:avLst>
              <a:gd name="adj1" fmla="val 5000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Rettangolo 4"/>
          <p:cNvSpPr>
            <a:spLocks noChangeArrowheads="1"/>
          </p:cNvSpPr>
          <p:nvPr/>
        </p:nvSpPr>
        <p:spPr bwMode="auto">
          <a:xfrm>
            <a:off x="2700338" y="3744444"/>
            <a:ext cx="1150937" cy="32861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H[ ]  H[  ]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44" name="Rettangolo 4"/>
          <p:cNvSpPr>
            <a:spLocks noChangeArrowheads="1"/>
          </p:cNvSpPr>
          <p:nvPr/>
        </p:nvSpPr>
        <p:spPr bwMode="auto">
          <a:xfrm>
            <a:off x="1701801" y="4756570"/>
            <a:ext cx="1150937" cy="32861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H[ ]  H[  ]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45" name="Rettangolo 4"/>
          <p:cNvSpPr>
            <a:spLocks noChangeArrowheads="1"/>
          </p:cNvSpPr>
          <p:nvPr/>
        </p:nvSpPr>
        <p:spPr bwMode="auto">
          <a:xfrm>
            <a:off x="3763206" y="4756571"/>
            <a:ext cx="1150937" cy="328613"/>
          </a:xfrm>
          <a:prstGeom prst="rect">
            <a:avLst/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H[ ]  H[  ]</a:t>
            </a:r>
            <a:endParaRPr lang="it-IT" altLang="it-IT" sz="1800" b="0" dirty="0">
              <a:latin typeface="Arial Narrow" pitchFamily="34" charset="0"/>
            </a:endParaRPr>
          </a:p>
        </p:txBody>
      </p:sp>
      <p:cxnSp>
        <p:nvCxnSpPr>
          <p:cNvPr id="46" name="Connettore 4 45"/>
          <p:cNvCxnSpPr>
            <a:cxnSpLocks noChangeShapeType="1"/>
            <a:stCxn id="44" idx="0"/>
          </p:cNvCxnSpPr>
          <p:nvPr/>
        </p:nvCxnSpPr>
        <p:spPr bwMode="auto">
          <a:xfrm rot="5400000" flipH="1" flipV="1">
            <a:off x="2250841" y="3947579"/>
            <a:ext cx="835420" cy="782562"/>
          </a:xfrm>
          <a:prstGeom prst="bentConnector3">
            <a:avLst>
              <a:gd name="adj1" fmla="val 5000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Connettore 4 48"/>
          <p:cNvCxnSpPr>
            <a:cxnSpLocks noChangeShapeType="1"/>
            <a:stCxn id="45" idx="0"/>
          </p:cNvCxnSpPr>
          <p:nvPr/>
        </p:nvCxnSpPr>
        <p:spPr bwMode="auto">
          <a:xfrm rot="16200000" flipV="1">
            <a:off x="3551574" y="3969470"/>
            <a:ext cx="835421" cy="738782"/>
          </a:xfrm>
          <a:prstGeom prst="bentConnector3">
            <a:avLst>
              <a:gd name="adj1" fmla="val 5000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Connettore 4 51"/>
          <p:cNvCxnSpPr>
            <a:cxnSpLocks noChangeShapeType="1"/>
          </p:cNvCxnSpPr>
          <p:nvPr/>
        </p:nvCxnSpPr>
        <p:spPr bwMode="auto">
          <a:xfrm rot="5400000" flipH="1" flipV="1">
            <a:off x="1453252" y="5237716"/>
            <a:ext cx="800896" cy="468051"/>
          </a:xfrm>
          <a:prstGeom prst="bentConnector3">
            <a:avLst>
              <a:gd name="adj1" fmla="val 5000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" name="Connettore 4 52"/>
          <p:cNvCxnSpPr>
            <a:cxnSpLocks noChangeShapeType="1"/>
          </p:cNvCxnSpPr>
          <p:nvPr/>
        </p:nvCxnSpPr>
        <p:spPr bwMode="auto">
          <a:xfrm rot="16200000" flipV="1">
            <a:off x="2302669" y="5341627"/>
            <a:ext cx="787005" cy="274118"/>
          </a:xfrm>
          <a:prstGeom prst="bentConnector3">
            <a:avLst>
              <a:gd name="adj1" fmla="val 5000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Connettore 4 56"/>
          <p:cNvCxnSpPr>
            <a:cxnSpLocks noChangeShapeType="1"/>
          </p:cNvCxnSpPr>
          <p:nvPr/>
        </p:nvCxnSpPr>
        <p:spPr bwMode="auto">
          <a:xfrm rot="5400000" flipH="1" flipV="1">
            <a:off x="3530708" y="5298386"/>
            <a:ext cx="750439" cy="468053"/>
          </a:xfrm>
          <a:prstGeom prst="bentConnector3">
            <a:avLst>
              <a:gd name="adj1" fmla="val 5000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Connettore 4 57"/>
          <p:cNvCxnSpPr>
            <a:cxnSpLocks noChangeShapeType="1"/>
          </p:cNvCxnSpPr>
          <p:nvPr/>
        </p:nvCxnSpPr>
        <p:spPr bwMode="auto">
          <a:xfrm rot="16200000" flipV="1">
            <a:off x="4373178" y="5395352"/>
            <a:ext cx="750438" cy="274118"/>
          </a:xfrm>
          <a:prstGeom prst="bentConnector3">
            <a:avLst>
              <a:gd name="adj1" fmla="val 5000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" name="CasellaDiTesto 66"/>
          <p:cNvSpPr txBox="1">
            <a:spLocks noChangeArrowheads="1"/>
          </p:cNvSpPr>
          <p:nvPr/>
        </p:nvSpPr>
        <p:spPr bwMode="auto">
          <a:xfrm>
            <a:off x="5764213" y="4185084"/>
            <a:ext cx="290073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b="0" dirty="0" err="1" smtClean="0">
                <a:solidFill>
                  <a:srgbClr val="FF0000"/>
                </a:solidFill>
                <a:latin typeface="Arial Narrow" pitchFamily="34" charset="0"/>
              </a:rPr>
              <a:t>Very</a:t>
            </a:r>
            <a:r>
              <a:rPr lang="it-IT" altLang="it-IT" sz="2400" b="0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it-IT" altLang="it-IT" sz="2400" b="0" dirty="0" err="1" smtClean="0">
                <a:solidFill>
                  <a:srgbClr val="FF0000"/>
                </a:solidFill>
                <a:latin typeface="Arial Narrow" pitchFamily="34" charset="0"/>
              </a:rPr>
              <a:t>close</a:t>
            </a:r>
            <a:r>
              <a:rPr lang="it-IT" altLang="it-IT" sz="2400" b="0" dirty="0" smtClean="0">
                <a:solidFill>
                  <a:srgbClr val="FF0000"/>
                </a:solidFill>
                <a:latin typeface="Arial Narrow" pitchFamily="34" charset="0"/>
              </a:rPr>
              <a:t> to </a:t>
            </a:r>
            <a:r>
              <a:rPr lang="it-IT" altLang="it-IT" sz="2400" b="0" dirty="0" err="1" smtClean="0">
                <a:solidFill>
                  <a:srgbClr val="FF0000"/>
                </a:solidFill>
                <a:latin typeface="Arial Narrow" pitchFamily="34" charset="0"/>
              </a:rPr>
              <a:t>cron</a:t>
            </a:r>
            <a:r>
              <a:rPr lang="it-IT" altLang="it-IT" sz="2400" b="0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it-IT" altLang="it-IT" sz="2400" b="0" dirty="0" err="1" smtClean="0">
                <a:solidFill>
                  <a:srgbClr val="FF0000"/>
                </a:solidFill>
                <a:latin typeface="Arial Narrow" pitchFamily="34" charset="0"/>
              </a:rPr>
              <a:t>trees</a:t>
            </a:r>
            <a:r>
              <a:rPr lang="it-IT" altLang="it-IT" sz="2400" b="0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br>
              <a:rPr lang="it-IT" altLang="it-IT" sz="2400" b="0" dirty="0" smtClean="0">
                <a:solidFill>
                  <a:srgbClr val="FF0000"/>
                </a:solidFill>
                <a:latin typeface="Arial Narrow" pitchFamily="34" charset="0"/>
              </a:rPr>
            </a:br>
            <a:r>
              <a:rPr lang="it-IT" altLang="it-IT" sz="2400" b="0" dirty="0" err="1" smtClean="0">
                <a:solidFill>
                  <a:srgbClr val="FF0000"/>
                </a:solidFill>
                <a:latin typeface="Arial Narrow" pitchFamily="34" charset="0"/>
              </a:rPr>
              <a:t>previously</a:t>
            </a:r>
            <a:r>
              <a:rPr lang="it-IT" altLang="it-IT" sz="2400" b="0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it-IT" altLang="it-IT" sz="2400" b="0" dirty="0" err="1" smtClean="0">
                <a:solidFill>
                  <a:srgbClr val="FF0000"/>
                </a:solidFill>
                <a:latin typeface="Arial Narrow" pitchFamily="34" charset="0"/>
              </a:rPr>
              <a:t>used</a:t>
            </a:r>
            <a:r>
              <a:rPr lang="it-IT" altLang="it-IT" sz="2400" b="0" dirty="0" smtClean="0">
                <a:solidFill>
                  <a:srgbClr val="FF0000"/>
                </a:solidFill>
                <a:latin typeface="Arial Narrow" pitchFamily="34" charset="0"/>
              </a:rPr>
              <a:t> in CT</a:t>
            </a:r>
            <a:endParaRPr lang="it-IT" altLang="it-IT" sz="2400" b="0" dirty="0">
              <a:solidFill>
                <a:srgbClr val="FF0000"/>
              </a:solidFill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2400" b="0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b="0" dirty="0" err="1" smtClean="0">
                <a:solidFill>
                  <a:srgbClr val="FF0000"/>
                </a:solidFill>
                <a:latin typeface="Arial Narrow" pitchFamily="34" charset="0"/>
              </a:rPr>
              <a:t>Similar</a:t>
            </a:r>
            <a:r>
              <a:rPr lang="it-IT" altLang="it-IT" sz="2400" b="0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it-IT" altLang="it-IT" sz="2400" b="0" dirty="0" err="1" smtClean="0">
                <a:solidFill>
                  <a:srgbClr val="FF0000"/>
                </a:solidFill>
                <a:latin typeface="Arial Narrow" pitchFamily="34" charset="0"/>
              </a:rPr>
              <a:t>organization</a:t>
            </a:r>
            <a:r>
              <a:rPr lang="it-IT" altLang="it-IT" sz="2400" b="0" dirty="0" smtClean="0">
                <a:solidFill>
                  <a:srgbClr val="FF0000"/>
                </a:solidFill>
                <a:latin typeface="Arial Narrow" pitchFamily="34" charset="0"/>
              </a:rPr>
              <a:t> in </a:t>
            </a:r>
            <a:br>
              <a:rPr lang="it-IT" altLang="it-IT" sz="2400" b="0" dirty="0" smtClean="0">
                <a:solidFill>
                  <a:srgbClr val="FF0000"/>
                </a:solidFill>
                <a:latin typeface="Arial Narrow" pitchFamily="34" charset="0"/>
              </a:rPr>
            </a:br>
            <a:r>
              <a:rPr lang="it-IT" altLang="it-IT" sz="2400" b="0" dirty="0" err="1" smtClean="0">
                <a:solidFill>
                  <a:srgbClr val="FF0000"/>
                </a:solidFill>
                <a:latin typeface="Arial Narrow" pitchFamily="34" charset="0"/>
              </a:rPr>
              <a:t>bitcoin</a:t>
            </a:r>
            <a:r>
              <a:rPr lang="it-IT" altLang="it-IT" sz="2400" b="0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it-IT" altLang="it-IT" sz="2400" b="0" dirty="0" err="1" smtClean="0">
                <a:solidFill>
                  <a:srgbClr val="FF0000"/>
                </a:solidFill>
                <a:latin typeface="Arial Narrow" pitchFamily="34" charset="0"/>
              </a:rPr>
              <a:t>blocks</a:t>
            </a:r>
            <a:endParaRPr lang="it-IT" altLang="it-IT" sz="2400" b="0" dirty="0" smtClean="0">
              <a:solidFill>
                <a:srgbClr val="FF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34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/>
      <p:bldP spid="6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ChangeArrowheads="1"/>
          </p:cNvSpPr>
          <p:nvPr/>
        </p:nvSpPr>
        <p:spPr bwMode="auto">
          <a:xfrm>
            <a:off x="685800" y="25733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 eaLnBrk="0" hangingPunct="0">
              <a:defRPr/>
            </a:pPr>
            <a:r>
              <a:rPr lang="en-US" sz="3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Blockchains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and crypto currencies</a:t>
            </a:r>
          </a:p>
          <a:p>
            <a:pPr algn="ctr" eaLnBrk="0" hangingPunct="0">
              <a:defRPr/>
            </a:pP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(e.g. bitcoin)</a:t>
            </a:r>
          </a:p>
          <a:p>
            <a:pPr algn="ctr" eaLnBrk="0" hangingPunct="0">
              <a:defRPr/>
            </a:pPr>
            <a:endParaRPr lang="en-US" sz="36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 eaLnBrk="0" hangingPunct="0">
              <a:defRPr/>
            </a:pP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PART 1: intro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215516" y="5661248"/>
            <a:ext cx="85729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>
                <a:solidFill>
                  <a:srgbClr val="FF0000"/>
                </a:solidFill>
              </a:rPr>
              <a:t>Partial</a:t>
            </a:r>
            <a:r>
              <a:rPr lang="it-IT" dirty="0" smtClean="0">
                <a:solidFill>
                  <a:srgbClr val="FF0000"/>
                </a:solidFill>
              </a:rPr>
              <a:t> credit to Princeton </a:t>
            </a:r>
            <a:r>
              <a:rPr lang="it-IT" dirty="0" err="1" smtClean="0">
                <a:solidFill>
                  <a:srgbClr val="FF0000"/>
                </a:solidFill>
              </a:rPr>
              <a:t>University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slides</a:t>
            </a:r>
            <a:r>
              <a:rPr lang="it-IT" dirty="0" smtClean="0">
                <a:solidFill>
                  <a:srgbClr val="FF0000"/>
                </a:solidFill>
              </a:rPr>
              <a:t> of the </a:t>
            </a:r>
            <a:r>
              <a:rPr lang="it-IT" dirty="0" err="1" smtClean="0">
                <a:solidFill>
                  <a:srgbClr val="FF0000"/>
                </a:solidFill>
              </a:rPr>
              <a:t>course</a:t>
            </a:r>
            <a:r>
              <a:rPr lang="it-IT" dirty="0" smtClean="0">
                <a:solidFill>
                  <a:srgbClr val="FF0000"/>
                </a:solidFill>
              </a:rPr>
              <a:t> on </a:t>
            </a:r>
            <a:r>
              <a:rPr lang="it-IT" dirty="0" err="1">
                <a:solidFill>
                  <a:srgbClr val="FF0000"/>
                </a:solidFill>
              </a:rPr>
              <a:t>Bitcoin</a:t>
            </a:r>
            <a:r>
              <a:rPr lang="it-IT" dirty="0">
                <a:solidFill>
                  <a:srgbClr val="FF0000"/>
                </a:solidFill>
              </a:rPr>
              <a:t> and </a:t>
            </a:r>
            <a:r>
              <a:rPr lang="it-IT" dirty="0" err="1">
                <a:solidFill>
                  <a:srgbClr val="FF0000"/>
                </a:solidFill>
              </a:rPr>
              <a:t>Cryptocurrency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 smtClean="0">
                <a:solidFill>
                  <a:srgbClr val="FF0000"/>
                </a:solidFill>
              </a:rPr>
              <a:t>Technologies</a:t>
            </a:r>
          </a:p>
          <a:p>
            <a:pPr algn="ctr"/>
            <a:r>
              <a:rPr lang="it-IT" dirty="0" smtClean="0">
                <a:solidFill>
                  <a:srgbClr val="FF0000"/>
                </a:solidFill>
              </a:rPr>
              <a:t>(a </a:t>
            </a:r>
            <a:r>
              <a:rPr lang="it-IT" dirty="0" err="1" smtClean="0">
                <a:solidFill>
                  <a:srgbClr val="FF0000"/>
                </a:solidFill>
              </a:rPr>
              <a:t>few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slides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adapted</a:t>
            </a:r>
            <a:r>
              <a:rPr lang="it-IT" dirty="0" smtClean="0">
                <a:solidFill>
                  <a:srgbClr val="FF0000"/>
                </a:solidFill>
              </a:rPr>
              <a:t> or </a:t>
            </a:r>
            <a:r>
              <a:rPr lang="it-IT" dirty="0" err="1" smtClean="0">
                <a:solidFill>
                  <a:srgbClr val="FF0000"/>
                </a:solidFill>
              </a:rPr>
              <a:t>imported</a:t>
            </a:r>
            <a:r>
              <a:rPr lang="it-IT" dirty="0" smtClean="0">
                <a:solidFill>
                  <a:srgbClr val="FF0000"/>
                </a:solidFill>
              </a:rPr>
              <a:t> from </a:t>
            </a:r>
            <a:r>
              <a:rPr lang="it-IT" dirty="0" err="1" smtClean="0">
                <a:solidFill>
                  <a:srgbClr val="FF0000"/>
                </a:solidFill>
              </a:rPr>
              <a:t>theirs</a:t>
            </a:r>
            <a:r>
              <a:rPr lang="it-IT" dirty="0" smtClean="0">
                <a:solidFill>
                  <a:srgbClr val="FF0000"/>
                </a:solidFill>
              </a:rPr>
              <a:t>)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A brief </a:t>
            </a:r>
            <a:r>
              <a:rPr lang="it-IT" dirty="0" err="1" smtClean="0"/>
              <a:t>history</a:t>
            </a:r>
            <a:r>
              <a:rPr lang="it-IT" dirty="0" smtClean="0"/>
              <a:t> of </a:t>
            </a:r>
            <a:r>
              <a:rPr lang="it-IT" dirty="0" err="1" smtClean="0"/>
              <a:t>money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521970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charset="2"/>
              <a:buChar char="è"/>
              <a:defRPr/>
            </a:pPr>
            <a:r>
              <a:rPr lang="en-US" dirty="0" smtClean="0"/>
              <a:t> around 1750 BC: Babylonia</a:t>
            </a:r>
          </a:p>
          <a:p>
            <a:pPr lvl="1">
              <a:buFont typeface="Wingdings" charset="2"/>
              <a:buChar char="ð"/>
              <a:defRPr/>
            </a:pPr>
            <a:r>
              <a:rPr lang="en-US" dirty="0" smtClean="0"/>
              <a:t>First appearance of Money and banking</a:t>
            </a:r>
          </a:p>
          <a:p>
            <a:pPr lvl="1">
              <a:buFont typeface="Wingdings" charset="2"/>
              <a:buChar char="ð"/>
              <a:defRPr/>
            </a:pPr>
            <a:r>
              <a:rPr lang="en-US" dirty="0" smtClean="0"/>
              <a:t>Initially as deposits of grain</a:t>
            </a:r>
          </a:p>
          <a:p>
            <a:pPr lvl="1">
              <a:buFont typeface="Wingdings" charset="2"/>
              <a:buChar char="ð"/>
              <a:defRPr/>
            </a:pPr>
            <a:r>
              <a:rPr lang="en-US" dirty="0" smtClean="0"/>
              <a:t>Then other goods </a:t>
            </a:r>
            <a:r>
              <a:rPr lang="en-US" dirty="0" smtClean="0">
                <a:sym typeface="Wingdings" panose="05000000000000000000" pitchFamily="2" charset="2"/>
              </a:rPr>
              <a:t> including </a:t>
            </a:r>
            <a:r>
              <a:rPr lang="en-US" dirty="0" smtClean="0"/>
              <a:t>precious metals</a:t>
            </a:r>
          </a:p>
          <a:p>
            <a:pPr lvl="1">
              <a:buFont typeface="Wingdings" charset="2"/>
              <a:buChar char="ð"/>
              <a:defRPr/>
            </a:pPr>
            <a:endParaRPr lang="en-US" dirty="0" smtClean="0"/>
          </a:p>
          <a:p>
            <a:pPr>
              <a:buFont typeface="Wingdings" charset="2"/>
              <a:buChar char="è"/>
              <a:defRPr/>
            </a:pPr>
            <a:r>
              <a:rPr lang="en-US" dirty="0" smtClean="0"/>
              <a:t>Early money: Gold</a:t>
            </a:r>
            <a:endParaRPr lang="en-US" dirty="0"/>
          </a:p>
          <a:p>
            <a:pPr lvl="1">
              <a:buFont typeface="Wingdings" charset="2"/>
              <a:buChar char="ð"/>
              <a:defRPr/>
            </a:pPr>
            <a:r>
              <a:rPr lang="en-US" dirty="0" smtClean="0"/>
              <a:t>widely accepted</a:t>
            </a:r>
          </a:p>
          <a:p>
            <a:pPr lvl="1">
              <a:buFont typeface="Wingdings" charset="2"/>
              <a:buChar char="ð"/>
              <a:defRPr/>
            </a:pPr>
            <a:r>
              <a:rPr lang="en-US" dirty="0" smtClean="0"/>
              <a:t>divisible</a:t>
            </a:r>
          </a:p>
          <a:p>
            <a:pPr lvl="1">
              <a:buFont typeface="Wingdings" charset="2"/>
              <a:buChar char="ð"/>
              <a:defRPr/>
            </a:pPr>
            <a:r>
              <a:rPr lang="en-US" dirty="0" smtClean="0"/>
              <a:t>easy to measure</a:t>
            </a:r>
          </a:p>
          <a:p>
            <a:pPr lvl="1">
              <a:buFont typeface="Wingdings" charset="2"/>
              <a:buChar char="ð"/>
              <a:defRPr/>
            </a:pPr>
            <a:r>
              <a:rPr lang="en-US" dirty="0" smtClean="0"/>
              <a:t>easy to carry </a:t>
            </a:r>
          </a:p>
          <a:p>
            <a:pPr lvl="1">
              <a:buFont typeface="Wingdings" charset="2"/>
              <a:buChar char="ð"/>
              <a:defRPr/>
            </a:pPr>
            <a:r>
              <a:rPr lang="en-US" dirty="0" smtClean="0"/>
              <a:t>non-perishable (although it wears out)</a:t>
            </a:r>
          </a:p>
          <a:p>
            <a:pPr lvl="1">
              <a:buFont typeface="Wingdings" charset="2"/>
              <a:buChar char="ð"/>
              <a:defRPr/>
            </a:pPr>
            <a:r>
              <a:rPr lang="en-US" dirty="0" smtClean="0"/>
              <a:t>impossible to forge</a:t>
            </a:r>
          </a:p>
          <a:p>
            <a:pPr lvl="1">
              <a:buFont typeface="Wingdings" charset="2"/>
              <a:buChar char="ð"/>
              <a:defRPr/>
            </a:pPr>
            <a:endParaRPr lang="en-US" dirty="0" smtClean="0"/>
          </a:p>
          <a:p>
            <a:pPr>
              <a:buFont typeface="Wingdings" charset="2"/>
              <a:buChar char="è"/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A brief </a:t>
            </a:r>
            <a:r>
              <a:rPr lang="it-IT" dirty="0" err="1" smtClean="0"/>
              <a:t>history</a:t>
            </a:r>
            <a:r>
              <a:rPr lang="it-IT" dirty="0" smtClean="0"/>
              <a:t> of </a:t>
            </a:r>
            <a:r>
              <a:rPr lang="it-IT" dirty="0" err="1" smtClean="0"/>
              <a:t>money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850" y="981075"/>
            <a:ext cx="8380413" cy="521970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charset="2"/>
              <a:buChar char="è"/>
              <a:defRPr/>
            </a:pPr>
            <a:r>
              <a:rPr lang="en-US" dirty="0" smtClean="0"/>
              <a:t>Paper money</a:t>
            </a:r>
          </a:p>
          <a:p>
            <a:pPr lvl="1">
              <a:buFont typeface="Wingdings" charset="2"/>
              <a:buChar char="ð"/>
              <a:defRPr/>
            </a:pPr>
            <a:r>
              <a:rPr lang="en-US" dirty="0" smtClean="0"/>
              <a:t>About 950 AC, China</a:t>
            </a:r>
          </a:p>
          <a:p>
            <a:pPr lvl="1">
              <a:buFont typeface="Wingdings" charset="2"/>
              <a:buChar char="ð"/>
              <a:defRPr/>
            </a:pPr>
            <a:r>
              <a:rPr lang="en-US" altLang="it-IT" dirty="0" smtClean="0"/>
              <a:t>Initially as a </a:t>
            </a:r>
            <a:r>
              <a:rPr lang="en-US" altLang="it-IT" dirty="0"/>
              <a:t>claim on </a:t>
            </a:r>
            <a:r>
              <a:rPr lang="en-US" altLang="it-IT" dirty="0" smtClean="0"/>
              <a:t>gold</a:t>
            </a:r>
          </a:p>
          <a:p>
            <a:pPr lvl="2">
              <a:buFont typeface="Wingdings" charset="2"/>
              <a:buChar char="à"/>
              <a:defRPr/>
            </a:pPr>
            <a:r>
              <a:rPr lang="en-US" altLang="it-IT" dirty="0" smtClean="0"/>
              <a:t>But much more portable</a:t>
            </a:r>
            <a:endParaRPr lang="en-US" altLang="it-IT" dirty="0"/>
          </a:p>
          <a:p>
            <a:pPr lvl="1">
              <a:buFont typeface="Wingdings" charset="2"/>
              <a:buChar char="ð"/>
              <a:defRPr/>
            </a:pPr>
            <a:r>
              <a:rPr lang="en-US" altLang="it-IT" dirty="0" smtClean="0"/>
              <a:t>No </a:t>
            </a:r>
            <a:r>
              <a:rPr lang="en-US" altLang="it-IT" dirty="0"/>
              <a:t>natural (</a:t>
            </a:r>
            <a:r>
              <a:rPr lang="en-US" altLang="it-IT" dirty="0" smtClean="0"/>
              <a:t>intrinsic) value, </a:t>
            </a:r>
          </a:p>
          <a:p>
            <a:pPr lvl="2">
              <a:buFont typeface="Wingdings" charset="2"/>
              <a:buChar char="à"/>
              <a:defRPr/>
            </a:pPr>
            <a:r>
              <a:rPr lang="en-US" altLang="it-IT" dirty="0" smtClean="0"/>
              <a:t>acceptance backed </a:t>
            </a:r>
            <a:r>
              <a:rPr lang="en-US" altLang="it-IT" dirty="0"/>
              <a:t>by guarantees from a central authority </a:t>
            </a:r>
          </a:p>
          <a:p>
            <a:pPr lvl="1">
              <a:buFont typeface="Wingdings" charset="2"/>
              <a:buChar char="ð"/>
              <a:defRPr/>
            </a:pPr>
            <a:r>
              <a:rPr lang="en-US" altLang="it-IT" dirty="0"/>
              <a:t>during tumultuous economic periods, drove gold out of </a:t>
            </a:r>
            <a:r>
              <a:rPr lang="en-US" altLang="it-IT" dirty="0" smtClean="0"/>
              <a:t>circulation</a:t>
            </a:r>
          </a:p>
          <a:p>
            <a:pPr lvl="1">
              <a:buFont typeface="Wingdings" charset="2"/>
              <a:buChar char="ð"/>
              <a:defRPr/>
            </a:pPr>
            <a:endParaRPr lang="en-US" altLang="it-IT" dirty="0"/>
          </a:p>
          <a:p>
            <a:pPr>
              <a:buFont typeface="Wingdings" charset="2"/>
              <a:buChar char="è"/>
              <a:defRPr/>
            </a:pPr>
            <a:r>
              <a:rPr lang="en-US" altLang="it-IT" dirty="0" smtClean="0"/>
              <a:t>Money today: not anymore linked to gold, but issued by states!</a:t>
            </a:r>
            <a:endParaRPr lang="en-US" altLang="it-IT" dirty="0"/>
          </a:p>
          <a:p>
            <a:pPr lvl="1">
              <a:buFont typeface="Wingdings" charset="2"/>
              <a:buChar char="ð"/>
              <a:defRPr/>
            </a:pPr>
            <a:r>
              <a:rPr lang="en-US" dirty="0" smtClean="0"/>
              <a:t>How much money around </a:t>
            </a:r>
            <a:r>
              <a:rPr lang="en-US" dirty="0" smtClean="0">
                <a:sym typeface="Wingdings" panose="05000000000000000000" pitchFamily="2" charset="2"/>
              </a:rPr>
              <a:t> decision of states / central banks</a:t>
            </a:r>
          </a:p>
          <a:p>
            <a:pPr lvl="1">
              <a:buFont typeface="Wingdings" charset="2"/>
              <a:buChar char="ð"/>
              <a:defRPr/>
            </a:pPr>
            <a:r>
              <a:rPr lang="en-US" dirty="0" smtClean="0">
                <a:sym typeface="Wingdings" panose="05000000000000000000" pitchFamily="2" charset="2"/>
              </a:rPr>
              <a:t>Economic issue, not my job!</a:t>
            </a:r>
          </a:p>
          <a:p>
            <a:pPr lvl="1">
              <a:buFont typeface="Wingdings" charset="2"/>
              <a:buChar char="ð"/>
              <a:defRPr/>
            </a:pPr>
            <a:endParaRPr lang="en-US" dirty="0">
              <a:sym typeface="Wingdings" panose="05000000000000000000" pitchFamily="2" charset="2"/>
            </a:endParaRPr>
          </a:p>
          <a:p>
            <a:pPr marL="457200" lvl="1" indent="0">
              <a:buFont typeface="Wingdings" charset="2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80963"/>
            <a:ext cx="7696200" cy="649287"/>
          </a:xfrm>
        </p:spPr>
        <p:txBody>
          <a:bodyPr/>
          <a:lstStyle/>
          <a:p>
            <a:pPr>
              <a:defRPr/>
            </a:pPr>
            <a:r>
              <a:rPr lang="it-IT" dirty="0" err="1" smtClean="0"/>
              <a:t>Digitalization</a:t>
            </a:r>
            <a:r>
              <a:rPr lang="it-IT" dirty="0" smtClean="0"/>
              <a:t> of </a:t>
            </a:r>
            <a:r>
              <a:rPr lang="it-IT" dirty="0" err="1" smtClean="0"/>
              <a:t>money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6513" y="908050"/>
            <a:ext cx="9072562" cy="547370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charset="2"/>
              <a:buChar char="è"/>
              <a:defRPr/>
            </a:pPr>
            <a:r>
              <a:rPr lang="it-IT" dirty="0" err="1" smtClean="0"/>
              <a:t>debit</a:t>
            </a:r>
            <a:r>
              <a:rPr lang="it-IT" dirty="0" smtClean="0"/>
              <a:t>/credit </a:t>
            </a:r>
            <a:r>
              <a:rPr lang="it-IT" dirty="0" err="1"/>
              <a:t>cards</a:t>
            </a:r>
            <a:r>
              <a:rPr lang="it-IT" dirty="0"/>
              <a:t>, </a:t>
            </a:r>
            <a:r>
              <a:rPr lang="it-IT" dirty="0" err="1"/>
              <a:t>paypal</a:t>
            </a:r>
            <a:r>
              <a:rPr lang="it-IT" dirty="0"/>
              <a:t>, </a:t>
            </a:r>
            <a:r>
              <a:rPr lang="it-IT" dirty="0" err="1" smtClean="0"/>
              <a:t>etc</a:t>
            </a:r>
            <a:endParaRPr lang="it-IT" dirty="0"/>
          </a:p>
          <a:p>
            <a:pPr lvl="1">
              <a:buFont typeface="Wingdings" charset="2"/>
              <a:buChar char="ð"/>
              <a:defRPr/>
            </a:pPr>
            <a:r>
              <a:rPr lang="it-IT" dirty="0"/>
              <a:t>Money </a:t>
            </a:r>
            <a:r>
              <a:rPr lang="it-IT" dirty="0" err="1"/>
              <a:t>becomes</a:t>
            </a:r>
            <a:r>
              <a:rPr lang="it-IT" dirty="0"/>
              <a:t> a </a:t>
            </a:r>
            <a:r>
              <a:rPr lang="it-IT" dirty="0" err="1"/>
              <a:t>number</a:t>
            </a:r>
            <a:r>
              <a:rPr lang="it-IT" dirty="0"/>
              <a:t> in </a:t>
            </a:r>
            <a:r>
              <a:rPr lang="it-IT" dirty="0" err="1"/>
              <a:t>your</a:t>
            </a:r>
            <a:r>
              <a:rPr lang="it-IT" dirty="0"/>
              <a:t> account 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/>
              <a:t>Money </a:t>
            </a:r>
            <a:r>
              <a:rPr lang="it-IT" dirty="0" err="1"/>
              <a:t>exchange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now</a:t>
            </a:r>
            <a:r>
              <a:rPr lang="it-IT" dirty="0"/>
              <a:t>  an </a:t>
            </a:r>
            <a:r>
              <a:rPr lang="it-IT" dirty="0" err="1"/>
              <a:t>electronic</a:t>
            </a:r>
            <a:r>
              <a:rPr lang="it-IT" dirty="0"/>
              <a:t> </a:t>
            </a:r>
            <a:r>
              <a:rPr lang="it-IT" dirty="0" err="1"/>
              <a:t>transaction</a:t>
            </a:r>
            <a:r>
              <a:rPr lang="it-IT" dirty="0"/>
              <a:t> from </a:t>
            </a:r>
            <a:r>
              <a:rPr lang="it-IT" dirty="0" err="1"/>
              <a:t>one</a:t>
            </a:r>
            <a:r>
              <a:rPr lang="it-IT" dirty="0"/>
              <a:t> account to </a:t>
            </a:r>
            <a:r>
              <a:rPr lang="it-IT" dirty="0" err="1" smtClean="0"/>
              <a:t>another</a:t>
            </a:r>
            <a:endParaRPr lang="it-IT" dirty="0" smtClean="0"/>
          </a:p>
          <a:p>
            <a:pPr lvl="1">
              <a:buFont typeface="Wingdings" charset="2"/>
              <a:buChar char="ð"/>
              <a:defRPr/>
            </a:pPr>
            <a:endParaRPr lang="it-IT" dirty="0" smtClean="0"/>
          </a:p>
          <a:p>
            <a:pPr>
              <a:buFont typeface="Wingdings" charset="2"/>
              <a:buChar char="è"/>
              <a:defRPr/>
            </a:pPr>
            <a:r>
              <a:rPr lang="it-IT" dirty="0" err="1" smtClean="0">
                <a:solidFill>
                  <a:srgbClr val="FF0000"/>
                </a:solidFill>
              </a:rPr>
              <a:t>Issue</a:t>
            </a:r>
            <a:r>
              <a:rPr lang="it-IT" dirty="0" smtClean="0">
                <a:solidFill>
                  <a:srgbClr val="FF0000"/>
                </a:solidFill>
              </a:rPr>
              <a:t>: privacy!</a:t>
            </a:r>
          </a:p>
          <a:p>
            <a:pPr>
              <a:buFont typeface="Wingdings" charset="2"/>
              <a:buChar char="è"/>
              <a:defRPr/>
            </a:pPr>
            <a:endParaRPr lang="it-IT" dirty="0" smtClean="0">
              <a:solidFill>
                <a:srgbClr val="FF0000"/>
              </a:solidFill>
            </a:endParaRPr>
          </a:p>
          <a:p>
            <a:pPr lvl="1">
              <a:buFont typeface="Wingdings" charset="2"/>
              <a:buChar char="ð"/>
              <a:defRPr/>
            </a:pPr>
            <a:r>
              <a:rPr lang="it-IT" b="1" dirty="0" smtClean="0"/>
              <a:t>With </a:t>
            </a:r>
            <a:r>
              <a:rPr lang="it-IT" b="1" dirty="0" err="1" smtClean="0"/>
              <a:t>ordinary</a:t>
            </a:r>
            <a:r>
              <a:rPr lang="it-IT" b="1" dirty="0" smtClean="0"/>
              <a:t> cash:</a:t>
            </a:r>
          </a:p>
          <a:p>
            <a:pPr lvl="2">
              <a:buFont typeface="Wingdings" charset="2"/>
              <a:buChar char="à"/>
              <a:defRPr/>
            </a:pP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withdraw</a:t>
            </a:r>
            <a:r>
              <a:rPr lang="it-IT" dirty="0" smtClean="0"/>
              <a:t> </a:t>
            </a:r>
            <a:r>
              <a:rPr lang="it-IT" dirty="0" err="1" smtClean="0"/>
              <a:t>money</a:t>
            </a:r>
            <a:r>
              <a:rPr lang="it-IT" dirty="0" smtClean="0"/>
              <a:t> </a:t>
            </a:r>
            <a:r>
              <a:rPr lang="it-IT" dirty="0" smtClean="0">
                <a:sym typeface="Wingdings" panose="05000000000000000000" pitchFamily="2" charset="2"/>
              </a:rPr>
              <a:t> </a:t>
            </a:r>
            <a:r>
              <a:rPr lang="it-IT" dirty="0" err="1" smtClean="0">
                <a:solidFill>
                  <a:srgbClr val="FF0000"/>
                </a:solidFill>
              </a:rPr>
              <a:t>bank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does</a:t>
            </a:r>
            <a:r>
              <a:rPr lang="it-IT" dirty="0" smtClean="0">
                <a:solidFill>
                  <a:srgbClr val="FF0000"/>
                </a:solidFill>
              </a:rPr>
              <a:t> NOT </a:t>
            </a:r>
            <a:r>
              <a:rPr lang="it-IT" dirty="0" err="1" smtClean="0">
                <a:solidFill>
                  <a:srgbClr val="FF0000"/>
                </a:solidFill>
              </a:rPr>
              <a:t>know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what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you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will</a:t>
            </a:r>
            <a:r>
              <a:rPr lang="it-IT" dirty="0" smtClean="0">
                <a:solidFill>
                  <a:srgbClr val="FF0000"/>
                </a:solidFill>
              </a:rPr>
              <a:t> do with </a:t>
            </a:r>
            <a:r>
              <a:rPr lang="it-IT" dirty="0" err="1" smtClean="0">
                <a:solidFill>
                  <a:srgbClr val="FF0000"/>
                </a:solidFill>
              </a:rPr>
              <a:t>it</a:t>
            </a:r>
            <a:endParaRPr lang="it-IT" dirty="0" smtClean="0">
              <a:solidFill>
                <a:srgbClr val="FF0000"/>
              </a:solidFill>
            </a:endParaRPr>
          </a:p>
          <a:p>
            <a:pPr lvl="2">
              <a:buFont typeface="Wingdings" charset="2"/>
              <a:buChar char="à"/>
              <a:defRPr/>
            </a:pP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buy</a:t>
            </a:r>
            <a:r>
              <a:rPr lang="it-IT" dirty="0" smtClean="0"/>
              <a:t> </a:t>
            </a:r>
            <a:r>
              <a:rPr lang="it-IT" dirty="0" err="1" smtClean="0"/>
              <a:t>something</a:t>
            </a:r>
            <a:r>
              <a:rPr lang="it-IT" dirty="0" smtClean="0"/>
              <a:t> </a:t>
            </a:r>
            <a:r>
              <a:rPr lang="it-IT" dirty="0" smtClean="0">
                <a:sym typeface="Wingdings" panose="05000000000000000000" pitchFamily="2" charset="2"/>
              </a:rPr>
              <a:t> </a:t>
            </a:r>
            <a:r>
              <a:rPr lang="it-IT" dirty="0" err="1" smtClean="0">
                <a:solidFill>
                  <a:srgbClr val="FF0000"/>
                </a:solidFill>
              </a:rPr>
              <a:t>merchant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does</a:t>
            </a:r>
            <a:r>
              <a:rPr lang="it-IT" dirty="0" smtClean="0">
                <a:solidFill>
                  <a:srgbClr val="FF0000"/>
                </a:solidFill>
              </a:rPr>
              <a:t> NOT </a:t>
            </a:r>
            <a:r>
              <a:rPr lang="it-IT" dirty="0" err="1" smtClean="0">
                <a:solidFill>
                  <a:srgbClr val="FF0000"/>
                </a:solidFill>
              </a:rPr>
              <a:t>know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who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you</a:t>
            </a:r>
            <a:r>
              <a:rPr lang="it-IT" dirty="0" smtClean="0">
                <a:solidFill>
                  <a:srgbClr val="FF0000"/>
                </a:solidFill>
              </a:rPr>
              <a:t> are</a:t>
            </a:r>
          </a:p>
          <a:p>
            <a:pPr lvl="1">
              <a:buFont typeface="Wingdings" charset="2"/>
              <a:buChar char="ð"/>
              <a:defRPr/>
            </a:pPr>
            <a:endParaRPr lang="it-IT" b="1" dirty="0" smtClean="0"/>
          </a:p>
          <a:p>
            <a:pPr lvl="1">
              <a:buFont typeface="Wingdings" charset="2"/>
              <a:buChar char="ð"/>
              <a:defRPr/>
            </a:pPr>
            <a:r>
              <a:rPr lang="it-IT" b="1" dirty="0" err="1" smtClean="0"/>
              <a:t>But</a:t>
            </a:r>
            <a:r>
              <a:rPr lang="it-IT" b="1" dirty="0" smtClean="0"/>
              <a:t> with credit card…</a:t>
            </a:r>
          </a:p>
          <a:p>
            <a:pPr lvl="2">
              <a:buFont typeface="Wingdings" charset="2"/>
              <a:buChar char="à"/>
              <a:defRPr/>
            </a:pPr>
            <a:r>
              <a:rPr lang="it-IT" dirty="0" err="1" smtClean="0"/>
              <a:t>Bank</a:t>
            </a:r>
            <a:r>
              <a:rPr lang="it-IT" dirty="0" smtClean="0"/>
              <a:t> </a:t>
            </a:r>
            <a:r>
              <a:rPr lang="it-IT" dirty="0" err="1" smtClean="0"/>
              <a:t>knows</a:t>
            </a:r>
            <a:r>
              <a:rPr lang="it-IT" dirty="0" smtClean="0"/>
              <a:t> </a:t>
            </a:r>
            <a:r>
              <a:rPr lang="it-IT" dirty="0" err="1" smtClean="0"/>
              <a:t>how</a:t>
            </a:r>
            <a:r>
              <a:rPr lang="it-IT" dirty="0" smtClean="0"/>
              <a:t>, </a:t>
            </a:r>
            <a:r>
              <a:rPr lang="it-IT" dirty="0" err="1" smtClean="0"/>
              <a:t>where</a:t>
            </a:r>
            <a:r>
              <a:rPr lang="it-IT" dirty="0" smtClean="0"/>
              <a:t>, and </a:t>
            </a:r>
            <a:r>
              <a:rPr lang="it-IT" dirty="0" err="1" smtClean="0"/>
              <a:t>when</a:t>
            </a:r>
            <a:r>
              <a:rPr lang="it-IT" dirty="0" smtClean="0"/>
              <a:t>, </a:t>
            </a:r>
            <a:r>
              <a:rPr lang="it-IT" dirty="0" err="1" smtClean="0"/>
              <a:t>exactly</a:t>
            </a:r>
            <a:r>
              <a:rPr lang="it-IT" dirty="0" smtClean="0"/>
              <a:t>,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spent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money</a:t>
            </a:r>
            <a:endParaRPr lang="it-IT" dirty="0" smtClean="0"/>
          </a:p>
          <a:p>
            <a:pPr lvl="2">
              <a:buFont typeface="Wingdings" charset="2"/>
              <a:buChar char="à"/>
              <a:defRPr/>
            </a:pPr>
            <a:r>
              <a:rPr lang="it-IT" dirty="0" smtClean="0"/>
              <a:t>And </a:t>
            </a:r>
            <a:r>
              <a:rPr lang="it-IT" dirty="0" err="1" smtClean="0"/>
              <a:t>merchant</a:t>
            </a:r>
            <a:r>
              <a:rPr lang="it-IT" dirty="0" smtClean="0"/>
              <a:t> </a:t>
            </a:r>
            <a:r>
              <a:rPr lang="it-IT" dirty="0" err="1" smtClean="0"/>
              <a:t>knows</a:t>
            </a:r>
            <a:r>
              <a:rPr lang="it-IT" dirty="0" smtClean="0"/>
              <a:t> </a:t>
            </a:r>
            <a:r>
              <a:rPr lang="it-IT" dirty="0" err="1" smtClean="0"/>
              <a:t>who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are</a:t>
            </a:r>
          </a:p>
          <a:p>
            <a:pPr lvl="1">
              <a:buFont typeface="Wingdings" charset="2"/>
              <a:buChar char="ð"/>
              <a:defRPr/>
            </a:pPr>
            <a:endParaRPr lang="it-IT" dirty="0" smtClean="0"/>
          </a:p>
          <a:p>
            <a:pPr lvl="1">
              <a:buFont typeface="Wingdings" charset="2"/>
              <a:buChar char="ð"/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E-cash, 1983, David </a:t>
            </a:r>
            <a:r>
              <a:rPr lang="it-IT" dirty="0" err="1" smtClean="0"/>
              <a:t>Chaum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charset="2"/>
              <a:buChar char="è"/>
              <a:defRPr/>
            </a:pPr>
            <a:r>
              <a:rPr lang="it-IT" dirty="0"/>
              <a:t>Digital </a:t>
            </a:r>
            <a:r>
              <a:rPr lang="it-IT" dirty="0" err="1"/>
              <a:t>money</a:t>
            </a:r>
            <a:r>
              <a:rPr lang="it-IT" dirty="0"/>
              <a:t> </a:t>
            </a:r>
            <a:r>
              <a:rPr lang="it-IT" dirty="0" err="1"/>
              <a:t>which</a:t>
            </a:r>
            <a:r>
              <a:rPr lang="it-IT" dirty="0"/>
              <a:t> </a:t>
            </a:r>
            <a:r>
              <a:rPr lang="it-IT" dirty="0" err="1"/>
              <a:t>guarantees</a:t>
            </a:r>
            <a:r>
              <a:rPr lang="it-IT" dirty="0"/>
              <a:t> </a:t>
            </a:r>
            <a:r>
              <a:rPr lang="it-IT" dirty="0" err="1"/>
              <a:t>anonymous</a:t>
            </a:r>
            <a:r>
              <a:rPr lang="it-IT" dirty="0"/>
              <a:t> </a:t>
            </a:r>
            <a:r>
              <a:rPr lang="it-IT" dirty="0" err="1"/>
              <a:t>transactions</a:t>
            </a:r>
            <a:r>
              <a:rPr lang="it-IT" dirty="0" smtClean="0"/>
              <a:t>!</a:t>
            </a:r>
          </a:p>
          <a:p>
            <a:pPr>
              <a:buFont typeface="Wingdings" charset="2"/>
              <a:buChar char="è"/>
              <a:defRPr/>
            </a:pPr>
            <a:endParaRPr lang="it-IT" dirty="0"/>
          </a:p>
          <a:p>
            <a:pPr>
              <a:buFont typeface="Wingdings" charset="2"/>
              <a:buChar char="è"/>
              <a:defRPr/>
            </a:pPr>
            <a:r>
              <a:rPr lang="it-IT" dirty="0" smtClean="0"/>
              <a:t>VERY </a:t>
            </a:r>
            <a:r>
              <a:rPr lang="it-IT" dirty="0" err="1" smtClean="0"/>
              <a:t>Brilliant</a:t>
            </a:r>
            <a:r>
              <a:rPr lang="it-IT" dirty="0" smtClean="0"/>
              <a:t> idea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Blind</a:t>
            </a:r>
            <a:r>
              <a:rPr lang="it-IT" dirty="0" smtClean="0"/>
              <a:t> </a:t>
            </a:r>
            <a:r>
              <a:rPr lang="it-IT" dirty="0" err="1" smtClean="0"/>
              <a:t>signature</a:t>
            </a:r>
            <a:endParaRPr lang="it-IT" dirty="0" smtClean="0"/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key</a:t>
            </a:r>
            <a:r>
              <a:rPr lang="it-IT" dirty="0" smtClean="0"/>
              <a:t> </a:t>
            </a:r>
            <a:r>
              <a:rPr lang="it-IT" dirty="0" err="1" smtClean="0"/>
              <a:t>tool</a:t>
            </a:r>
            <a:r>
              <a:rPr lang="it-IT" dirty="0" smtClean="0"/>
              <a:t> in </a:t>
            </a:r>
            <a:r>
              <a:rPr lang="it-IT" dirty="0" err="1" smtClean="0"/>
              <a:t>many</a:t>
            </a:r>
            <a:r>
              <a:rPr lang="it-IT" dirty="0" smtClean="0"/>
              <a:t> </a:t>
            </a:r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constructions</a:t>
            </a:r>
            <a:endParaRPr lang="it-IT" dirty="0" smtClean="0"/>
          </a:p>
          <a:p>
            <a:pPr>
              <a:buFont typeface="Wingdings" charset="2"/>
              <a:buChar char="è"/>
              <a:defRPr/>
            </a:pPr>
            <a:endParaRPr lang="it-IT" dirty="0" smtClean="0"/>
          </a:p>
          <a:p>
            <a:pPr>
              <a:buFont typeface="Wingdings" charset="2"/>
              <a:buChar char="è"/>
              <a:defRPr/>
            </a:pP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/>
              <a:t>no </a:t>
            </a:r>
            <a:r>
              <a:rPr lang="it-IT" dirty="0" err="1"/>
              <a:t>practical</a:t>
            </a:r>
            <a:r>
              <a:rPr lang="it-IT" dirty="0"/>
              <a:t> success 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/>
              <a:t>Startup company </a:t>
            </a:r>
            <a:r>
              <a:rPr lang="it-IT" dirty="0" err="1"/>
              <a:t>Digicash</a:t>
            </a:r>
            <a:r>
              <a:rPr lang="it-IT" dirty="0"/>
              <a:t> in </a:t>
            </a:r>
            <a:r>
              <a:rPr lang="it-IT" dirty="0" smtClean="0"/>
              <a:t>1989, </a:t>
            </a:r>
            <a:r>
              <a:rPr lang="it-IT" dirty="0" err="1"/>
              <a:t>bankrupt</a:t>
            </a:r>
            <a:r>
              <a:rPr lang="it-IT" dirty="0"/>
              <a:t> in </a:t>
            </a:r>
            <a:r>
              <a:rPr lang="it-IT" dirty="0" smtClean="0"/>
              <a:t>1998</a:t>
            </a:r>
          </a:p>
          <a:p>
            <a:pPr lvl="2">
              <a:buFont typeface="Wingdings" charset="2"/>
              <a:buChar char="ð"/>
              <a:defRPr/>
            </a:pPr>
            <a:r>
              <a:rPr lang="it-IT" dirty="0" smtClean="0">
                <a:solidFill>
                  <a:srgbClr val="FF0000"/>
                </a:solidFill>
              </a:rPr>
              <a:t>No </a:t>
            </a:r>
            <a:r>
              <a:rPr lang="it-IT" dirty="0" err="1" smtClean="0">
                <a:solidFill>
                  <a:srgbClr val="FF0000"/>
                </a:solidFill>
              </a:rPr>
              <a:t>real</a:t>
            </a:r>
            <a:r>
              <a:rPr lang="it-IT" dirty="0" smtClean="0">
                <a:solidFill>
                  <a:srgbClr val="FF0000"/>
                </a:solidFill>
              </a:rPr>
              <a:t> privacy </a:t>
            </a:r>
            <a:r>
              <a:rPr lang="it-IT" dirty="0" err="1" smtClean="0">
                <a:solidFill>
                  <a:srgbClr val="FF0000"/>
                </a:solidFill>
              </a:rPr>
              <a:t>awareness</a:t>
            </a:r>
            <a:r>
              <a:rPr lang="it-IT" dirty="0" smtClean="0">
                <a:solidFill>
                  <a:srgbClr val="FF0000"/>
                </a:solidFill>
              </a:rPr>
              <a:t> by end </a:t>
            </a:r>
            <a:r>
              <a:rPr lang="it-IT" dirty="0" err="1" smtClean="0">
                <a:solidFill>
                  <a:srgbClr val="FF0000"/>
                </a:solidFill>
              </a:rPr>
              <a:t>users</a:t>
            </a:r>
            <a:endParaRPr lang="it-IT" dirty="0" smtClean="0">
              <a:solidFill>
                <a:srgbClr val="FF0000"/>
              </a:solidFill>
            </a:endParaRPr>
          </a:p>
          <a:p>
            <a:pPr lvl="2">
              <a:buFont typeface="Wingdings" charset="2"/>
              <a:buChar char="ð"/>
              <a:defRPr/>
            </a:pPr>
            <a:r>
              <a:rPr lang="it-IT" dirty="0" smtClean="0">
                <a:solidFill>
                  <a:srgbClr val="FF0000"/>
                </a:solidFill>
              </a:rPr>
              <a:t>Focus on </a:t>
            </a:r>
            <a:r>
              <a:rPr lang="it-IT" dirty="0" err="1" smtClean="0">
                <a:solidFill>
                  <a:srgbClr val="FF0000"/>
                </a:solidFill>
              </a:rPr>
              <a:t>user</a:t>
            </a:r>
            <a:r>
              <a:rPr lang="it-IT" dirty="0" smtClean="0">
                <a:solidFill>
                  <a:srgbClr val="FF0000"/>
                </a:solidFill>
              </a:rPr>
              <a:t>-to </a:t>
            </a:r>
            <a:r>
              <a:rPr lang="it-IT" dirty="0" err="1" smtClean="0">
                <a:solidFill>
                  <a:srgbClr val="FF0000"/>
                </a:solidFill>
              </a:rPr>
              <a:t>merchant</a:t>
            </a:r>
            <a:r>
              <a:rPr lang="it-IT" dirty="0" smtClean="0">
                <a:solidFill>
                  <a:srgbClr val="FF0000"/>
                </a:solidFill>
              </a:rPr>
              <a:t>, </a:t>
            </a:r>
            <a:r>
              <a:rPr lang="it-IT" dirty="0" err="1" smtClean="0">
                <a:solidFill>
                  <a:srgbClr val="FF0000"/>
                </a:solidFill>
              </a:rPr>
              <a:t>not</a:t>
            </a:r>
            <a:r>
              <a:rPr lang="it-IT" dirty="0" smtClean="0">
                <a:solidFill>
                  <a:srgbClr val="FF0000"/>
                </a:solidFill>
              </a:rPr>
              <a:t> on </a:t>
            </a:r>
            <a:r>
              <a:rPr lang="it-IT" dirty="0" err="1" smtClean="0">
                <a:solidFill>
                  <a:srgbClr val="FF0000"/>
                </a:solidFill>
              </a:rPr>
              <a:t>user</a:t>
            </a:r>
            <a:r>
              <a:rPr lang="it-IT" dirty="0" smtClean="0">
                <a:solidFill>
                  <a:srgbClr val="FF0000"/>
                </a:solidFill>
              </a:rPr>
              <a:t>-to-</a:t>
            </a:r>
            <a:r>
              <a:rPr lang="it-IT" dirty="0" err="1" smtClean="0">
                <a:solidFill>
                  <a:srgbClr val="FF0000"/>
                </a:solidFill>
              </a:rPr>
              <a:t>user</a:t>
            </a:r>
            <a:endParaRPr lang="it-IT" dirty="0">
              <a:solidFill>
                <a:srgbClr val="FF0000"/>
              </a:solidFill>
            </a:endParaRPr>
          </a:p>
          <a:p>
            <a:pPr lvl="1">
              <a:buFont typeface="Wingdings" charset="2"/>
              <a:buChar char="ð"/>
              <a:defRPr/>
            </a:pPr>
            <a:r>
              <a:rPr lang="it-IT" dirty="0"/>
              <a:t>Credit </a:t>
            </a:r>
            <a:r>
              <a:rPr lang="it-IT" dirty="0" err="1"/>
              <a:t>cards</a:t>
            </a:r>
            <a:r>
              <a:rPr lang="it-IT" dirty="0"/>
              <a:t> </a:t>
            </a:r>
            <a:r>
              <a:rPr lang="it-IT" dirty="0" err="1" smtClean="0"/>
              <a:t>ultimately</a:t>
            </a:r>
            <a:r>
              <a:rPr lang="it-IT" dirty="0" smtClean="0"/>
              <a:t> </a:t>
            </a:r>
            <a:r>
              <a:rPr lang="it-IT" dirty="0" err="1" smtClean="0"/>
              <a:t>won</a:t>
            </a:r>
            <a:r>
              <a:rPr lang="it-IT" dirty="0" smtClean="0"/>
              <a:t> </a:t>
            </a:r>
            <a:r>
              <a:rPr lang="it-IT" dirty="0"/>
              <a:t>the «online </a:t>
            </a:r>
            <a:r>
              <a:rPr lang="it-IT" dirty="0" err="1"/>
              <a:t>payment</a:t>
            </a:r>
            <a:r>
              <a:rPr lang="it-IT" dirty="0"/>
              <a:t>» </a:t>
            </a:r>
            <a:r>
              <a:rPr lang="it-IT" dirty="0" err="1"/>
              <a:t>battle</a:t>
            </a:r>
            <a:r>
              <a:rPr lang="it-IT" dirty="0" smtClean="0"/>
              <a:t>…</a:t>
            </a:r>
          </a:p>
          <a:p>
            <a:pPr lvl="2">
              <a:buFont typeface="Wingdings" charset="2"/>
              <a:buChar char="à"/>
              <a:defRPr/>
            </a:pPr>
            <a:r>
              <a:rPr lang="it-IT" dirty="0" err="1" smtClean="0">
                <a:solidFill>
                  <a:srgbClr val="FF0000"/>
                </a:solidFill>
              </a:rPr>
              <a:t>But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after</a:t>
            </a:r>
            <a:r>
              <a:rPr lang="it-IT" dirty="0" smtClean="0">
                <a:solidFill>
                  <a:srgbClr val="FF0000"/>
                </a:solidFill>
              </a:rPr>
              <a:t> 20 </a:t>
            </a:r>
            <a:r>
              <a:rPr lang="it-IT" dirty="0" err="1" smtClean="0">
                <a:solidFill>
                  <a:srgbClr val="FF0000"/>
                </a:solidFill>
              </a:rPr>
              <a:t>years</a:t>
            </a:r>
            <a:r>
              <a:rPr lang="it-IT" dirty="0" smtClean="0">
                <a:solidFill>
                  <a:srgbClr val="FF0000"/>
                </a:solidFill>
              </a:rPr>
              <a:t>, </a:t>
            </a:r>
            <a:r>
              <a:rPr lang="it-IT" dirty="0" err="1" smtClean="0">
                <a:solidFill>
                  <a:srgbClr val="FF0000"/>
                </a:solidFill>
              </a:rPr>
              <a:t>perhaps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crypto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currencies</a:t>
            </a:r>
            <a:r>
              <a:rPr lang="it-IT" dirty="0" smtClean="0">
                <a:solidFill>
                  <a:srgbClr val="FF0000"/>
                </a:solidFill>
              </a:rPr>
              <a:t> are </a:t>
            </a:r>
            <a:r>
              <a:rPr lang="it-IT" dirty="0" err="1" smtClean="0">
                <a:solidFill>
                  <a:srgbClr val="FF0000"/>
                </a:solidFill>
              </a:rPr>
              <a:t>changing</a:t>
            </a:r>
            <a:r>
              <a:rPr lang="it-IT" dirty="0" smtClean="0">
                <a:solidFill>
                  <a:srgbClr val="FF0000"/>
                </a:solidFill>
              </a:rPr>
              <a:t> the game…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Basic e-cash idea</a:t>
            </a:r>
            <a:endParaRPr lang="it-IT" dirty="0"/>
          </a:p>
        </p:txBody>
      </p:sp>
      <p:pic>
        <p:nvPicPr>
          <p:cNvPr id="40963" name="Picture 2" descr="Risultati immagini per ba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2024063"/>
            <a:ext cx="2700338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ccia a destra 3"/>
          <p:cNvSpPr/>
          <p:nvPr/>
        </p:nvSpPr>
        <p:spPr bwMode="auto">
          <a:xfrm>
            <a:off x="2917825" y="1827213"/>
            <a:ext cx="1836738" cy="684212"/>
          </a:xfrm>
          <a:prstGeom prst="rightArrow">
            <a:avLst/>
          </a:prstGeom>
          <a:solidFill>
            <a:schemeClr val="bg2">
              <a:lumMod val="75000"/>
              <a:alpha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r>
              <a:rPr lang="it-IT" dirty="0"/>
              <a:t>1</a:t>
            </a:r>
          </a:p>
        </p:txBody>
      </p:sp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3208338" y="1547813"/>
            <a:ext cx="1292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Issue 10$ bill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713" y="1473200"/>
            <a:ext cx="1296987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tangolo 5"/>
          <p:cNvSpPr>
            <a:spLocks noChangeArrowheads="1"/>
          </p:cNvSpPr>
          <p:nvPr/>
        </p:nvSpPr>
        <p:spPr bwMode="auto">
          <a:xfrm>
            <a:off x="4932363" y="1916113"/>
            <a:ext cx="1079500" cy="6842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SN#A541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Issuer</a:t>
            </a:r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auto">
          <a:xfrm>
            <a:off x="4932363" y="2600325"/>
            <a:ext cx="1079500" cy="366713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Bank sig</a:t>
            </a:r>
          </a:p>
        </p:txBody>
      </p:sp>
      <p:sp>
        <p:nvSpPr>
          <p:cNvPr id="8" name="Freccia in giù 7"/>
          <p:cNvSpPr/>
          <p:nvPr/>
        </p:nvSpPr>
        <p:spPr bwMode="auto">
          <a:xfrm>
            <a:off x="5832475" y="3541713"/>
            <a:ext cx="1187450" cy="966787"/>
          </a:xfrm>
          <a:prstGeom prst="downArrow">
            <a:avLst/>
          </a:prstGeom>
          <a:solidFill>
            <a:schemeClr val="bg2">
              <a:lumMod val="75000"/>
              <a:alpha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>
              <a:defRPr/>
            </a:pPr>
            <a:r>
              <a:rPr lang="it-IT" dirty="0"/>
              <a:t>2</a:t>
            </a:r>
          </a:p>
          <a:p>
            <a:pPr algn="ctr">
              <a:defRPr/>
            </a:pPr>
            <a:r>
              <a:rPr lang="it-IT" dirty="0" err="1"/>
              <a:t>Pay</a:t>
            </a:r>
            <a:r>
              <a:rPr lang="it-IT" dirty="0"/>
              <a:t> </a:t>
            </a:r>
          </a:p>
        </p:txBody>
      </p:sp>
      <p:pic>
        <p:nvPicPr>
          <p:cNvPr id="62468" name="Picture 4" descr="Risultati immagini per harry potter dra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175" y="3716338"/>
            <a:ext cx="1638300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5822950" y="4819650"/>
            <a:ext cx="1079500" cy="684213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SN#A541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Issuer</a:t>
            </a:r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5822950" y="5503863"/>
            <a:ext cx="1079500" cy="366712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Bank sig</a:t>
            </a:r>
          </a:p>
        </p:txBody>
      </p:sp>
      <p:sp>
        <p:nvSpPr>
          <p:cNvPr id="14" name="Freccia a destra 13"/>
          <p:cNvSpPr/>
          <p:nvPr/>
        </p:nvSpPr>
        <p:spPr bwMode="auto">
          <a:xfrm flipH="1">
            <a:off x="2290763" y="4152900"/>
            <a:ext cx="1836737" cy="682625"/>
          </a:xfrm>
          <a:prstGeom prst="rightArrow">
            <a:avLst/>
          </a:prstGeom>
          <a:solidFill>
            <a:schemeClr val="bg2">
              <a:lumMod val="75000"/>
              <a:alpha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r>
              <a:rPr lang="it-IT" dirty="0"/>
              <a:t>3</a:t>
            </a:r>
          </a:p>
        </p:txBody>
      </p:sp>
      <p:sp>
        <p:nvSpPr>
          <p:cNvPr id="15" name="CasellaDiTesto 14"/>
          <p:cNvSpPr txBox="1">
            <a:spLocks noChangeArrowheads="1"/>
          </p:cNvSpPr>
          <p:nvPr/>
        </p:nvSpPr>
        <p:spPr bwMode="auto">
          <a:xfrm>
            <a:off x="2765425" y="3840163"/>
            <a:ext cx="793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reclaim</a:t>
            </a:r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auto">
          <a:xfrm>
            <a:off x="2128838" y="4972050"/>
            <a:ext cx="1079500" cy="684213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SN#A541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Issuer</a:t>
            </a:r>
          </a:p>
        </p:txBody>
      </p:sp>
      <p:sp>
        <p:nvSpPr>
          <p:cNvPr id="17" name="Rettangolo 16"/>
          <p:cNvSpPr>
            <a:spLocks noChangeArrowheads="1"/>
          </p:cNvSpPr>
          <p:nvPr/>
        </p:nvSpPr>
        <p:spPr bwMode="auto">
          <a:xfrm>
            <a:off x="2128838" y="5656263"/>
            <a:ext cx="1079500" cy="366712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Bank sig</a:t>
            </a:r>
          </a:p>
        </p:txBody>
      </p:sp>
      <p:sp>
        <p:nvSpPr>
          <p:cNvPr id="10" name="CasellaDiTesto 9"/>
          <p:cNvSpPr txBox="1">
            <a:spLocks noChangeArrowheads="1"/>
          </p:cNvSpPr>
          <p:nvPr/>
        </p:nvSpPr>
        <p:spPr bwMode="auto">
          <a:xfrm>
            <a:off x="4679950" y="1079500"/>
            <a:ext cx="42021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solidFill>
                  <a:srgbClr val="FF0000"/>
                </a:solidFill>
                <a:latin typeface="Arial Narrow" pitchFamily="34" charset="0"/>
              </a:rPr>
              <a:t>Must have unique S/N </a:t>
            </a:r>
            <a:r>
              <a:rPr lang="it-IT" altLang="it-IT" sz="1800">
                <a:solidFill>
                  <a:srgbClr val="FF0000"/>
                </a:solidFill>
                <a:latin typeface="Arial Narrow" pitchFamily="34" charset="0"/>
                <a:sym typeface="Wingdings" pitchFamily="2" charset="2"/>
              </a:rPr>
              <a:t> bits can be copied!</a:t>
            </a:r>
            <a:endParaRPr lang="it-IT" altLang="it-IT" sz="1800">
              <a:solidFill>
                <a:srgbClr val="FF0000"/>
              </a:solidFill>
              <a:latin typeface="Arial Narrow" pitchFamily="34" charset="0"/>
            </a:endParaRPr>
          </a:p>
        </p:txBody>
      </p:sp>
      <p:cxnSp>
        <p:nvCxnSpPr>
          <p:cNvPr id="18" name="Connettore 2 17"/>
          <p:cNvCxnSpPr>
            <a:cxnSpLocks noChangeShapeType="1"/>
          </p:cNvCxnSpPr>
          <p:nvPr/>
        </p:nvCxnSpPr>
        <p:spPr bwMode="auto">
          <a:xfrm flipH="1">
            <a:off x="5688013" y="1473200"/>
            <a:ext cx="323850" cy="354013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CasellaDiTesto 21"/>
          <p:cNvSpPr txBox="1">
            <a:spLocks noChangeArrowheads="1"/>
          </p:cNvSpPr>
          <p:nvPr/>
        </p:nvSpPr>
        <p:spPr bwMode="auto">
          <a:xfrm>
            <a:off x="4679950" y="3059113"/>
            <a:ext cx="4560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solidFill>
                  <a:srgbClr val="FF0000"/>
                </a:solidFill>
                <a:latin typeface="Arial Narrow" pitchFamily="34" charset="0"/>
              </a:rPr>
              <a:t>Must have bank signature </a:t>
            </a:r>
            <a:r>
              <a:rPr lang="it-IT" altLang="it-IT" sz="1800">
                <a:solidFill>
                  <a:srgbClr val="FF0000"/>
                </a:solidFill>
                <a:latin typeface="Arial Narrow" pitchFamily="34" charset="0"/>
                <a:sym typeface="Wingdings" pitchFamily="2" charset="2"/>
              </a:rPr>
              <a:t> bits can be copied!</a:t>
            </a:r>
            <a:endParaRPr lang="it-IT" altLang="it-IT" sz="1800">
              <a:solidFill>
                <a:srgbClr val="FF0000"/>
              </a:solidFill>
              <a:latin typeface="Arial Narrow" pitchFamily="34" charset="0"/>
            </a:endParaRPr>
          </a:p>
        </p:txBody>
      </p:sp>
      <p:cxnSp>
        <p:nvCxnSpPr>
          <p:cNvPr id="23" name="Connettore 2 22"/>
          <p:cNvCxnSpPr>
            <a:cxnSpLocks noChangeShapeType="1"/>
          </p:cNvCxnSpPr>
          <p:nvPr/>
        </p:nvCxnSpPr>
        <p:spPr bwMode="auto">
          <a:xfrm flipH="1" flipV="1">
            <a:off x="5795963" y="3059113"/>
            <a:ext cx="323850" cy="952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CasellaDiTesto 24"/>
          <p:cNvSpPr txBox="1">
            <a:spLocks noChangeArrowheads="1"/>
          </p:cNvSpPr>
          <p:nvPr/>
        </p:nvSpPr>
        <p:spPr bwMode="auto">
          <a:xfrm>
            <a:off x="133350" y="5421313"/>
            <a:ext cx="12906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solidFill>
                  <a:srgbClr val="FF0000"/>
                </a:solidFill>
                <a:latin typeface="Arial Narrow" pitchFamily="34" charset="0"/>
              </a:rPr>
              <a:t>Traceable: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solidFill>
                  <a:srgbClr val="FF0000"/>
                </a:solidFill>
                <a:latin typeface="Arial Narrow" pitchFamily="34" charset="0"/>
              </a:rPr>
              <a:t>Bank knows</a:t>
            </a:r>
            <a:br>
              <a:rPr lang="it-IT" altLang="it-IT" sz="1800">
                <a:solidFill>
                  <a:srgbClr val="FF0000"/>
                </a:solidFill>
                <a:latin typeface="Arial Narrow" pitchFamily="34" charset="0"/>
              </a:rPr>
            </a:br>
            <a:r>
              <a:rPr lang="it-IT" altLang="it-IT" sz="1800">
                <a:solidFill>
                  <a:srgbClr val="FF0000"/>
                </a:solidFill>
                <a:latin typeface="Arial Narrow" pitchFamily="34" charset="0"/>
              </a:rPr>
              <a:t>who I paid</a:t>
            </a:r>
          </a:p>
        </p:txBody>
      </p:sp>
      <p:cxnSp>
        <p:nvCxnSpPr>
          <p:cNvPr id="26" name="Connettore 2 25"/>
          <p:cNvCxnSpPr>
            <a:cxnSpLocks noChangeShapeType="1"/>
          </p:cNvCxnSpPr>
          <p:nvPr/>
        </p:nvCxnSpPr>
        <p:spPr bwMode="auto">
          <a:xfrm>
            <a:off x="1476375" y="4329113"/>
            <a:ext cx="652463" cy="6429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Connettore 2 28"/>
          <p:cNvCxnSpPr>
            <a:cxnSpLocks noChangeShapeType="1"/>
          </p:cNvCxnSpPr>
          <p:nvPr/>
        </p:nvCxnSpPr>
        <p:spPr bwMode="auto">
          <a:xfrm flipV="1">
            <a:off x="1295400" y="5162550"/>
            <a:ext cx="720725" cy="493713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CasellaDiTesto 31"/>
          <p:cNvSpPr txBox="1">
            <a:spLocks noChangeArrowheads="1"/>
          </p:cNvSpPr>
          <p:nvPr/>
        </p:nvSpPr>
        <p:spPr bwMode="auto">
          <a:xfrm>
            <a:off x="125413" y="4005263"/>
            <a:ext cx="14906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solidFill>
                  <a:srgbClr val="FF0000"/>
                </a:solidFill>
                <a:latin typeface="Arial Narrow" pitchFamily="34" charset="0"/>
              </a:rPr>
              <a:t>Detect double </a:t>
            </a:r>
            <a:br>
              <a:rPr lang="it-IT" altLang="it-IT" sz="1800">
                <a:solidFill>
                  <a:srgbClr val="FF0000"/>
                </a:solidFill>
                <a:latin typeface="Arial Narrow" pitchFamily="34" charset="0"/>
              </a:rPr>
            </a:br>
            <a:r>
              <a:rPr lang="it-IT" altLang="it-IT" sz="1800">
                <a:solidFill>
                  <a:srgbClr val="FF0000"/>
                </a:solidFill>
                <a:latin typeface="Arial Narrow" pitchFamily="34" charset="0"/>
              </a:rPr>
              <a:t>spending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9" grpId="0" animBg="1"/>
      <p:bldP spid="8" grpId="0" animBg="1"/>
      <p:bldP spid="12" grpId="0" animBg="1"/>
      <p:bldP spid="13" grpId="0" animBg="1"/>
      <p:bldP spid="14" grpId="0" animBg="1"/>
      <p:bldP spid="15" grpId="0"/>
      <p:bldP spid="16" grpId="0" animBg="1"/>
      <p:bldP spid="17" grpId="0" animBg="1"/>
      <p:bldP spid="10" grpId="0"/>
      <p:bldP spid="22" grpId="0"/>
      <p:bldP spid="25" grpId="0"/>
      <p:bldP spid="3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Chaum’s</a:t>
            </a:r>
            <a:r>
              <a:rPr lang="it-IT" dirty="0" smtClean="0"/>
              <a:t> (core) idea</a:t>
            </a:r>
            <a:br>
              <a:rPr lang="it-IT" dirty="0" smtClean="0"/>
            </a:br>
            <a:r>
              <a:rPr lang="it-IT" sz="1800" dirty="0" err="1" smtClean="0"/>
              <a:t>many</a:t>
            </a:r>
            <a:r>
              <a:rPr lang="it-IT" sz="1800" dirty="0" smtClean="0"/>
              <a:t> more </a:t>
            </a:r>
            <a:r>
              <a:rPr lang="it-IT" sz="1800" dirty="0" err="1" smtClean="0"/>
              <a:t>details</a:t>
            </a:r>
            <a:r>
              <a:rPr lang="it-IT" sz="1800" dirty="0" smtClean="0"/>
              <a:t> and </a:t>
            </a:r>
            <a:r>
              <a:rPr lang="it-IT" sz="1800" dirty="0" err="1" smtClean="0"/>
              <a:t>necessary</a:t>
            </a:r>
            <a:r>
              <a:rPr lang="it-IT" sz="1800" dirty="0" smtClean="0"/>
              <a:t> </a:t>
            </a:r>
            <a:r>
              <a:rPr lang="it-IT" sz="1800" dirty="0" err="1" smtClean="0"/>
              <a:t>extensions</a:t>
            </a:r>
            <a:r>
              <a:rPr lang="it-IT" sz="1800" dirty="0" smtClean="0"/>
              <a:t> </a:t>
            </a:r>
            <a:r>
              <a:rPr lang="it-IT" sz="1800" dirty="0" err="1" smtClean="0"/>
              <a:t>skipped</a:t>
            </a:r>
            <a:r>
              <a:rPr lang="it-IT" sz="1800" dirty="0" smtClean="0"/>
              <a:t> </a:t>
            </a:r>
            <a:endParaRPr lang="it-IT" sz="1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989888" cy="2843212"/>
          </a:xfrm>
        </p:spPr>
        <p:txBody>
          <a:bodyPr>
            <a:normAutofit fontScale="70000" lnSpcReduction="20000"/>
          </a:bodyPr>
          <a:lstStyle/>
          <a:p>
            <a:pPr>
              <a:buFont typeface="Wingdings" charset="2"/>
              <a:buChar char="è"/>
              <a:defRPr/>
            </a:pPr>
            <a:r>
              <a:rPr lang="it-IT" dirty="0" smtClean="0"/>
              <a:t>The </a:t>
            </a:r>
            <a:r>
              <a:rPr lang="it-IT" dirty="0" err="1" smtClean="0"/>
              <a:t>bill</a:t>
            </a:r>
            <a:r>
              <a:rPr lang="it-IT" dirty="0" smtClean="0"/>
              <a:t> MUST </a:t>
            </a:r>
            <a:r>
              <a:rPr lang="it-IT" dirty="0" err="1" smtClean="0"/>
              <a:t>have</a:t>
            </a:r>
            <a:r>
              <a:rPr lang="it-IT" dirty="0" smtClean="0"/>
              <a:t> a S/N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smtClean="0"/>
              <a:t>For double </a:t>
            </a:r>
            <a:r>
              <a:rPr lang="it-IT" dirty="0" err="1" smtClean="0"/>
              <a:t>spending</a:t>
            </a:r>
            <a:r>
              <a:rPr lang="it-IT" dirty="0" smtClean="0"/>
              <a:t> </a:t>
            </a:r>
            <a:r>
              <a:rPr lang="it-IT" dirty="0" err="1" smtClean="0"/>
              <a:t>detection</a:t>
            </a:r>
            <a:endParaRPr lang="it-IT" dirty="0" smtClean="0"/>
          </a:p>
          <a:p>
            <a:pPr>
              <a:buFont typeface="Wingdings" charset="2"/>
              <a:buChar char="è"/>
              <a:defRPr/>
            </a:pPr>
            <a:r>
              <a:rPr lang="it-IT" dirty="0" smtClean="0"/>
              <a:t>The </a:t>
            </a:r>
            <a:r>
              <a:rPr lang="it-IT" dirty="0" err="1" smtClean="0"/>
              <a:t>bank</a:t>
            </a:r>
            <a:r>
              <a:rPr lang="it-IT" dirty="0" smtClean="0"/>
              <a:t> MUST </a:t>
            </a:r>
            <a:r>
              <a:rPr lang="it-IT" dirty="0" err="1" smtClean="0"/>
              <a:t>not</a:t>
            </a:r>
            <a:r>
              <a:rPr lang="it-IT" dirty="0" smtClean="0"/>
              <a:t> (</a:t>
            </a:r>
            <a:r>
              <a:rPr lang="it-IT" dirty="0" err="1" smtClean="0"/>
              <a:t>initially</a:t>
            </a:r>
            <a:r>
              <a:rPr lang="it-IT" dirty="0" smtClean="0"/>
              <a:t>) </a:t>
            </a:r>
            <a:r>
              <a:rPr lang="it-IT" dirty="0" err="1" smtClean="0"/>
              <a:t>know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smtClean="0"/>
              <a:t>To </a:t>
            </a:r>
            <a:r>
              <a:rPr lang="it-IT" dirty="0" err="1" smtClean="0"/>
              <a:t>avoid</a:t>
            </a:r>
            <a:r>
              <a:rPr lang="it-IT" dirty="0" smtClean="0"/>
              <a:t> </a:t>
            </a:r>
            <a:r>
              <a:rPr lang="it-IT" dirty="0" err="1" smtClean="0"/>
              <a:t>traceability</a:t>
            </a:r>
            <a:endParaRPr lang="it-IT" dirty="0" smtClean="0"/>
          </a:p>
          <a:p>
            <a:pPr>
              <a:buFont typeface="Wingdings" charset="2"/>
              <a:buChar char="è"/>
              <a:defRPr/>
            </a:pPr>
            <a:r>
              <a:rPr lang="it-IT" dirty="0" err="1" smtClean="0"/>
              <a:t>But</a:t>
            </a:r>
            <a:r>
              <a:rPr lang="it-IT" dirty="0" smtClean="0"/>
              <a:t> the </a:t>
            </a:r>
            <a:r>
              <a:rPr lang="it-IT" dirty="0" err="1" smtClean="0"/>
              <a:t>bank</a:t>
            </a:r>
            <a:r>
              <a:rPr lang="it-IT" dirty="0" smtClean="0"/>
              <a:t> MUST </a:t>
            </a:r>
            <a:r>
              <a:rPr lang="it-IT" dirty="0" err="1" smtClean="0"/>
              <a:t>digitally</a:t>
            </a:r>
            <a:r>
              <a:rPr lang="it-IT" dirty="0" smtClean="0"/>
              <a:t> </a:t>
            </a:r>
            <a:r>
              <a:rPr lang="it-IT" dirty="0" err="1" smtClean="0"/>
              <a:t>sign</a:t>
            </a:r>
            <a:r>
              <a:rPr lang="it-IT" dirty="0" smtClean="0"/>
              <a:t> the </a:t>
            </a:r>
            <a:r>
              <a:rPr lang="it-IT" dirty="0" err="1" smtClean="0"/>
              <a:t>bill</a:t>
            </a:r>
            <a:endParaRPr lang="it-IT" dirty="0" smtClean="0"/>
          </a:p>
          <a:p>
            <a:pPr lvl="4">
              <a:defRPr/>
            </a:pPr>
            <a:endParaRPr lang="it-IT" dirty="0"/>
          </a:p>
          <a:p>
            <a:pPr>
              <a:buFont typeface="Wingdings" charset="2"/>
              <a:buChar char="è"/>
              <a:defRPr/>
            </a:pPr>
            <a:r>
              <a:rPr lang="it-IT" dirty="0" err="1" smtClean="0">
                <a:solidFill>
                  <a:srgbClr val="FF0000"/>
                </a:solidFill>
              </a:rPr>
              <a:t>Blind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signature</a:t>
            </a:r>
            <a:r>
              <a:rPr lang="it-IT" dirty="0" smtClean="0">
                <a:solidFill>
                  <a:srgbClr val="FF0000"/>
                </a:solidFill>
              </a:rPr>
              <a:t>: </a:t>
            </a:r>
            <a:r>
              <a:rPr lang="it-IT" dirty="0" err="1" smtClean="0">
                <a:solidFill>
                  <a:srgbClr val="FF0000"/>
                </a:solidFill>
              </a:rPr>
              <a:t>permits</a:t>
            </a:r>
            <a:r>
              <a:rPr lang="it-IT" dirty="0" smtClean="0">
                <a:solidFill>
                  <a:srgbClr val="FF0000"/>
                </a:solidFill>
              </a:rPr>
              <a:t> to </a:t>
            </a:r>
            <a:r>
              <a:rPr lang="it-IT" dirty="0" err="1" smtClean="0">
                <a:solidFill>
                  <a:srgbClr val="FF0000"/>
                </a:solidFill>
              </a:rPr>
              <a:t>sign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something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you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don’t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see</a:t>
            </a:r>
            <a:r>
              <a:rPr lang="it-IT" dirty="0" smtClean="0">
                <a:solidFill>
                  <a:srgbClr val="FF0000"/>
                </a:solidFill>
              </a:rPr>
              <a:t>!!!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4" name="Rettangolo 3"/>
          <p:cNvSpPr>
            <a:spLocks noChangeArrowheads="1"/>
          </p:cNvSpPr>
          <p:nvPr/>
        </p:nvSpPr>
        <p:spPr bwMode="auto">
          <a:xfrm>
            <a:off x="5040313" y="3897313"/>
            <a:ext cx="1079500" cy="6842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M = </a:t>
            </a:r>
            <a:br>
              <a:rPr lang="it-IT" altLang="it-IT" sz="1800" b="0">
                <a:latin typeface="Arial Narrow" pitchFamily="34" charset="0"/>
              </a:rPr>
            </a:br>
            <a:r>
              <a:rPr lang="it-IT" altLang="it-IT" sz="1800" b="0">
                <a:latin typeface="Arial Narrow" pitchFamily="34" charset="0"/>
              </a:rPr>
              <a:t>Rand S/N</a:t>
            </a:r>
          </a:p>
        </p:txBody>
      </p:sp>
      <p:pic>
        <p:nvPicPr>
          <p:cNvPr id="4198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850" y="3441700"/>
            <a:ext cx="1295400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0" name="Picture 2" descr="Risultati immagini per bus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5384800"/>
            <a:ext cx="1095375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reccia in giù 6"/>
          <p:cNvSpPr/>
          <p:nvPr/>
        </p:nvSpPr>
        <p:spPr bwMode="auto">
          <a:xfrm>
            <a:off x="5283200" y="4652963"/>
            <a:ext cx="593725" cy="612775"/>
          </a:xfrm>
          <a:prstGeom prst="downArrow">
            <a:avLst/>
          </a:prstGeom>
          <a:solidFill>
            <a:schemeClr val="bg2">
              <a:lumMod val="75000"/>
              <a:alpha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>
              <a:defRPr/>
            </a:pPr>
            <a:endParaRPr lang="it-IT" dirty="0"/>
          </a:p>
        </p:txBody>
      </p:sp>
      <p:sp>
        <p:nvSpPr>
          <p:cNvPr id="6" name="CasellaDiTesto 5"/>
          <p:cNvSpPr txBox="1">
            <a:spLocks noChangeArrowheads="1"/>
          </p:cNvSpPr>
          <p:nvPr/>
        </p:nvSpPr>
        <p:spPr bwMode="auto">
          <a:xfrm>
            <a:off x="4979988" y="5572125"/>
            <a:ext cx="1184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M’ = M x B</a:t>
            </a:r>
            <a:r>
              <a:rPr lang="it-IT" altLang="it-IT" sz="1800" b="0" baseline="30000">
                <a:latin typeface="Arial Narrow" pitchFamily="34" charset="0"/>
              </a:rPr>
              <a:t>e</a:t>
            </a:r>
          </a:p>
        </p:txBody>
      </p:sp>
      <p:sp>
        <p:nvSpPr>
          <p:cNvPr id="9" name="CasellaDiTesto 8"/>
          <p:cNvSpPr txBox="1">
            <a:spLocks noChangeArrowheads="1"/>
          </p:cNvSpPr>
          <p:nvPr/>
        </p:nvSpPr>
        <p:spPr bwMode="auto">
          <a:xfrm>
            <a:off x="6659563" y="5595938"/>
            <a:ext cx="24050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 = random blinding factor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e = Bank Public Key</a:t>
            </a:r>
          </a:p>
        </p:txBody>
      </p:sp>
      <p:sp>
        <p:nvSpPr>
          <p:cNvPr id="10" name="Freccia in giù 9"/>
          <p:cNvSpPr/>
          <p:nvPr/>
        </p:nvSpPr>
        <p:spPr bwMode="auto">
          <a:xfrm rot="5400000">
            <a:off x="3661570" y="4996656"/>
            <a:ext cx="595312" cy="1584325"/>
          </a:xfrm>
          <a:prstGeom prst="downArrow">
            <a:avLst/>
          </a:prstGeom>
          <a:solidFill>
            <a:schemeClr val="bg2">
              <a:lumMod val="75000"/>
              <a:alpha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>
              <a:defRPr/>
            </a:pPr>
            <a:endParaRPr lang="it-IT" dirty="0"/>
          </a:p>
        </p:txBody>
      </p:sp>
      <p:pic>
        <p:nvPicPr>
          <p:cNvPr id="41995" name="Picture 2" descr="Risultati immagini per ban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545013"/>
            <a:ext cx="126047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Risultati immagini per bus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4860925"/>
            <a:ext cx="10953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Figura a mano libera 14"/>
          <p:cNvSpPr>
            <a:spLocks/>
          </p:cNvSpPr>
          <p:nvPr/>
        </p:nvSpPr>
        <p:spPr bwMode="auto">
          <a:xfrm>
            <a:off x="1703388" y="5167313"/>
            <a:ext cx="1235075" cy="560387"/>
          </a:xfrm>
          <a:custGeom>
            <a:avLst/>
            <a:gdLst>
              <a:gd name="T0" fmla="*/ 87954 w 5997272"/>
              <a:gd name="T1" fmla="*/ 42533 h 4603897"/>
              <a:gd name="T2" fmla="*/ 27078 w 5997272"/>
              <a:gd name="T3" fmla="*/ 67738 h 4603897"/>
              <a:gd name="T4" fmla="*/ 5884 w 5997272"/>
              <a:gd name="T5" fmla="*/ 48047 h 4603897"/>
              <a:gd name="T6" fmla="*/ 87503 w 5997272"/>
              <a:gd name="T7" fmla="*/ 0 h 4603897"/>
              <a:gd name="T8" fmla="*/ 105090 w 5997272"/>
              <a:gd name="T9" fmla="*/ 5829 h 4603897"/>
              <a:gd name="T10" fmla="*/ 91111 w 5997272"/>
              <a:gd name="T11" fmla="*/ 24417 h 4603897"/>
              <a:gd name="T12" fmla="*/ 82543 w 5997272"/>
              <a:gd name="T13" fmla="*/ 37492 h 4603897"/>
              <a:gd name="T14" fmla="*/ 78034 w 5997272"/>
              <a:gd name="T15" fmla="*/ 43478 h 4603897"/>
              <a:gd name="T16" fmla="*/ 85249 w 5997272"/>
              <a:gd name="T17" fmla="*/ 36704 h 4603897"/>
              <a:gd name="T18" fmla="*/ 69917 w 5997272"/>
              <a:gd name="T19" fmla="*/ 45369 h 4603897"/>
              <a:gd name="T20" fmla="*/ 53232 w 5997272"/>
              <a:gd name="T21" fmla="*/ 41430 h 4603897"/>
              <a:gd name="T22" fmla="*/ 105090 w 5997272"/>
              <a:gd name="T23" fmla="*/ 33396 h 4603897"/>
              <a:gd name="T24" fmla="*/ 95620 w 5997272"/>
              <a:gd name="T25" fmla="*/ 46629 h 4603897"/>
              <a:gd name="T26" fmla="*/ 100581 w 5997272"/>
              <a:gd name="T27" fmla="*/ 41273 h 4603897"/>
              <a:gd name="T28" fmla="*/ 109149 w 5997272"/>
              <a:gd name="T29" fmla="*/ 29616 h 4603897"/>
              <a:gd name="T30" fmla="*/ 114560 w 5997272"/>
              <a:gd name="T31" fmla="*/ 26465 h 4603897"/>
              <a:gd name="T32" fmla="*/ 107796 w 5997272"/>
              <a:gd name="T33" fmla="*/ 42218 h 4603897"/>
              <a:gd name="T34" fmla="*/ 127186 w 5997272"/>
              <a:gd name="T35" fmla="*/ 31348 h 4603897"/>
              <a:gd name="T36" fmla="*/ 138910 w 5997272"/>
              <a:gd name="T37" fmla="*/ 24260 h 4603897"/>
              <a:gd name="T38" fmla="*/ 133048 w 5997272"/>
              <a:gd name="T39" fmla="*/ 28670 h 4603897"/>
              <a:gd name="T40" fmla="*/ 126735 w 5997272"/>
              <a:gd name="T41" fmla="*/ 35129 h 4603897"/>
              <a:gd name="T42" fmla="*/ 136656 w 5997272"/>
              <a:gd name="T43" fmla="*/ 34657 h 4603897"/>
              <a:gd name="T44" fmla="*/ 141616 w 5997272"/>
              <a:gd name="T45" fmla="*/ 38437 h 4603897"/>
              <a:gd name="T46" fmla="*/ 126284 w 5997272"/>
              <a:gd name="T47" fmla="*/ 42691 h 4603897"/>
              <a:gd name="T48" fmla="*/ 147478 w 5997272"/>
              <a:gd name="T49" fmla="*/ 35602 h 4603897"/>
              <a:gd name="T50" fmla="*/ 167771 w 5997272"/>
              <a:gd name="T51" fmla="*/ 27568 h 4603897"/>
              <a:gd name="T52" fmla="*/ 149733 w 5997272"/>
              <a:gd name="T53" fmla="*/ 34026 h 4603897"/>
              <a:gd name="T54" fmla="*/ 142518 w 5997272"/>
              <a:gd name="T55" fmla="*/ 39540 h 4603897"/>
              <a:gd name="T56" fmla="*/ 169123 w 5997272"/>
              <a:gd name="T57" fmla="*/ 33081 h 4603897"/>
              <a:gd name="T58" fmla="*/ 181299 w 5997272"/>
              <a:gd name="T59" fmla="*/ 27410 h 4603897"/>
              <a:gd name="T60" fmla="*/ 131245 w 5997272"/>
              <a:gd name="T61" fmla="*/ 53245 h 4603897"/>
              <a:gd name="T62" fmla="*/ 112756 w 5997272"/>
              <a:gd name="T63" fmla="*/ 66320 h 4603897"/>
              <a:gd name="T64" fmla="*/ 148831 w 5997272"/>
              <a:gd name="T65" fmla="*/ 50094 h 4603897"/>
              <a:gd name="T66" fmla="*/ 204296 w 5997272"/>
              <a:gd name="T67" fmla="*/ 27883 h 4603897"/>
              <a:gd name="T68" fmla="*/ 198434 w 5997272"/>
              <a:gd name="T69" fmla="*/ 29143 h 4603897"/>
              <a:gd name="T70" fmla="*/ 189416 w 5997272"/>
              <a:gd name="T71" fmla="*/ 32609 h 4603897"/>
              <a:gd name="T72" fmla="*/ 160556 w 5997272"/>
              <a:gd name="T73" fmla="*/ 49937 h 4603897"/>
              <a:gd name="T74" fmla="*/ 169574 w 5997272"/>
              <a:gd name="T75" fmla="*/ 45684 h 4603897"/>
              <a:gd name="T76" fmla="*/ 222785 w 5997272"/>
              <a:gd name="T77" fmla="*/ 23472 h 4603897"/>
              <a:gd name="T78" fmla="*/ 217374 w 5997272"/>
              <a:gd name="T79" fmla="*/ 26307 h 4603897"/>
              <a:gd name="T80" fmla="*/ 222785 w 5997272"/>
              <a:gd name="T81" fmla="*/ 26465 h 4603897"/>
              <a:gd name="T82" fmla="*/ 215119 w 5997272"/>
              <a:gd name="T83" fmla="*/ 29458 h 4603897"/>
              <a:gd name="T84" fmla="*/ 208806 w 5997272"/>
              <a:gd name="T85" fmla="*/ 34499 h 4603897"/>
              <a:gd name="T86" fmla="*/ 213766 w 5997272"/>
              <a:gd name="T87" fmla="*/ 34184 h 4603897"/>
              <a:gd name="T88" fmla="*/ 219628 w 5997272"/>
              <a:gd name="T89" fmla="*/ 32451 h 4603897"/>
              <a:gd name="T90" fmla="*/ 220530 w 5997272"/>
              <a:gd name="T91" fmla="*/ 34972 h 4603897"/>
              <a:gd name="T92" fmla="*/ 212864 w 5997272"/>
              <a:gd name="T93" fmla="*/ 40170 h 4603897"/>
              <a:gd name="T94" fmla="*/ 245332 w 5997272"/>
              <a:gd name="T95" fmla="*/ 31348 h 4603897"/>
              <a:gd name="T96" fmla="*/ 191670 w 5997272"/>
              <a:gd name="T97" fmla="*/ 43321 h 4603897"/>
              <a:gd name="T98" fmla="*/ 179495 w 5997272"/>
              <a:gd name="T99" fmla="*/ 48047 h 4603897"/>
              <a:gd name="T100" fmla="*/ 175437 w 5997272"/>
              <a:gd name="T101" fmla="*/ 52772 h 4603897"/>
              <a:gd name="T102" fmla="*/ 176789 w 5997272"/>
              <a:gd name="T103" fmla="*/ 52930 h 4603897"/>
              <a:gd name="T104" fmla="*/ 237666 w 5997272"/>
              <a:gd name="T105" fmla="*/ 43478 h 4603897"/>
              <a:gd name="T106" fmla="*/ 230451 w 5997272"/>
              <a:gd name="T107" fmla="*/ 34814 h 4603897"/>
              <a:gd name="T108" fmla="*/ 198434 w 5997272"/>
              <a:gd name="T109" fmla="*/ 33239 h 4603897"/>
              <a:gd name="T110" fmla="*/ 247136 w 5997272"/>
              <a:gd name="T111" fmla="*/ 31506 h 4603897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5997272" h="4603897">
                <a:moveTo>
                  <a:pt x="1637923" y="2402958"/>
                </a:moveTo>
                <a:cubicBezTo>
                  <a:pt x="1655644" y="2399414"/>
                  <a:pt x="1673014" y="2392325"/>
                  <a:pt x="1691086" y="2392325"/>
                </a:cubicBezTo>
                <a:cubicBezTo>
                  <a:pt x="1924020" y="2392325"/>
                  <a:pt x="1843954" y="2449797"/>
                  <a:pt x="2052593" y="2721935"/>
                </a:cubicBezTo>
                <a:cubicBezTo>
                  <a:pt x="2059681" y="2771553"/>
                  <a:pt x="2076361" y="2820730"/>
                  <a:pt x="2073858" y="2870790"/>
                </a:cubicBezTo>
                <a:cubicBezTo>
                  <a:pt x="2058160" y="3184749"/>
                  <a:pt x="2056150" y="3388342"/>
                  <a:pt x="1893104" y="3646967"/>
                </a:cubicBezTo>
                <a:cubicBezTo>
                  <a:pt x="1844915" y="3723404"/>
                  <a:pt x="1778524" y="3787456"/>
                  <a:pt x="1712351" y="3848986"/>
                </a:cubicBezTo>
                <a:cubicBezTo>
                  <a:pt x="1447932" y="4094849"/>
                  <a:pt x="1144105" y="4350781"/>
                  <a:pt x="808583" y="4497572"/>
                </a:cubicBezTo>
                <a:cubicBezTo>
                  <a:pt x="751876" y="4522381"/>
                  <a:pt x="697843" y="4554535"/>
                  <a:pt x="638462" y="4572000"/>
                </a:cubicBezTo>
                <a:cubicBezTo>
                  <a:pt x="576415" y="4590249"/>
                  <a:pt x="510871" y="4593265"/>
                  <a:pt x="447076" y="4603897"/>
                </a:cubicBezTo>
                <a:cubicBezTo>
                  <a:pt x="358471" y="4589720"/>
                  <a:pt x="262951" y="4598498"/>
                  <a:pt x="181262" y="4561367"/>
                </a:cubicBezTo>
                <a:cubicBezTo>
                  <a:pt x="110796" y="4529337"/>
                  <a:pt x="50041" y="4321313"/>
                  <a:pt x="32407" y="4274288"/>
                </a:cubicBezTo>
                <a:cubicBezTo>
                  <a:pt x="-19260" y="3860965"/>
                  <a:pt x="-25654" y="3933350"/>
                  <a:pt x="138732" y="3242930"/>
                </a:cubicBezTo>
                <a:cubicBezTo>
                  <a:pt x="223823" y="2885549"/>
                  <a:pt x="556238" y="2115899"/>
                  <a:pt x="702258" y="1796902"/>
                </a:cubicBezTo>
                <a:cubicBezTo>
                  <a:pt x="984518" y="1180273"/>
                  <a:pt x="1044722" y="1021719"/>
                  <a:pt x="1425272" y="520995"/>
                </a:cubicBezTo>
                <a:cubicBezTo>
                  <a:pt x="1502743" y="419060"/>
                  <a:pt x="1586854" y="321275"/>
                  <a:pt x="1680453" y="233916"/>
                </a:cubicBezTo>
                <a:cubicBezTo>
                  <a:pt x="1824259" y="99697"/>
                  <a:pt x="1902452" y="75028"/>
                  <a:pt x="2063225" y="0"/>
                </a:cubicBezTo>
                <a:cubicBezTo>
                  <a:pt x="2144741" y="7088"/>
                  <a:pt x="2229098" y="-1214"/>
                  <a:pt x="2307774" y="21265"/>
                </a:cubicBezTo>
                <a:cubicBezTo>
                  <a:pt x="2334390" y="28869"/>
                  <a:pt x="2344567" y="62738"/>
                  <a:pt x="2360937" y="85060"/>
                </a:cubicBezTo>
                <a:cubicBezTo>
                  <a:pt x="2383608" y="115974"/>
                  <a:pt x="2403467" y="148855"/>
                  <a:pt x="2424732" y="180753"/>
                </a:cubicBezTo>
                <a:cubicBezTo>
                  <a:pt x="2436830" y="221078"/>
                  <a:pt x="2478859" y="349079"/>
                  <a:pt x="2477895" y="393404"/>
                </a:cubicBezTo>
                <a:cubicBezTo>
                  <a:pt x="2475112" y="521407"/>
                  <a:pt x="2465106" y="649577"/>
                  <a:pt x="2445997" y="776176"/>
                </a:cubicBezTo>
                <a:cubicBezTo>
                  <a:pt x="2422094" y="934533"/>
                  <a:pt x="2374752" y="969119"/>
                  <a:pt x="2329039" y="1116418"/>
                </a:cubicBezTo>
                <a:cubicBezTo>
                  <a:pt x="2251076" y="1367631"/>
                  <a:pt x="2357516" y="1170399"/>
                  <a:pt x="2222714" y="1382232"/>
                </a:cubicBezTo>
                <a:cubicBezTo>
                  <a:pt x="2191590" y="1485978"/>
                  <a:pt x="2175691" y="1535003"/>
                  <a:pt x="2148286" y="1648046"/>
                </a:cubicBezTo>
                <a:cubicBezTo>
                  <a:pt x="2132889" y="1711558"/>
                  <a:pt x="2121343" y="1775967"/>
                  <a:pt x="2105755" y="1839432"/>
                </a:cubicBezTo>
                <a:cubicBezTo>
                  <a:pt x="2071719" y="1978008"/>
                  <a:pt x="1999430" y="2254102"/>
                  <a:pt x="1999430" y="2254102"/>
                </a:cubicBezTo>
                <a:cubicBezTo>
                  <a:pt x="1995886" y="2303721"/>
                  <a:pt x="1998191" y="2354108"/>
                  <a:pt x="1988797" y="2402958"/>
                </a:cubicBezTo>
                <a:cubicBezTo>
                  <a:pt x="1980331" y="2446982"/>
                  <a:pt x="1958063" y="2487298"/>
                  <a:pt x="1946267" y="2530549"/>
                </a:cubicBezTo>
                <a:cubicBezTo>
                  <a:pt x="1926136" y="2604361"/>
                  <a:pt x="1909701" y="2679146"/>
                  <a:pt x="1893104" y="2753832"/>
                </a:cubicBezTo>
                <a:cubicBezTo>
                  <a:pt x="1886016" y="2785730"/>
                  <a:pt x="1878247" y="2817484"/>
                  <a:pt x="1871839" y="2849525"/>
                </a:cubicBezTo>
                <a:cubicBezTo>
                  <a:pt x="1867611" y="2870665"/>
                  <a:pt x="1868777" y="2893135"/>
                  <a:pt x="1861207" y="2913321"/>
                </a:cubicBezTo>
                <a:cubicBezTo>
                  <a:pt x="1857687" y="2922707"/>
                  <a:pt x="1847030" y="2927498"/>
                  <a:pt x="1839941" y="2934586"/>
                </a:cubicBezTo>
                <a:cubicBezTo>
                  <a:pt x="1818859" y="2829168"/>
                  <a:pt x="1812361" y="2837154"/>
                  <a:pt x="1882472" y="2679404"/>
                </a:cubicBezTo>
                <a:cubicBezTo>
                  <a:pt x="1896649" y="2647506"/>
                  <a:pt x="1904713" y="2612115"/>
                  <a:pt x="1925002" y="2583711"/>
                </a:cubicBezTo>
                <a:cubicBezTo>
                  <a:pt x="1941091" y="2561186"/>
                  <a:pt x="1967532" y="2548270"/>
                  <a:pt x="1988797" y="2530549"/>
                </a:cubicBezTo>
                <a:cubicBezTo>
                  <a:pt x="1995885" y="2512828"/>
                  <a:pt x="2001527" y="2494457"/>
                  <a:pt x="2010062" y="2477386"/>
                </a:cubicBezTo>
                <a:cubicBezTo>
                  <a:pt x="2026256" y="2444998"/>
                  <a:pt x="2047695" y="2429120"/>
                  <a:pt x="2073858" y="2402958"/>
                </a:cubicBezTo>
                <a:cubicBezTo>
                  <a:pt x="2049260" y="2575136"/>
                  <a:pt x="2083562" y="2415097"/>
                  <a:pt x="1914369" y="2690037"/>
                </a:cubicBezTo>
                <a:cubicBezTo>
                  <a:pt x="1886016" y="2736111"/>
                  <a:pt x="1860754" y="2784237"/>
                  <a:pt x="1829309" y="2828260"/>
                </a:cubicBezTo>
                <a:cubicBezTo>
                  <a:pt x="1772035" y="2908444"/>
                  <a:pt x="1723778" y="2998525"/>
                  <a:pt x="1648555" y="3062176"/>
                </a:cubicBezTo>
                <a:lnTo>
                  <a:pt x="1510332" y="3179135"/>
                </a:lnTo>
                <a:cubicBezTo>
                  <a:pt x="1471346" y="3164958"/>
                  <a:pt x="1428269" y="3159037"/>
                  <a:pt x="1393374" y="3136604"/>
                </a:cubicBezTo>
                <a:cubicBezTo>
                  <a:pt x="1370295" y="3121767"/>
                  <a:pt x="1332981" y="3008586"/>
                  <a:pt x="1329579" y="2998381"/>
                </a:cubicBezTo>
                <a:cubicBezTo>
                  <a:pt x="1305546" y="2926281"/>
                  <a:pt x="1300578" y="2864505"/>
                  <a:pt x="1255151" y="2796363"/>
                </a:cubicBezTo>
                <a:cubicBezTo>
                  <a:pt x="1224056" y="2749720"/>
                  <a:pt x="1241553" y="2774688"/>
                  <a:pt x="1201988" y="2721935"/>
                </a:cubicBezTo>
                <a:cubicBezTo>
                  <a:pt x="1641467" y="2718391"/>
                  <a:pt x="2115621" y="2882439"/>
                  <a:pt x="2520425" y="2711302"/>
                </a:cubicBezTo>
                <a:cubicBezTo>
                  <a:pt x="2686944" y="2640904"/>
                  <a:pt x="2526538" y="2349053"/>
                  <a:pt x="2509793" y="2169042"/>
                </a:cubicBezTo>
                <a:cubicBezTo>
                  <a:pt x="2506988" y="2138891"/>
                  <a:pt x="2485052" y="2224679"/>
                  <a:pt x="2477895" y="2254102"/>
                </a:cubicBezTo>
                <a:cubicBezTo>
                  <a:pt x="2368827" y="2702493"/>
                  <a:pt x="2468367" y="2421352"/>
                  <a:pt x="2360937" y="2700669"/>
                </a:cubicBezTo>
                <a:cubicBezTo>
                  <a:pt x="2263929" y="3218040"/>
                  <a:pt x="2396445" y="2576388"/>
                  <a:pt x="2275876" y="2998381"/>
                </a:cubicBezTo>
                <a:cubicBezTo>
                  <a:pt x="2267059" y="3029240"/>
                  <a:pt x="2269783" y="3062303"/>
                  <a:pt x="2265244" y="3094074"/>
                </a:cubicBezTo>
                <a:cubicBezTo>
                  <a:pt x="2262688" y="3111964"/>
                  <a:pt x="2258994" y="3129705"/>
                  <a:pt x="2254611" y="3147237"/>
                </a:cubicBezTo>
                <a:cubicBezTo>
                  <a:pt x="2251893" y="3158110"/>
                  <a:pt x="2240900" y="3189912"/>
                  <a:pt x="2243979" y="3179135"/>
                </a:cubicBezTo>
                <a:cubicBezTo>
                  <a:pt x="2261232" y="3118748"/>
                  <a:pt x="2276597" y="3057729"/>
                  <a:pt x="2297141" y="2998381"/>
                </a:cubicBezTo>
                <a:cubicBezTo>
                  <a:pt x="2308559" y="2965395"/>
                  <a:pt x="2328141" y="2935635"/>
                  <a:pt x="2339672" y="2902688"/>
                </a:cubicBezTo>
                <a:cubicBezTo>
                  <a:pt x="2353021" y="2864547"/>
                  <a:pt x="2356561" y="2823250"/>
                  <a:pt x="2371569" y="2785730"/>
                </a:cubicBezTo>
                <a:cubicBezTo>
                  <a:pt x="2439963" y="2614745"/>
                  <a:pt x="2417025" y="2768537"/>
                  <a:pt x="2456630" y="2583711"/>
                </a:cubicBezTo>
                <a:cubicBezTo>
                  <a:pt x="2470181" y="2520471"/>
                  <a:pt x="2474859" y="2455540"/>
                  <a:pt x="2488527" y="2392325"/>
                </a:cubicBezTo>
                <a:cubicBezTo>
                  <a:pt x="2503242" y="2324266"/>
                  <a:pt x="2526974" y="2258366"/>
                  <a:pt x="2541690" y="2190307"/>
                </a:cubicBezTo>
                <a:cubicBezTo>
                  <a:pt x="2555358" y="2127092"/>
                  <a:pt x="2557902" y="2061665"/>
                  <a:pt x="2573588" y="1998921"/>
                </a:cubicBezTo>
                <a:cubicBezTo>
                  <a:pt x="2598470" y="1899393"/>
                  <a:pt x="2639642" y="1825158"/>
                  <a:pt x="2679914" y="1733107"/>
                </a:cubicBezTo>
                <a:cubicBezTo>
                  <a:pt x="2687564" y="1715621"/>
                  <a:pt x="2694091" y="1697665"/>
                  <a:pt x="2701179" y="1679944"/>
                </a:cubicBezTo>
                <a:cubicBezTo>
                  <a:pt x="2708267" y="1701209"/>
                  <a:pt x="2722444" y="1721324"/>
                  <a:pt x="2722444" y="1743739"/>
                </a:cubicBezTo>
                <a:cubicBezTo>
                  <a:pt x="2722444" y="1759589"/>
                  <a:pt x="2708876" y="1772414"/>
                  <a:pt x="2701179" y="1786269"/>
                </a:cubicBezTo>
                <a:cubicBezTo>
                  <a:pt x="2691143" y="1804334"/>
                  <a:pt x="2678523" y="1820948"/>
                  <a:pt x="2669281" y="1839432"/>
                </a:cubicBezTo>
                <a:cubicBezTo>
                  <a:pt x="2625258" y="1927477"/>
                  <a:pt x="2698328" y="1811810"/>
                  <a:pt x="2637383" y="1903228"/>
                </a:cubicBezTo>
                <a:cubicBezTo>
                  <a:pt x="2640927" y="1917405"/>
                  <a:pt x="2648016" y="1931145"/>
                  <a:pt x="2648016" y="1945758"/>
                </a:cubicBezTo>
                <a:cubicBezTo>
                  <a:pt x="2648016" y="2503580"/>
                  <a:pt x="2677358" y="2397287"/>
                  <a:pt x="2541690" y="2849525"/>
                </a:cubicBezTo>
                <a:cubicBezTo>
                  <a:pt x="2502037" y="2981704"/>
                  <a:pt x="2524369" y="2921840"/>
                  <a:pt x="2477895" y="3030279"/>
                </a:cubicBezTo>
                <a:cubicBezTo>
                  <a:pt x="2481439" y="3001925"/>
                  <a:pt x="2479491" y="2972326"/>
                  <a:pt x="2488527" y="2945218"/>
                </a:cubicBezTo>
                <a:cubicBezTo>
                  <a:pt x="2508202" y="2886192"/>
                  <a:pt x="2610808" y="2692784"/>
                  <a:pt x="2637383" y="2647507"/>
                </a:cubicBezTo>
                <a:cubicBezTo>
                  <a:pt x="2784139" y="2397477"/>
                  <a:pt x="2826194" y="2317356"/>
                  <a:pt x="2998890" y="2115879"/>
                </a:cubicBezTo>
                <a:cubicBezTo>
                  <a:pt x="3046840" y="2059938"/>
                  <a:pt x="3076992" y="2029193"/>
                  <a:pt x="3115848" y="1967023"/>
                </a:cubicBezTo>
                <a:cubicBezTo>
                  <a:pt x="3174821" y="1872666"/>
                  <a:pt x="3164850" y="1874208"/>
                  <a:pt x="3211541" y="1775637"/>
                </a:cubicBezTo>
                <a:cubicBezTo>
                  <a:pt x="3228504" y="1739826"/>
                  <a:pt x="3252173" y="1706903"/>
                  <a:pt x="3264704" y="1669311"/>
                </a:cubicBezTo>
                <a:cubicBezTo>
                  <a:pt x="3268248" y="1658679"/>
                  <a:pt x="3286545" y="1637414"/>
                  <a:pt x="3275337" y="1637414"/>
                </a:cubicBezTo>
                <a:cubicBezTo>
                  <a:pt x="3262558" y="1637414"/>
                  <a:pt x="3259787" y="1657882"/>
                  <a:pt x="3254072" y="1669311"/>
                </a:cubicBezTo>
                <a:cubicBezTo>
                  <a:pt x="3238461" y="1700532"/>
                  <a:pt x="3224193" y="1732471"/>
                  <a:pt x="3211541" y="1765004"/>
                </a:cubicBezTo>
                <a:cubicBezTo>
                  <a:pt x="3199354" y="1796341"/>
                  <a:pt x="3193121" y="1829893"/>
                  <a:pt x="3179644" y="1860697"/>
                </a:cubicBezTo>
                <a:cubicBezTo>
                  <a:pt x="3168191" y="1886875"/>
                  <a:pt x="3149893" y="1909568"/>
                  <a:pt x="3137114" y="1935125"/>
                </a:cubicBezTo>
                <a:cubicBezTo>
                  <a:pt x="3125043" y="1959267"/>
                  <a:pt x="3117287" y="1985411"/>
                  <a:pt x="3105216" y="2009553"/>
                </a:cubicBezTo>
                <a:cubicBezTo>
                  <a:pt x="3092437" y="2035110"/>
                  <a:pt x="3075465" y="2058424"/>
                  <a:pt x="3062686" y="2083981"/>
                </a:cubicBezTo>
                <a:cubicBezTo>
                  <a:pt x="3027830" y="2153693"/>
                  <a:pt x="3022617" y="2185645"/>
                  <a:pt x="2998890" y="2264735"/>
                </a:cubicBezTo>
                <a:cubicBezTo>
                  <a:pt x="2995346" y="2300177"/>
                  <a:pt x="2992502" y="2335695"/>
                  <a:pt x="2988258" y="2371060"/>
                </a:cubicBezTo>
                <a:cubicBezTo>
                  <a:pt x="2966629" y="2551304"/>
                  <a:pt x="2953558" y="2476808"/>
                  <a:pt x="2977625" y="2573079"/>
                </a:cubicBezTo>
                <a:cubicBezTo>
                  <a:pt x="2998890" y="2565991"/>
                  <a:pt x="3024613" y="2566645"/>
                  <a:pt x="3041421" y="2551814"/>
                </a:cubicBezTo>
                <a:cubicBezTo>
                  <a:pt x="3086678" y="2511881"/>
                  <a:pt x="3119290" y="2459577"/>
                  <a:pt x="3158379" y="2413590"/>
                </a:cubicBezTo>
                <a:cubicBezTo>
                  <a:pt x="3179541" y="2388693"/>
                  <a:pt x="3201256" y="2364265"/>
                  <a:pt x="3222174" y="2339163"/>
                </a:cubicBezTo>
                <a:cubicBezTo>
                  <a:pt x="3264865" y="2287934"/>
                  <a:pt x="3256854" y="2281219"/>
                  <a:pt x="3317867" y="2254102"/>
                </a:cubicBezTo>
                <a:cubicBezTo>
                  <a:pt x="3331221" y="2248167"/>
                  <a:pt x="3346220" y="2247013"/>
                  <a:pt x="3360397" y="2243469"/>
                </a:cubicBezTo>
                <a:cubicBezTo>
                  <a:pt x="3379276" y="2375615"/>
                  <a:pt x="3382842" y="2367922"/>
                  <a:pt x="3360397" y="2562446"/>
                </a:cubicBezTo>
                <a:cubicBezTo>
                  <a:pt x="3358932" y="2575141"/>
                  <a:pt x="3347681" y="2584846"/>
                  <a:pt x="3339132" y="2594344"/>
                </a:cubicBezTo>
                <a:cubicBezTo>
                  <a:pt x="3231162" y="2714311"/>
                  <a:pt x="3303417" y="2627778"/>
                  <a:pt x="3211541" y="2711302"/>
                </a:cubicBezTo>
                <a:cubicBezTo>
                  <a:pt x="3189289" y="2731531"/>
                  <a:pt x="3171583" y="2756761"/>
                  <a:pt x="3147746" y="2775097"/>
                </a:cubicBezTo>
                <a:cubicBezTo>
                  <a:pt x="3125097" y="2792519"/>
                  <a:pt x="3097549" y="2802484"/>
                  <a:pt x="3073318" y="2817628"/>
                </a:cubicBezTo>
                <a:cubicBezTo>
                  <a:pt x="3040809" y="2837946"/>
                  <a:pt x="3010221" y="2861245"/>
                  <a:pt x="2977625" y="2881423"/>
                </a:cubicBezTo>
                <a:cubicBezTo>
                  <a:pt x="2935760" y="2907339"/>
                  <a:pt x="2850034" y="2955851"/>
                  <a:pt x="2850034" y="2955851"/>
                </a:cubicBezTo>
                <a:cubicBezTo>
                  <a:pt x="2878388" y="2916865"/>
                  <a:pt x="2902951" y="2874818"/>
                  <a:pt x="2935095" y="2838893"/>
                </a:cubicBezTo>
                <a:cubicBezTo>
                  <a:pt x="3014564" y="2750074"/>
                  <a:pt x="3267837" y="2586286"/>
                  <a:pt x="3307234" y="2551814"/>
                </a:cubicBezTo>
                <a:cubicBezTo>
                  <a:pt x="3363941" y="2502195"/>
                  <a:pt x="3419469" y="2451196"/>
                  <a:pt x="3477355" y="2402958"/>
                </a:cubicBezTo>
                <a:cubicBezTo>
                  <a:pt x="3525832" y="2362561"/>
                  <a:pt x="3579747" y="2328697"/>
                  <a:pt x="3626211" y="2286000"/>
                </a:cubicBezTo>
                <a:cubicBezTo>
                  <a:pt x="3711096" y="2207998"/>
                  <a:pt x="3870760" y="2041451"/>
                  <a:pt x="3870760" y="2041451"/>
                </a:cubicBezTo>
                <a:cubicBezTo>
                  <a:pt x="3884937" y="2009553"/>
                  <a:pt x="3897679" y="1976979"/>
                  <a:pt x="3913290" y="1945758"/>
                </a:cubicBezTo>
                <a:cubicBezTo>
                  <a:pt x="3963511" y="1845316"/>
                  <a:pt x="3931843" y="1932629"/>
                  <a:pt x="3955821" y="1860697"/>
                </a:cubicBezTo>
                <a:cubicBezTo>
                  <a:pt x="3948732" y="1853609"/>
                  <a:pt x="3944530" y="1838434"/>
                  <a:pt x="3934555" y="1839432"/>
                </a:cubicBezTo>
                <a:cubicBezTo>
                  <a:pt x="3856919" y="1847196"/>
                  <a:pt x="3819157" y="1897876"/>
                  <a:pt x="3764434" y="1945758"/>
                </a:cubicBezTo>
                <a:cubicBezTo>
                  <a:pt x="3743169" y="1984744"/>
                  <a:pt x="3725272" y="2025766"/>
                  <a:pt x="3700639" y="2062716"/>
                </a:cubicBezTo>
                <a:cubicBezTo>
                  <a:pt x="3647159" y="2142936"/>
                  <a:pt x="3530518" y="2296632"/>
                  <a:pt x="3530518" y="2296632"/>
                </a:cubicBezTo>
                <a:cubicBezTo>
                  <a:pt x="3516341" y="2342707"/>
                  <a:pt x="3507936" y="2390970"/>
                  <a:pt x="3487988" y="2434856"/>
                </a:cubicBezTo>
                <a:cubicBezTo>
                  <a:pt x="3472124" y="2469756"/>
                  <a:pt x="3442988" y="2497136"/>
                  <a:pt x="3424193" y="2530549"/>
                </a:cubicBezTo>
                <a:cubicBezTo>
                  <a:pt x="3410960" y="2554074"/>
                  <a:pt x="3403606" y="2580469"/>
                  <a:pt x="3392295" y="2604976"/>
                </a:cubicBezTo>
                <a:cubicBezTo>
                  <a:pt x="3382332" y="2626563"/>
                  <a:pt x="3371030" y="2647507"/>
                  <a:pt x="3360397" y="2668772"/>
                </a:cubicBezTo>
                <a:cubicBezTo>
                  <a:pt x="3363941" y="2732567"/>
                  <a:pt x="3345861" y="2801430"/>
                  <a:pt x="3371030" y="2860158"/>
                </a:cubicBezTo>
                <a:cubicBezTo>
                  <a:pt x="3379970" y="2881017"/>
                  <a:pt x="3406917" y="2832344"/>
                  <a:pt x="3424193" y="2817628"/>
                </a:cubicBezTo>
                <a:cubicBezTo>
                  <a:pt x="3502620" y="2750819"/>
                  <a:pt x="3590882" y="2693679"/>
                  <a:pt x="3658109" y="2615609"/>
                </a:cubicBezTo>
                <a:cubicBezTo>
                  <a:pt x="3767979" y="2488018"/>
                  <a:pt x="3892328" y="2371587"/>
                  <a:pt x="3987718" y="2232837"/>
                </a:cubicBezTo>
                <a:cubicBezTo>
                  <a:pt x="4303124" y="1774064"/>
                  <a:pt x="3922906" y="2320625"/>
                  <a:pt x="4211002" y="1924493"/>
                </a:cubicBezTo>
                <a:cubicBezTo>
                  <a:pt x="4233550" y="1893489"/>
                  <a:pt x="4254705" y="1861449"/>
                  <a:pt x="4274797" y="1828800"/>
                </a:cubicBezTo>
                <a:cubicBezTo>
                  <a:pt x="4283104" y="1815301"/>
                  <a:pt x="4296062" y="1770419"/>
                  <a:pt x="4296062" y="1786269"/>
                </a:cubicBezTo>
                <a:cubicBezTo>
                  <a:pt x="4296062" y="1808685"/>
                  <a:pt x="4286974" y="1831246"/>
                  <a:pt x="4274797" y="1850065"/>
                </a:cubicBezTo>
                <a:cubicBezTo>
                  <a:pt x="4208546" y="1952453"/>
                  <a:pt x="4146906" y="2060093"/>
                  <a:pt x="4062146" y="2147776"/>
                </a:cubicBezTo>
                <a:cubicBezTo>
                  <a:pt x="3914104" y="2300923"/>
                  <a:pt x="3709057" y="2493132"/>
                  <a:pt x="3583681" y="2679404"/>
                </a:cubicBezTo>
                <a:cubicBezTo>
                  <a:pt x="3510032" y="2788826"/>
                  <a:pt x="3443873" y="2903339"/>
                  <a:pt x="3381662" y="3019646"/>
                </a:cubicBezTo>
                <a:cubicBezTo>
                  <a:pt x="3280740" y="3208327"/>
                  <a:pt x="3190276" y="3402418"/>
                  <a:pt x="3094583" y="3593804"/>
                </a:cubicBezTo>
                <a:cubicBezTo>
                  <a:pt x="3059141" y="3664688"/>
                  <a:pt x="3034322" y="3741967"/>
                  <a:pt x="2988258" y="3806456"/>
                </a:cubicBezTo>
                <a:cubicBezTo>
                  <a:pt x="2892749" y="3940167"/>
                  <a:pt x="2769940" y="4098660"/>
                  <a:pt x="2722444" y="4253023"/>
                </a:cubicBezTo>
                <a:cubicBezTo>
                  <a:pt x="2708267" y="4299097"/>
                  <a:pt x="2693157" y="4344895"/>
                  <a:pt x="2679914" y="4391246"/>
                </a:cubicBezTo>
                <a:cubicBezTo>
                  <a:pt x="2671885" y="4419348"/>
                  <a:pt x="2665220" y="4447829"/>
                  <a:pt x="2658648" y="4476307"/>
                </a:cubicBezTo>
                <a:cubicBezTo>
                  <a:pt x="2654584" y="4493916"/>
                  <a:pt x="2630872" y="4523755"/>
                  <a:pt x="2648016" y="4529469"/>
                </a:cubicBezTo>
                <a:cubicBezTo>
                  <a:pt x="2667036" y="4535809"/>
                  <a:pt x="2679239" y="4503495"/>
                  <a:pt x="2690546" y="4486939"/>
                </a:cubicBezTo>
                <a:cubicBezTo>
                  <a:pt x="2778697" y="4357861"/>
                  <a:pt x="2848754" y="4216123"/>
                  <a:pt x="2945727" y="4093535"/>
                </a:cubicBezTo>
                <a:lnTo>
                  <a:pt x="3509253" y="3381153"/>
                </a:lnTo>
                <a:cubicBezTo>
                  <a:pt x="3879608" y="2905584"/>
                  <a:pt x="3966735" y="2734850"/>
                  <a:pt x="4434286" y="2286000"/>
                </a:cubicBezTo>
                <a:cubicBezTo>
                  <a:pt x="4522891" y="2200939"/>
                  <a:pt x="4606844" y="2110752"/>
                  <a:pt x="4700100" y="2030818"/>
                </a:cubicBezTo>
                <a:cubicBezTo>
                  <a:pt x="4724909" y="2009553"/>
                  <a:pt x="4752547" y="1991201"/>
                  <a:pt x="4774527" y="1967023"/>
                </a:cubicBezTo>
                <a:cubicBezTo>
                  <a:pt x="4800957" y="1937950"/>
                  <a:pt x="4805982" y="1915189"/>
                  <a:pt x="4817058" y="1881963"/>
                </a:cubicBezTo>
                <a:cubicBezTo>
                  <a:pt x="4806425" y="1878419"/>
                  <a:pt x="4795937" y="1868251"/>
                  <a:pt x="4785160" y="1871330"/>
                </a:cubicBezTo>
                <a:cubicBezTo>
                  <a:pt x="4768121" y="1876198"/>
                  <a:pt x="4757050" y="1892928"/>
                  <a:pt x="4742630" y="1903228"/>
                </a:cubicBezTo>
                <a:cubicBezTo>
                  <a:pt x="4732231" y="1910656"/>
                  <a:pt x="4719768" y="1915457"/>
                  <a:pt x="4710732" y="1924493"/>
                </a:cubicBezTo>
                <a:cubicBezTo>
                  <a:pt x="4698201" y="1937023"/>
                  <a:pt x="4690367" y="1953568"/>
                  <a:pt x="4678834" y="1967023"/>
                </a:cubicBezTo>
                <a:cubicBezTo>
                  <a:pt x="4669048" y="1978440"/>
                  <a:pt x="4657569" y="1988288"/>
                  <a:pt x="4646937" y="1998921"/>
                </a:cubicBezTo>
                <a:cubicBezTo>
                  <a:pt x="4619946" y="2079889"/>
                  <a:pt x="4660703" y="1973475"/>
                  <a:pt x="4561876" y="2105246"/>
                </a:cubicBezTo>
                <a:cubicBezTo>
                  <a:pt x="4551244" y="2119423"/>
                  <a:pt x="4542509" y="2135246"/>
                  <a:pt x="4529979" y="2147776"/>
                </a:cubicBezTo>
                <a:cubicBezTo>
                  <a:pt x="4510405" y="2167350"/>
                  <a:pt x="4482057" y="2178262"/>
                  <a:pt x="4466183" y="2200939"/>
                </a:cubicBezTo>
                <a:cubicBezTo>
                  <a:pt x="4328557" y="2397547"/>
                  <a:pt x="4229464" y="2568051"/>
                  <a:pt x="4125941" y="2775097"/>
                </a:cubicBezTo>
                <a:cubicBezTo>
                  <a:pt x="4096161" y="2834656"/>
                  <a:pt x="4075141" y="2898751"/>
                  <a:pt x="4040881" y="2955851"/>
                </a:cubicBezTo>
                <a:cubicBezTo>
                  <a:pt x="4010974" y="3005696"/>
                  <a:pt x="3965020" y="3044568"/>
                  <a:pt x="3934555" y="3094074"/>
                </a:cubicBezTo>
                <a:cubicBezTo>
                  <a:pt x="3879704" y="3183207"/>
                  <a:pt x="3842556" y="3282653"/>
                  <a:pt x="3785700" y="3370521"/>
                </a:cubicBezTo>
                <a:cubicBezTo>
                  <a:pt x="3746714" y="3430772"/>
                  <a:pt x="3705664" y="3489737"/>
                  <a:pt x="3668741" y="3551274"/>
                </a:cubicBezTo>
                <a:cubicBezTo>
                  <a:pt x="3662975" y="3560885"/>
                  <a:pt x="3652548" y="3592903"/>
                  <a:pt x="3658109" y="3583172"/>
                </a:cubicBezTo>
                <a:cubicBezTo>
                  <a:pt x="3691933" y="3523981"/>
                  <a:pt x="3712323" y="3456521"/>
                  <a:pt x="3753802" y="3402418"/>
                </a:cubicBezTo>
                <a:cubicBezTo>
                  <a:pt x="3835318" y="3296093"/>
                  <a:pt x="3917964" y="3190624"/>
                  <a:pt x="3998351" y="3083442"/>
                </a:cubicBezTo>
                <a:cubicBezTo>
                  <a:pt x="4066830" y="2992137"/>
                  <a:pt x="4129418" y="2896393"/>
                  <a:pt x="4200369" y="2806995"/>
                </a:cubicBezTo>
                <a:lnTo>
                  <a:pt x="4731997" y="2137144"/>
                </a:lnTo>
                <a:cubicBezTo>
                  <a:pt x="4835281" y="2006405"/>
                  <a:pt x="4907049" y="1843707"/>
                  <a:pt x="5040341" y="1743739"/>
                </a:cubicBezTo>
                <a:cubicBezTo>
                  <a:pt x="5111225" y="1690576"/>
                  <a:pt x="5337051" y="1556232"/>
                  <a:pt x="5252993" y="1584251"/>
                </a:cubicBezTo>
                <a:cubicBezTo>
                  <a:pt x="5231728" y="1591339"/>
                  <a:pt x="5207848" y="1593082"/>
                  <a:pt x="5189197" y="1605516"/>
                </a:cubicBezTo>
                <a:lnTo>
                  <a:pt x="5125402" y="1648046"/>
                </a:lnTo>
                <a:cubicBezTo>
                  <a:pt x="5123627" y="1652484"/>
                  <a:pt x="5089689" y="1730386"/>
                  <a:pt x="5093504" y="1743739"/>
                </a:cubicBezTo>
                <a:cubicBezTo>
                  <a:pt x="5097635" y="1758197"/>
                  <a:pt x="5114769" y="1765004"/>
                  <a:pt x="5125402" y="1775637"/>
                </a:cubicBezTo>
                <a:cubicBezTo>
                  <a:pt x="5178565" y="1765004"/>
                  <a:pt x="5232652" y="1758250"/>
                  <a:pt x="5284890" y="1743739"/>
                </a:cubicBezTo>
                <a:cubicBezTo>
                  <a:pt x="5297203" y="1740319"/>
                  <a:pt x="5329567" y="1722474"/>
                  <a:pt x="5316788" y="1722474"/>
                </a:cubicBezTo>
                <a:cubicBezTo>
                  <a:pt x="5300938" y="1722474"/>
                  <a:pt x="5288435" y="1736651"/>
                  <a:pt x="5274258" y="1743739"/>
                </a:cubicBezTo>
                <a:cubicBezTo>
                  <a:pt x="5267170" y="1757916"/>
                  <a:pt x="5259237" y="1771701"/>
                  <a:pt x="5252993" y="1786269"/>
                </a:cubicBezTo>
                <a:cubicBezTo>
                  <a:pt x="5248578" y="1796571"/>
                  <a:pt x="5246775" y="1807865"/>
                  <a:pt x="5242360" y="1818167"/>
                </a:cubicBezTo>
                <a:cubicBezTo>
                  <a:pt x="5236106" y="1832760"/>
                  <a:pt x="5213177" y="1879248"/>
                  <a:pt x="5199830" y="1892595"/>
                </a:cubicBezTo>
                <a:cubicBezTo>
                  <a:pt x="5175355" y="1917070"/>
                  <a:pt x="5157937" y="1916359"/>
                  <a:pt x="5125402" y="1924493"/>
                </a:cubicBezTo>
                <a:cubicBezTo>
                  <a:pt x="5107681" y="1945758"/>
                  <a:pt x="5086747" y="1964713"/>
                  <a:pt x="5072239" y="1988288"/>
                </a:cubicBezTo>
                <a:cubicBezTo>
                  <a:pt x="5058093" y="2011276"/>
                  <a:pt x="5051652" y="2038209"/>
                  <a:pt x="5040341" y="2062716"/>
                </a:cubicBezTo>
                <a:cubicBezTo>
                  <a:pt x="5030378" y="2084303"/>
                  <a:pt x="5018498" y="2104967"/>
                  <a:pt x="5008444" y="2126511"/>
                </a:cubicBezTo>
                <a:cubicBezTo>
                  <a:pt x="4946065" y="2260182"/>
                  <a:pt x="4990656" y="2180968"/>
                  <a:pt x="4934016" y="2275367"/>
                </a:cubicBezTo>
                <a:cubicBezTo>
                  <a:pt x="4930472" y="2293088"/>
                  <a:pt x="4923383" y="2310458"/>
                  <a:pt x="4923383" y="2328530"/>
                </a:cubicBezTo>
                <a:cubicBezTo>
                  <a:pt x="4923383" y="2339738"/>
                  <a:pt x="4923991" y="2365440"/>
                  <a:pt x="4934016" y="2360428"/>
                </a:cubicBezTo>
                <a:cubicBezTo>
                  <a:pt x="4967102" y="2343885"/>
                  <a:pt x="4961862" y="2301799"/>
                  <a:pt x="4976546" y="2275367"/>
                </a:cubicBezTo>
                <a:cubicBezTo>
                  <a:pt x="4988958" y="2253026"/>
                  <a:pt x="5019076" y="2211572"/>
                  <a:pt x="5019076" y="2211572"/>
                </a:cubicBezTo>
                <a:cubicBezTo>
                  <a:pt x="5026164" y="2243470"/>
                  <a:pt x="5020735" y="2281125"/>
                  <a:pt x="5040341" y="2307265"/>
                </a:cubicBezTo>
                <a:cubicBezTo>
                  <a:pt x="5049109" y="2318956"/>
                  <a:pt x="5069440" y="2302389"/>
                  <a:pt x="5082872" y="2296632"/>
                </a:cubicBezTo>
                <a:cubicBezTo>
                  <a:pt x="5094617" y="2291598"/>
                  <a:pt x="5103674" y="2281707"/>
                  <a:pt x="5114769" y="2275367"/>
                </a:cubicBezTo>
                <a:cubicBezTo>
                  <a:pt x="5128531" y="2267503"/>
                  <a:pt x="5143123" y="2261190"/>
                  <a:pt x="5157300" y="2254102"/>
                </a:cubicBezTo>
                <a:cubicBezTo>
                  <a:pt x="5164388" y="2232837"/>
                  <a:pt x="5164086" y="2207419"/>
                  <a:pt x="5178565" y="2190307"/>
                </a:cubicBezTo>
                <a:cubicBezTo>
                  <a:pt x="5240207" y="2117457"/>
                  <a:pt x="5259936" y="2124607"/>
                  <a:pt x="5327421" y="2094614"/>
                </a:cubicBezTo>
                <a:cubicBezTo>
                  <a:pt x="5341905" y="2088177"/>
                  <a:pt x="5354769" y="2077904"/>
                  <a:pt x="5369951" y="2073349"/>
                </a:cubicBezTo>
                <a:cubicBezTo>
                  <a:pt x="5390600" y="2067154"/>
                  <a:pt x="5412481" y="2066260"/>
                  <a:pt x="5433746" y="2062716"/>
                </a:cubicBezTo>
                <a:cubicBezTo>
                  <a:pt x="5371835" y="2138385"/>
                  <a:pt x="5245461" y="2290226"/>
                  <a:pt x="5199830" y="2360428"/>
                </a:cubicBezTo>
                <a:cubicBezTo>
                  <a:pt x="5153756" y="2431312"/>
                  <a:pt x="5109948" y="2503721"/>
                  <a:pt x="5061607" y="2573079"/>
                </a:cubicBezTo>
                <a:cubicBezTo>
                  <a:pt x="5028369" y="2620768"/>
                  <a:pt x="4987525" y="2662936"/>
                  <a:pt x="4955281" y="2711302"/>
                </a:cubicBezTo>
                <a:cubicBezTo>
                  <a:pt x="4948193" y="2721935"/>
                  <a:pt x="4921237" y="2743200"/>
                  <a:pt x="4934016" y="2743200"/>
                </a:cubicBezTo>
                <a:cubicBezTo>
                  <a:pt x="4964297" y="2743200"/>
                  <a:pt x="4993313" y="2727215"/>
                  <a:pt x="5019076" y="2711302"/>
                </a:cubicBezTo>
                <a:cubicBezTo>
                  <a:pt x="5038326" y="2699412"/>
                  <a:pt x="5388314" y="2458539"/>
                  <a:pt x="5455011" y="2402958"/>
                </a:cubicBezTo>
                <a:cubicBezTo>
                  <a:pt x="5532117" y="2338703"/>
                  <a:pt x="5603425" y="2267787"/>
                  <a:pt x="5678295" y="2200939"/>
                </a:cubicBezTo>
                <a:cubicBezTo>
                  <a:pt x="5702669" y="2179176"/>
                  <a:pt x="5725535" y="2155269"/>
                  <a:pt x="5752723" y="2137144"/>
                </a:cubicBezTo>
                <a:cubicBezTo>
                  <a:pt x="5763356" y="2130056"/>
                  <a:pt x="5793657" y="2106843"/>
                  <a:pt x="5784621" y="2115879"/>
                </a:cubicBezTo>
                <a:cubicBezTo>
                  <a:pt x="5772090" y="2128409"/>
                  <a:pt x="5754621" y="2135245"/>
                  <a:pt x="5742090" y="2147776"/>
                </a:cubicBezTo>
                <a:cubicBezTo>
                  <a:pt x="5659507" y="2230358"/>
                  <a:pt x="5716974" y="2207168"/>
                  <a:pt x="5603867" y="2286000"/>
                </a:cubicBezTo>
                <a:cubicBezTo>
                  <a:pt x="5409890" y="2421197"/>
                  <a:pt x="5038905" y="2636175"/>
                  <a:pt x="4859588" y="2721935"/>
                </a:cubicBezTo>
                <a:cubicBezTo>
                  <a:pt x="4426718" y="2928959"/>
                  <a:pt x="4753336" y="2745019"/>
                  <a:pt x="4519346" y="2923953"/>
                </a:cubicBezTo>
                <a:cubicBezTo>
                  <a:pt x="4492786" y="2944264"/>
                  <a:pt x="4458498" y="2954057"/>
                  <a:pt x="4434286" y="2977116"/>
                </a:cubicBezTo>
                <a:cubicBezTo>
                  <a:pt x="4383343" y="3025633"/>
                  <a:pt x="4330965" y="3075523"/>
                  <a:pt x="4296062" y="3136604"/>
                </a:cubicBezTo>
                <a:cubicBezTo>
                  <a:pt x="4281885" y="3161413"/>
                  <a:pt x="4268233" y="3186530"/>
                  <a:pt x="4253532" y="3211032"/>
                </a:cubicBezTo>
                <a:cubicBezTo>
                  <a:pt x="4246957" y="3221990"/>
                  <a:pt x="4239040" y="3232094"/>
                  <a:pt x="4232267" y="3242930"/>
                </a:cubicBezTo>
                <a:cubicBezTo>
                  <a:pt x="4221314" y="3260455"/>
                  <a:pt x="4211002" y="3278372"/>
                  <a:pt x="4200369" y="3296093"/>
                </a:cubicBezTo>
                <a:cubicBezTo>
                  <a:pt x="4196825" y="3313814"/>
                  <a:pt x="4192293" y="3331366"/>
                  <a:pt x="4189737" y="3349256"/>
                </a:cubicBezTo>
                <a:cubicBezTo>
                  <a:pt x="4185198" y="3381027"/>
                  <a:pt x="4184682" y="3413343"/>
                  <a:pt x="4179104" y="3444949"/>
                </a:cubicBezTo>
                <a:cubicBezTo>
                  <a:pt x="4172625" y="3481664"/>
                  <a:pt x="4166230" y="3532251"/>
                  <a:pt x="4136574" y="3561907"/>
                </a:cubicBezTo>
                <a:cubicBezTo>
                  <a:pt x="4127538" y="3570943"/>
                  <a:pt x="4115309" y="3576084"/>
                  <a:pt x="4104676" y="3583172"/>
                </a:cubicBezTo>
                <a:cubicBezTo>
                  <a:pt x="4095904" y="3594868"/>
                  <a:pt x="4051514" y="3648773"/>
                  <a:pt x="4051514" y="3668232"/>
                </a:cubicBezTo>
                <a:cubicBezTo>
                  <a:pt x="4051514" y="3684082"/>
                  <a:pt x="4065691" y="3696586"/>
                  <a:pt x="4072779" y="3710763"/>
                </a:cubicBezTo>
                <a:cubicBezTo>
                  <a:pt x="4104677" y="3664688"/>
                  <a:pt x="4130462" y="3613716"/>
                  <a:pt x="4168472" y="3572539"/>
                </a:cubicBezTo>
                <a:cubicBezTo>
                  <a:pt x="4216189" y="3520846"/>
                  <a:pt x="4271004" y="3475609"/>
                  <a:pt x="4327960" y="3434316"/>
                </a:cubicBezTo>
                <a:cubicBezTo>
                  <a:pt x="4572150" y="3257278"/>
                  <a:pt x="4659263" y="3225794"/>
                  <a:pt x="4955281" y="3115339"/>
                </a:cubicBezTo>
                <a:cubicBezTo>
                  <a:pt x="5070787" y="3072240"/>
                  <a:pt x="5187396" y="3031478"/>
                  <a:pt x="5306155" y="2998381"/>
                </a:cubicBezTo>
                <a:cubicBezTo>
                  <a:pt x="5403920" y="2971135"/>
                  <a:pt x="5506221" y="2962252"/>
                  <a:pt x="5603867" y="2934586"/>
                </a:cubicBezTo>
                <a:cubicBezTo>
                  <a:pt x="5895010" y="2852096"/>
                  <a:pt x="5853101" y="2872233"/>
                  <a:pt x="5997272" y="2785730"/>
                </a:cubicBezTo>
                <a:cubicBezTo>
                  <a:pt x="5983095" y="2760921"/>
                  <a:pt x="5974361" y="2732076"/>
                  <a:pt x="5954741" y="2711302"/>
                </a:cubicBezTo>
                <a:cubicBezTo>
                  <a:pt x="5888769" y="2641449"/>
                  <a:pt x="5708747" y="2513381"/>
                  <a:pt x="5635765" y="2466753"/>
                </a:cubicBezTo>
                <a:cubicBezTo>
                  <a:pt x="5570194" y="2424860"/>
                  <a:pt x="5504451" y="2382281"/>
                  <a:pt x="5433746" y="2349795"/>
                </a:cubicBezTo>
                <a:cubicBezTo>
                  <a:pt x="5372641" y="2321720"/>
                  <a:pt x="5307065" y="2304313"/>
                  <a:pt x="5242360" y="2286000"/>
                </a:cubicBezTo>
                <a:cubicBezTo>
                  <a:pt x="4873444" y="2181590"/>
                  <a:pt x="4978014" y="2198007"/>
                  <a:pt x="4721365" y="2179674"/>
                </a:cubicBezTo>
                <a:cubicBezTo>
                  <a:pt x="4682379" y="2193851"/>
                  <a:pt x="4627418" y="2187688"/>
                  <a:pt x="4604407" y="2222204"/>
                </a:cubicBezTo>
                <a:cubicBezTo>
                  <a:pt x="4590095" y="2243672"/>
                  <a:pt x="4653032" y="2243469"/>
                  <a:pt x="4678834" y="2243469"/>
                </a:cubicBezTo>
                <a:cubicBezTo>
                  <a:pt x="4863268" y="2243469"/>
                  <a:pt x="5047429" y="2229292"/>
                  <a:pt x="5231727" y="2222204"/>
                </a:cubicBezTo>
                <a:lnTo>
                  <a:pt x="5582602" y="2158409"/>
                </a:lnTo>
                <a:cubicBezTo>
                  <a:pt x="5625132" y="2151321"/>
                  <a:pt x="5667438" y="2142721"/>
                  <a:pt x="5710193" y="2137144"/>
                </a:cubicBezTo>
                <a:cubicBezTo>
                  <a:pt x="5749011" y="2132081"/>
                  <a:pt x="5788165" y="2130055"/>
                  <a:pt x="5827151" y="2126511"/>
                </a:cubicBezTo>
                <a:cubicBezTo>
                  <a:pt x="5848416" y="2119423"/>
                  <a:pt x="5869321" y="2111144"/>
                  <a:pt x="5890946" y="2105246"/>
                </a:cubicBezTo>
                <a:cubicBezTo>
                  <a:pt x="5908381" y="2100491"/>
                  <a:pt x="5926577" y="2098997"/>
                  <a:pt x="5944109" y="2094614"/>
                </a:cubicBezTo>
                <a:cubicBezTo>
                  <a:pt x="5970383" y="2088046"/>
                  <a:pt x="5975275" y="2084347"/>
                  <a:pt x="5997272" y="2073349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8" name="CasellaDiTesto 17"/>
          <p:cNvSpPr txBox="1">
            <a:spLocks noChangeArrowheads="1"/>
          </p:cNvSpPr>
          <p:nvPr/>
        </p:nvSpPr>
        <p:spPr bwMode="auto">
          <a:xfrm>
            <a:off x="617538" y="5872163"/>
            <a:ext cx="22240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[M’]</a:t>
            </a:r>
            <a:r>
              <a:rPr lang="it-IT" altLang="it-IT" sz="1800" b="0" baseline="30000">
                <a:latin typeface="Arial Narrow" pitchFamily="34" charset="0"/>
              </a:rPr>
              <a:t>d</a:t>
            </a:r>
            <a:r>
              <a:rPr lang="it-IT" altLang="it-IT" sz="1800" b="0">
                <a:latin typeface="Arial Narrow" pitchFamily="34" charset="0"/>
              </a:rPr>
              <a:t> = M</a:t>
            </a:r>
            <a:r>
              <a:rPr lang="it-IT" altLang="it-IT" sz="1800" b="0" baseline="30000">
                <a:latin typeface="Arial Narrow" pitchFamily="34" charset="0"/>
              </a:rPr>
              <a:t>d</a:t>
            </a:r>
            <a:r>
              <a:rPr lang="it-IT" altLang="it-IT" sz="1800" b="0">
                <a:latin typeface="Arial Narrow" pitchFamily="34" charset="0"/>
              </a:rPr>
              <a:t> x B</a:t>
            </a:r>
            <a:r>
              <a:rPr lang="it-IT" altLang="it-IT" sz="1800" b="0" baseline="30000">
                <a:latin typeface="Arial Narrow" pitchFamily="34" charset="0"/>
              </a:rPr>
              <a:t>ed</a:t>
            </a:r>
            <a:r>
              <a:rPr lang="it-IT" altLang="it-IT" sz="1800" b="0">
                <a:latin typeface="Arial Narrow" pitchFamily="34" charset="0"/>
              </a:rPr>
              <a:t> = M</a:t>
            </a:r>
            <a:r>
              <a:rPr lang="it-IT" altLang="it-IT" sz="1800" b="0" baseline="30000">
                <a:latin typeface="Arial Narrow" pitchFamily="34" charset="0"/>
              </a:rPr>
              <a:t>d </a:t>
            </a:r>
            <a:r>
              <a:rPr lang="it-IT" altLang="it-IT" sz="1800" b="0">
                <a:latin typeface="Arial Narrow" pitchFamily="34" charset="0"/>
              </a:rPr>
              <a:t>x B</a:t>
            </a:r>
            <a:endParaRPr lang="it-IT" altLang="it-IT" sz="1800" b="0" baseline="30000">
              <a:latin typeface="Arial Narrow" pitchFamily="34" charset="0"/>
            </a:endParaRPr>
          </a:p>
        </p:txBody>
      </p:sp>
      <p:sp>
        <p:nvSpPr>
          <p:cNvPr id="19" name="Freccia in giù 18"/>
          <p:cNvSpPr/>
          <p:nvPr/>
        </p:nvSpPr>
        <p:spPr bwMode="auto">
          <a:xfrm rot="14302526">
            <a:off x="2398713" y="4211638"/>
            <a:ext cx="593725" cy="809625"/>
          </a:xfrm>
          <a:prstGeom prst="downArrow">
            <a:avLst/>
          </a:prstGeom>
          <a:solidFill>
            <a:schemeClr val="bg2">
              <a:lumMod val="75000"/>
              <a:alpha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>
              <a:defRPr/>
            </a:pPr>
            <a:endParaRPr lang="it-IT" dirty="0"/>
          </a:p>
        </p:txBody>
      </p:sp>
      <p:sp>
        <p:nvSpPr>
          <p:cNvPr id="20" name="Rettangolo 19"/>
          <p:cNvSpPr>
            <a:spLocks noChangeArrowheads="1"/>
          </p:cNvSpPr>
          <p:nvPr/>
        </p:nvSpPr>
        <p:spPr bwMode="auto">
          <a:xfrm>
            <a:off x="3497263" y="3500438"/>
            <a:ext cx="1079500" cy="342900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M</a:t>
            </a:r>
          </a:p>
        </p:txBody>
      </p:sp>
      <p:sp>
        <p:nvSpPr>
          <p:cNvPr id="21" name="Rettangolo 20"/>
          <p:cNvSpPr>
            <a:spLocks noChangeArrowheads="1"/>
          </p:cNvSpPr>
          <p:nvPr/>
        </p:nvSpPr>
        <p:spPr bwMode="auto">
          <a:xfrm>
            <a:off x="3498850" y="3835400"/>
            <a:ext cx="1081088" cy="366713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Bank sig</a:t>
            </a:r>
          </a:p>
        </p:txBody>
      </p:sp>
      <p:sp>
        <p:nvSpPr>
          <p:cNvPr id="22" name="Figura a mano libera 21"/>
          <p:cNvSpPr>
            <a:spLocks/>
          </p:cNvSpPr>
          <p:nvPr/>
        </p:nvSpPr>
        <p:spPr bwMode="auto">
          <a:xfrm>
            <a:off x="3419475" y="3824288"/>
            <a:ext cx="1235075" cy="560387"/>
          </a:xfrm>
          <a:custGeom>
            <a:avLst/>
            <a:gdLst>
              <a:gd name="T0" fmla="*/ 87954 w 5997272"/>
              <a:gd name="T1" fmla="*/ 42533 h 4603897"/>
              <a:gd name="T2" fmla="*/ 27078 w 5997272"/>
              <a:gd name="T3" fmla="*/ 67738 h 4603897"/>
              <a:gd name="T4" fmla="*/ 5884 w 5997272"/>
              <a:gd name="T5" fmla="*/ 48047 h 4603897"/>
              <a:gd name="T6" fmla="*/ 87503 w 5997272"/>
              <a:gd name="T7" fmla="*/ 0 h 4603897"/>
              <a:gd name="T8" fmla="*/ 105090 w 5997272"/>
              <a:gd name="T9" fmla="*/ 5829 h 4603897"/>
              <a:gd name="T10" fmla="*/ 91111 w 5997272"/>
              <a:gd name="T11" fmla="*/ 24417 h 4603897"/>
              <a:gd name="T12" fmla="*/ 82543 w 5997272"/>
              <a:gd name="T13" fmla="*/ 37492 h 4603897"/>
              <a:gd name="T14" fmla="*/ 78034 w 5997272"/>
              <a:gd name="T15" fmla="*/ 43478 h 4603897"/>
              <a:gd name="T16" fmla="*/ 85249 w 5997272"/>
              <a:gd name="T17" fmla="*/ 36704 h 4603897"/>
              <a:gd name="T18" fmla="*/ 69917 w 5997272"/>
              <a:gd name="T19" fmla="*/ 45369 h 4603897"/>
              <a:gd name="T20" fmla="*/ 53232 w 5997272"/>
              <a:gd name="T21" fmla="*/ 41430 h 4603897"/>
              <a:gd name="T22" fmla="*/ 105090 w 5997272"/>
              <a:gd name="T23" fmla="*/ 33396 h 4603897"/>
              <a:gd name="T24" fmla="*/ 95620 w 5997272"/>
              <a:gd name="T25" fmla="*/ 46629 h 4603897"/>
              <a:gd name="T26" fmla="*/ 100581 w 5997272"/>
              <a:gd name="T27" fmla="*/ 41273 h 4603897"/>
              <a:gd name="T28" fmla="*/ 109149 w 5997272"/>
              <a:gd name="T29" fmla="*/ 29616 h 4603897"/>
              <a:gd name="T30" fmla="*/ 114560 w 5997272"/>
              <a:gd name="T31" fmla="*/ 26465 h 4603897"/>
              <a:gd name="T32" fmla="*/ 107796 w 5997272"/>
              <a:gd name="T33" fmla="*/ 42218 h 4603897"/>
              <a:gd name="T34" fmla="*/ 127186 w 5997272"/>
              <a:gd name="T35" fmla="*/ 31348 h 4603897"/>
              <a:gd name="T36" fmla="*/ 138910 w 5997272"/>
              <a:gd name="T37" fmla="*/ 24260 h 4603897"/>
              <a:gd name="T38" fmla="*/ 133048 w 5997272"/>
              <a:gd name="T39" fmla="*/ 28670 h 4603897"/>
              <a:gd name="T40" fmla="*/ 126735 w 5997272"/>
              <a:gd name="T41" fmla="*/ 35129 h 4603897"/>
              <a:gd name="T42" fmla="*/ 136656 w 5997272"/>
              <a:gd name="T43" fmla="*/ 34657 h 4603897"/>
              <a:gd name="T44" fmla="*/ 141616 w 5997272"/>
              <a:gd name="T45" fmla="*/ 38437 h 4603897"/>
              <a:gd name="T46" fmla="*/ 126284 w 5997272"/>
              <a:gd name="T47" fmla="*/ 42691 h 4603897"/>
              <a:gd name="T48" fmla="*/ 147478 w 5997272"/>
              <a:gd name="T49" fmla="*/ 35602 h 4603897"/>
              <a:gd name="T50" fmla="*/ 167771 w 5997272"/>
              <a:gd name="T51" fmla="*/ 27568 h 4603897"/>
              <a:gd name="T52" fmla="*/ 149733 w 5997272"/>
              <a:gd name="T53" fmla="*/ 34026 h 4603897"/>
              <a:gd name="T54" fmla="*/ 142518 w 5997272"/>
              <a:gd name="T55" fmla="*/ 39540 h 4603897"/>
              <a:gd name="T56" fmla="*/ 169123 w 5997272"/>
              <a:gd name="T57" fmla="*/ 33081 h 4603897"/>
              <a:gd name="T58" fmla="*/ 181299 w 5997272"/>
              <a:gd name="T59" fmla="*/ 27410 h 4603897"/>
              <a:gd name="T60" fmla="*/ 131245 w 5997272"/>
              <a:gd name="T61" fmla="*/ 53245 h 4603897"/>
              <a:gd name="T62" fmla="*/ 112756 w 5997272"/>
              <a:gd name="T63" fmla="*/ 66320 h 4603897"/>
              <a:gd name="T64" fmla="*/ 148831 w 5997272"/>
              <a:gd name="T65" fmla="*/ 50094 h 4603897"/>
              <a:gd name="T66" fmla="*/ 204296 w 5997272"/>
              <a:gd name="T67" fmla="*/ 27883 h 4603897"/>
              <a:gd name="T68" fmla="*/ 198434 w 5997272"/>
              <a:gd name="T69" fmla="*/ 29143 h 4603897"/>
              <a:gd name="T70" fmla="*/ 189416 w 5997272"/>
              <a:gd name="T71" fmla="*/ 32609 h 4603897"/>
              <a:gd name="T72" fmla="*/ 160556 w 5997272"/>
              <a:gd name="T73" fmla="*/ 49937 h 4603897"/>
              <a:gd name="T74" fmla="*/ 169574 w 5997272"/>
              <a:gd name="T75" fmla="*/ 45684 h 4603897"/>
              <a:gd name="T76" fmla="*/ 222785 w 5997272"/>
              <a:gd name="T77" fmla="*/ 23472 h 4603897"/>
              <a:gd name="T78" fmla="*/ 217374 w 5997272"/>
              <a:gd name="T79" fmla="*/ 26307 h 4603897"/>
              <a:gd name="T80" fmla="*/ 222785 w 5997272"/>
              <a:gd name="T81" fmla="*/ 26465 h 4603897"/>
              <a:gd name="T82" fmla="*/ 215119 w 5997272"/>
              <a:gd name="T83" fmla="*/ 29458 h 4603897"/>
              <a:gd name="T84" fmla="*/ 208806 w 5997272"/>
              <a:gd name="T85" fmla="*/ 34499 h 4603897"/>
              <a:gd name="T86" fmla="*/ 213766 w 5997272"/>
              <a:gd name="T87" fmla="*/ 34184 h 4603897"/>
              <a:gd name="T88" fmla="*/ 219628 w 5997272"/>
              <a:gd name="T89" fmla="*/ 32451 h 4603897"/>
              <a:gd name="T90" fmla="*/ 220530 w 5997272"/>
              <a:gd name="T91" fmla="*/ 34972 h 4603897"/>
              <a:gd name="T92" fmla="*/ 212864 w 5997272"/>
              <a:gd name="T93" fmla="*/ 40170 h 4603897"/>
              <a:gd name="T94" fmla="*/ 245332 w 5997272"/>
              <a:gd name="T95" fmla="*/ 31348 h 4603897"/>
              <a:gd name="T96" fmla="*/ 191670 w 5997272"/>
              <a:gd name="T97" fmla="*/ 43321 h 4603897"/>
              <a:gd name="T98" fmla="*/ 179495 w 5997272"/>
              <a:gd name="T99" fmla="*/ 48047 h 4603897"/>
              <a:gd name="T100" fmla="*/ 175437 w 5997272"/>
              <a:gd name="T101" fmla="*/ 52772 h 4603897"/>
              <a:gd name="T102" fmla="*/ 176789 w 5997272"/>
              <a:gd name="T103" fmla="*/ 52930 h 4603897"/>
              <a:gd name="T104" fmla="*/ 237666 w 5997272"/>
              <a:gd name="T105" fmla="*/ 43478 h 4603897"/>
              <a:gd name="T106" fmla="*/ 230451 w 5997272"/>
              <a:gd name="T107" fmla="*/ 34814 h 4603897"/>
              <a:gd name="T108" fmla="*/ 198434 w 5997272"/>
              <a:gd name="T109" fmla="*/ 33239 h 4603897"/>
              <a:gd name="T110" fmla="*/ 247136 w 5997272"/>
              <a:gd name="T111" fmla="*/ 31506 h 4603897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5997272" h="4603897">
                <a:moveTo>
                  <a:pt x="1637923" y="2402958"/>
                </a:moveTo>
                <a:cubicBezTo>
                  <a:pt x="1655644" y="2399414"/>
                  <a:pt x="1673014" y="2392325"/>
                  <a:pt x="1691086" y="2392325"/>
                </a:cubicBezTo>
                <a:cubicBezTo>
                  <a:pt x="1924020" y="2392325"/>
                  <a:pt x="1843954" y="2449797"/>
                  <a:pt x="2052593" y="2721935"/>
                </a:cubicBezTo>
                <a:cubicBezTo>
                  <a:pt x="2059681" y="2771553"/>
                  <a:pt x="2076361" y="2820730"/>
                  <a:pt x="2073858" y="2870790"/>
                </a:cubicBezTo>
                <a:cubicBezTo>
                  <a:pt x="2058160" y="3184749"/>
                  <a:pt x="2056150" y="3388342"/>
                  <a:pt x="1893104" y="3646967"/>
                </a:cubicBezTo>
                <a:cubicBezTo>
                  <a:pt x="1844915" y="3723404"/>
                  <a:pt x="1778524" y="3787456"/>
                  <a:pt x="1712351" y="3848986"/>
                </a:cubicBezTo>
                <a:cubicBezTo>
                  <a:pt x="1447932" y="4094849"/>
                  <a:pt x="1144105" y="4350781"/>
                  <a:pt x="808583" y="4497572"/>
                </a:cubicBezTo>
                <a:cubicBezTo>
                  <a:pt x="751876" y="4522381"/>
                  <a:pt x="697843" y="4554535"/>
                  <a:pt x="638462" y="4572000"/>
                </a:cubicBezTo>
                <a:cubicBezTo>
                  <a:pt x="576415" y="4590249"/>
                  <a:pt x="510871" y="4593265"/>
                  <a:pt x="447076" y="4603897"/>
                </a:cubicBezTo>
                <a:cubicBezTo>
                  <a:pt x="358471" y="4589720"/>
                  <a:pt x="262951" y="4598498"/>
                  <a:pt x="181262" y="4561367"/>
                </a:cubicBezTo>
                <a:cubicBezTo>
                  <a:pt x="110796" y="4529337"/>
                  <a:pt x="50041" y="4321313"/>
                  <a:pt x="32407" y="4274288"/>
                </a:cubicBezTo>
                <a:cubicBezTo>
                  <a:pt x="-19260" y="3860965"/>
                  <a:pt x="-25654" y="3933350"/>
                  <a:pt x="138732" y="3242930"/>
                </a:cubicBezTo>
                <a:cubicBezTo>
                  <a:pt x="223823" y="2885549"/>
                  <a:pt x="556238" y="2115899"/>
                  <a:pt x="702258" y="1796902"/>
                </a:cubicBezTo>
                <a:cubicBezTo>
                  <a:pt x="984518" y="1180273"/>
                  <a:pt x="1044722" y="1021719"/>
                  <a:pt x="1425272" y="520995"/>
                </a:cubicBezTo>
                <a:cubicBezTo>
                  <a:pt x="1502743" y="419060"/>
                  <a:pt x="1586854" y="321275"/>
                  <a:pt x="1680453" y="233916"/>
                </a:cubicBezTo>
                <a:cubicBezTo>
                  <a:pt x="1824259" y="99697"/>
                  <a:pt x="1902452" y="75028"/>
                  <a:pt x="2063225" y="0"/>
                </a:cubicBezTo>
                <a:cubicBezTo>
                  <a:pt x="2144741" y="7088"/>
                  <a:pt x="2229098" y="-1214"/>
                  <a:pt x="2307774" y="21265"/>
                </a:cubicBezTo>
                <a:cubicBezTo>
                  <a:pt x="2334390" y="28869"/>
                  <a:pt x="2344567" y="62738"/>
                  <a:pt x="2360937" y="85060"/>
                </a:cubicBezTo>
                <a:cubicBezTo>
                  <a:pt x="2383608" y="115974"/>
                  <a:pt x="2403467" y="148855"/>
                  <a:pt x="2424732" y="180753"/>
                </a:cubicBezTo>
                <a:cubicBezTo>
                  <a:pt x="2436830" y="221078"/>
                  <a:pt x="2478859" y="349079"/>
                  <a:pt x="2477895" y="393404"/>
                </a:cubicBezTo>
                <a:cubicBezTo>
                  <a:pt x="2475112" y="521407"/>
                  <a:pt x="2465106" y="649577"/>
                  <a:pt x="2445997" y="776176"/>
                </a:cubicBezTo>
                <a:cubicBezTo>
                  <a:pt x="2422094" y="934533"/>
                  <a:pt x="2374752" y="969119"/>
                  <a:pt x="2329039" y="1116418"/>
                </a:cubicBezTo>
                <a:cubicBezTo>
                  <a:pt x="2251076" y="1367631"/>
                  <a:pt x="2357516" y="1170399"/>
                  <a:pt x="2222714" y="1382232"/>
                </a:cubicBezTo>
                <a:cubicBezTo>
                  <a:pt x="2191590" y="1485978"/>
                  <a:pt x="2175691" y="1535003"/>
                  <a:pt x="2148286" y="1648046"/>
                </a:cubicBezTo>
                <a:cubicBezTo>
                  <a:pt x="2132889" y="1711558"/>
                  <a:pt x="2121343" y="1775967"/>
                  <a:pt x="2105755" y="1839432"/>
                </a:cubicBezTo>
                <a:cubicBezTo>
                  <a:pt x="2071719" y="1978008"/>
                  <a:pt x="1999430" y="2254102"/>
                  <a:pt x="1999430" y="2254102"/>
                </a:cubicBezTo>
                <a:cubicBezTo>
                  <a:pt x="1995886" y="2303721"/>
                  <a:pt x="1998191" y="2354108"/>
                  <a:pt x="1988797" y="2402958"/>
                </a:cubicBezTo>
                <a:cubicBezTo>
                  <a:pt x="1980331" y="2446982"/>
                  <a:pt x="1958063" y="2487298"/>
                  <a:pt x="1946267" y="2530549"/>
                </a:cubicBezTo>
                <a:cubicBezTo>
                  <a:pt x="1926136" y="2604361"/>
                  <a:pt x="1909701" y="2679146"/>
                  <a:pt x="1893104" y="2753832"/>
                </a:cubicBezTo>
                <a:cubicBezTo>
                  <a:pt x="1886016" y="2785730"/>
                  <a:pt x="1878247" y="2817484"/>
                  <a:pt x="1871839" y="2849525"/>
                </a:cubicBezTo>
                <a:cubicBezTo>
                  <a:pt x="1867611" y="2870665"/>
                  <a:pt x="1868777" y="2893135"/>
                  <a:pt x="1861207" y="2913321"/>
                </a:cubicBezTo>
                <a:cubicBezTo>
                  <a:pt x="1857687" y="2922707"/>
                  <a:pt x="1847030" y="2927498"/>
                  <a:pt x="1839941" y="2934586"/>
                </a:cubicBezTo>
                <a:cubicBezTo>
                  <a:pt x="1818859" y="2829168"/>
                  <a:pt x="1812361" y="2837154"/>
                  <a:pt x="1882472" y="2679404"/>
                </a:cubicBezTo>
                <a:cubicBezTo>
                  <a:pt x="1896649" y="2647506"/>
                  <a:pt x="1904713" y="2612115"/>
                  <a:pt x="1925002" y="2583711"/>
                </a:cubicBezTo>
                <a:cubicBezTo>
                  <a:pt x="1941091" y="2561186"/>
                  <a:pt x="1967532" y="2548270"/>
                  <a:pt x="1988797" y="2530549"/>
                </a:cubicBezTo>
                <a:cubicBezTo>
                  <a:pt x="1995885" y="2512828"/>
                  <a:pt x="2001527" y="2494457"/>
                  <a:pt x="2010062" y="2477386"/>
                </a:cubicBezTo>
                <a:cubicBezTo>
                  <a:pt x="2026256" y="2444998"/>
                  <a:pt x="2047695" y="2429120"/>
                  <a:pt x="2073858" y="2402958"/>
                </a:cubicBezTo>
                <a:cubicBezTo>
                  <a:pt x="2049260" y="2575136"/>
                  <a:pt x="2083562" y="2415097"/>
                  <a:pt x="1914369" y="2690037"/>
                </a:cubicBezTo>
                <a:cubicBezTo>
                  <a:pt x="1886016" y="2736111"/>
                  <a:pt x="1860754" y="2784237"/>
                  <a:pt x="1829309" y="2828260"/>
                </a:cubicBezTo>
                <a:cubicBezTo>
                  <a:pt x="1772035" y="2908444"/>
                  <a:pt x="1723778" y="2998525"/>
                  <a:pt x="1648555" y="3062176"/>
                </a:cubicBezTo>
                <a:lnTo>
                  <a:pt x="1510332" y="3179135"/>
                </a:lnTo>
                <a:cubicBezTo>
                  <a:pt x="1471346" y="3164958"/>
                  <a:pt x="1428269" y="3159037"/>
                  <a:pt x="1393374" y="3136604"/>
                </a:cubicBezTo>
                <a:cubicBezTo>
                  <a:pt x="1370295" y="3121767"/>
                  <a:pt x="1332981" y="3008586"/>
                  <a:pt x="1329579" y="2998381"/>
                </a:cubicBezTo>
                <a:cubicBezTo>
                  <a:pt x="1305546" y="2926281"/>
                  <a:pt x="1300578" y="2864505"/>
                  <a:pt x="1255151" y="2796363"/>
                </a:cubicBezTo>
                <a:cubicBezTo>
                  <a:pt x="1224056" y="2749720"/>
                  <a:pt x="1241553" y="2774688"/>
                  <a:pt x="1201988" y="2721935"/>
                </a:cubicBezTo>
                <a:cubicBezTo>
                  <a:pt x="1641467" y="2718391"/>
                  <a:pt x="2115621" y="2882439"/>
                  <a:pt x="2520425" y="2711302"/>
                </a:cubicBezTo>
                <a:cubicBezTo>
                  <a:pt x="2686944" y="2640904"/>
                  <a:pt x="2526538" y="2349053"/>
                  <a:pt x="2509793" y="2169042"/>
                </a:cubicBezTo>
                <a:cubicBezTo>
                  <a:pt x="2506988" y="2138891"/>
                  <a:pt x="2485052" y="2224679"/>
                  <a:pt x="2477895" y="2254102"/>
                </a:cubicBezTo>
                <a:cubicBezTo>
                  <a:pt x="2368827" y="2702493"/>
                  <a:pt x="2468367" y="2421352"/>
                  <a:pt x="2360937" y="2700669"/>
                </a:cubicBezTo>
                <a:cubicBezTo>
                  <a:pt x="2263929" y="3218040"/>
                  <a:pt x="2396445" y="2576388"/>
                  <a:pt x="2275876" y="2998381"/>
                </a:cubicBezTo>
                <a:cubicBezTo>
                  <a:pt x="2267059" y="3029240"/>
                  <a:pt x="2269783" y="3062303"/>
                  <a:pt x="2265244" y="3094074"/>
                </a:cubicBezTo>
                <a:cubicBezTo>
                  <a:pt x="2262688" y="3111964"/>
                  <a:pt x="2258994" y="3129705"/>
                  <a:pt x="2254611" y="3147237"/>
                </a:cubicBezTo>
                <a:cubicBezTo>
                  <a:pt x="2251893" y="3158110"/>
                  <a:pt x="2240900" y="3189912"/>
                  <a:pt x="2243979" y="3179135"/>
                </a:cubicBezTo>
                <a:cubicBezTo>
                  <a:pt x="2261232" y="3118748"/>
                  <a:pt x="2276597" y="3057729"/>
                  <a:pt x="2297141" y="2998381"/>
                </a:cubicBezTo>
                <a:cubicBezTo>
                  <a:pt x="2308559" y="2965395"/>
                  <a:pt x="2328141" y="2935635"/>
                  <a:pt x="2339672" y="2902688"/>
                </a:cubicBezTo>
                <a:cubicBezTo>
                  <a:pt x="2353021" y="2864547"/>
                  <a:pt x="2356561" y="2823250"/>
                  <a:pt x="2371569" y="2785730"/>
                </a:cubicBezTo>
                <a:cubicBezTo>
                  <a:pt x="2439963" y="2614745"/>
                  <a:pt x="2417025" y="2768537"/>
                  <a:pt x="2456630" y="2583711"/>
                </a:cubicBezTo>
                <a:cubicBezTo>
                  <a:pt x="2470181" y="2520471"/>
                  <a:pt x="2474859" y="2455540"/>
                  <a:pt x="2488527" y="2392325"/>
                </a:cubicBezTo>
                <a:cubicBezTo>
                  <a:pt x="2503242" y="2324266"/>
                  <a:pt x="2526974" y="2258366"/>
                  <a:pt x="2541690" y="2190307"/>
                </a:cubicBezTo>
                <a:cubicBezTo>
                  <a:pt x="2555358" y="2127092"/>
                  <a:pt x="2557902" y="2061665"/>
                  <a:pt x="2573588" y="1998921"/>
                </a:cubicBezTo>
                <a:cubicBezTo>
                  <a:pt x="2598470" y="1899393"/>
                  <a:pt x="2639642" y="1825158"/>
                  <a:pt x="2679914" y="1733107"/>
                </a:cubicBezTo>
                <a:cubicBezTo>
                  <a:pt x="2687564" y="1715621"/>
                  <a:pt x="2694091" y="1697665"/>
                  <a:pt x="2701179" y="1679944"/>
                </a:cubicBezTo>
                <a:cubicBezTo>
                  <a:pt x="2708267" y="1701209"/>
                  <a:pt x="2722444" y="1721324"/>
                  <a:pt x="2722444" y="1743739"/>
                </a:cubicBezTo>
                <a:cubicBezTo>
                  <a:pt x="2722444" y="1759589"/>
                  <a:pt x="2708876" y="1772414"/>
                  <a:pt x="2701179" y="1786269"/>
                </a:cubicBezTo>
                <a:cubicBezTo>
                  <a:pt x="2691143" y="1804334"/>
                  <a:pt x="2678523" y="1820948"/>
                  <a:pt x="2669281" y="1839432"/>
                </a:cubicBezTo>
                <a:cubicBezTo>
                  <a:pt x="2625258" y="1927477"/>
                  <a:pt x="2698328" y="1811810"/>
                  <a:pt x="2637383" y="1903228"/>
                </a:cubicBezTo>
                <a:cubicBezTo>
                  <a:pt x="2640927" y="1917405"/>
                  <a:pt x="2648016" y="1931145"/>
                  <a:pt x="2648016" y="1945758"/>
                </a:cubicBezTo>
                <a:cubicBezTo>
                  <a:pt x="2648016" y="2503580"/>
                  <a:pt x="2677358" y="2397287"/>
                  <a:pt x="2541690" y="2849525"/>
                </a:cubicBezTo>
                <a:cubicBezTo>
                  <a:pt x="2502037" y="2981704"/>
                  <a:pt x="2524369" y="2921840"/>
                  <a:pt x="2477895" y="3030279"/>
                </a:cubicBezTo>
                <a:cubicBezTo>
                  <a:pt x="2481439" y="3001925"/>
                  <a:pt x="2479491" y="2972326"/>
                  <a:pt x="2488527" y="2945218"/>
                </a:cubicBezTo>
                <a:cubicBezTo>
                  <a:pt x="2508202" y="2886192"/>
                  <a:pt x="2610808" y="2692784"/>
                  <a:pt x="2637383" y="2647507"/>
                </a:cubicBezTo>
                <a:cubicBezTo>
                  <a:pt x="2784139" y="2397477"/>
                  <a:pt x="2826194" y="2317356"/>
                  <a:pt x="2998890" y="2115879"/>
                </a:cubicBezTo>
                <a:cubicBezTo>
                  <a:pt x="3046840" y="2059938"/>
                  <a:pt x="3076992" y="2029193"/>
                  <a:pt x="3115848" y="1967023"/>
                </a:cubicBezTo>
                <a:cubicBezTo>
                  <a:pt x="3174821" y="1872666"/>
                  <a:pt x="3164850" y="1874208"/>
                  <a:pt x="3211541" y="1775637"/>
                </a:cubicBezTo>
                <a:cubicBezTo>
                  <a:pt x="3228504" y="1739826"/>
                  <a:pt x="3252173" y="1706903"/>
                  <a:pt x="3264704" y="1669311"/>
                </a:cubicBezTo>
                <a:cubicBezTo>
                  <a:pt x="3268248" y="1658679"/>
                  <a:pt x="3286545" y="1637414"/>
                  <a:pt x="3275337" y="1637414"/>
                </a:cubicBezTo>
                <a:cubicBezTo>
                  <a:pt x="3262558" y="1637414"/>
                  <a:pt x="3259787" y="1657882"/>
                  <a:pt x="3254072" y="1669311"/>
                </a:cubicBezTo>
                <a:cubicBezTo>
                  <a:pt x="3238461" y="1700532"/>
                  <a:pt x="3224193" y="1732471"/>
                  <a:pt x="3211541" y="1765004"/>
                </a:cubicBezTo>
                <a:cubicBezTo>
                  <a:pt x="3199354" y="1796341"/>
                  <a:pt x="3193121" y="1829893"/>
                  <a:pt x="3179644" y="1860697"/>
                </a:cubicBezTo>
                <a:cubicBezTo>
                  <a:pt x="3168191" y="1886875"/>
                  <a:pt x="3149893" y="1909568"/>
                  <a:pt x="3137114" y="1935125"/>
                </a:cubicBezTo>
                <a:cubicBezTo>
                  <a:pt x="3125043" y="1959267"/>
                  <a:pt x="3117287" y="1985411"/>
                  <a:pt x="3105216" y="2009553"/>
                </a:cubicBezTo>
                <a:cubicBezTo>
                  <a:pt x="3092437" y="2035110"/>
                  <a:pt x="3075465" y="2058424"/>
                  <a:pt x="3062686" y="2083981"/>
                </a:cubicBezTo>
                <a:cubicBezTo>
                  <a:pt x="3027830" y="2153693"/>
                  <a:pt x="3022617" y="2185645"/>
                  <a:pt x="2998890" y="2264735"/>
                </a:cubicBezTo>
                <a:cubicBezTo>
                  <a:pt x="2995346" y="2300177"/>
                  <a:pt x="2992502" y="2335695"/>
                  <a:pt x="2988258" y="2371060"/>
                </a:cubicBezTo>
                <a:cubicBezTo>
                  <a:pt x="2966629" y="2551304"/>
                  <a:pt x="2953558" y="2476808"/>
                  <a:pt x="2977625" y="2573079"/>
                </a:cubicBezTo>
                <a:cubicBezTo>
                  <a:pt x="2998890" y="2565991"/>
                  <a:pt x="3024613" y="2566645"/>
                  <a:pt x="3041421" y="2551814"/>
                </a:cubicBezTo>
                <a:cubicBezTo>
                  <a:pt x="3086678" y="2511881"/>
                  <a:pt x="3119290" y="2459577"/>
                  <a:pt x="3158379" y="2413590"/>
                </a:cubicBezTo>
                <a:cubicBezTo>
                  <a:pt x="3179541" y="2388693"/>
                  <a:pt x="3201256" y="2364265"/>
                  <a:pt x="3222174" y="2339163"/>
                </a:cubicBezTo>
                <a:cubicBezTo>
                  <a:pt x="3264865" y="2287934"/>
                  <a:pt x="3256854" y="2281219"/>
                  <a:pt x="3317867" y="2254102"/>
                </a:cubicBezTo>
                <a:cubicBezTo>
                  <a:pt x="3331221" y="2248167"/>
                  <a:pt x="3346220" y="2247013"/>
                  <a:pt x="3360397" y="2243469"/>
                </a:cubicBezTo>
                <a:cubicBezTo>
                  <a:pt x="3379276" y="2375615"/>
                  <a:pt x="3382842" y="2367922"/>
                  <a:pt x="3360397" y="2562446"/>
                </a:cubicBezTo>
                <a:cubicBezTo>
                  <a:pt x="3358932" y="2575141"/>
                  <a:pt x="3347681" y="2584846"/>
                  <a:pt x="3339132" y="2594344"/>
                </a:cubicBezTo>
                <a:cubicBezTo>
                  <a:pt x="3231162" y="2714311"/>
                  <a:pt x="3303417" y="2627778"/>
                  <a:pt x="3211541" y="2711302"/>
                </a:cubicBezTo>
                <a:cubicBezTo>
                  <a:pt x="3189289" y="2731531"/>
                  <a:pt x="3171583" y="2756761"/>
                  <a:pt x="3147746" y="2775097"/>
                </a:cubicBezTo>
                <a:cubicBezTo>
                  <a:pt x="3125097" y="2792519"/>
                  <a:pt x="3097549" y="2802484"/>
                  <a:pt x="3073318" y="2817628"/>
                </a:cubicBezTo>
                <a:cubicBezTo>
                  <a:pt x="3040809" y="2837946"/>
                  <a:pt x="3010221" y="2861245"/>
                  <a:pt x="2977625" y="2881423"/>
                </a:cubicBezTo>
                <a:cubicBezTo>
                  <a:pt x="2935760" y="2907339"/>
                  <a:pt x="2850034" y="2955851"/>
                  <a:pt x="2850034" y="2955851"/>
                </a:cubicBezTo>
                <a:cubicBezTo>
                  <a:pt x="2878388" y="2916865"/>
                  <a:pt x="2902951" y="2874818"/>
                  <a:pt x="2935095" y="2838893"/>
                </a:cubicBezTo>
                <a:cubicBezTo>
                  <a:pt x="3014564" y="2750074"/>
                  <a:pt x="3267837" y="2586286"/>
                  <a:pt x="3307234" y="2551814"/>
                </a:cubicBezTo>
                <a:cubicBezTo>
                  <a:pt x="3363941" y="2502195"/>
                  <a:pt x="3419469" y="2451196"/>
                  <a:pt x="3477355" y="2402958"/>
                </a:cubicBezTo>
                <a:cubicBezTo>
                  <a:pt x="3525832" y="2362561"/>
                  <a:pt x="3579747" y="2328697"/>
                  <a:pt x="3626211" y="2286000"/>
                </a:cubicBezTo>
                <a:cubicBezTo>
                  <a:pt x="3711096" y="2207998"/>
                  <a:pt x="3870760" y="2041451"/>
                  <a:pt x="3870760" y="2041451"/>
                </a:cubicBezTo>
                <a:cubicBezTo>
                  <a:pt x="3884937" y="2009553"/>
                  <a:pt x="3897679" y="1976979"/>
                  <a:pt x="3913290" y="1945758"/>
                </a:cubicBezTo>
                <a:cubicBezTo>
                  <a:pt x="3963511" y="1845316"/>
                  <a:pt x="3931843" y="1932629"/>
                  <a:pt x="3955821" y="1860697"/>
                </a:cubicBezTo>
                <a:cubicBezTo>
                  <a:pt x="3948732" y="1853609"/>
                  <a:pt x="3944530" y="1838434"/>
                  <a:pt x="3934555" y="1839432"/>
                </a:cubicBezTo>
                <a:cubicBezTo>
                  <a:pt x="3856919" y="1847196"/>
                  <a:pt x="3819157" y="1897876"/>
                  <a:pt x="3764434" y="1945758"/>
                </a:cubicBezTo>
                <a:cubicBezTo>
                  <a:pt x="3743169" y="1984744"/>
                  <a:pt x="3725272" y="2025766"/>
                  <a:pt x="3700639" y="2062716"/>
                </a:cubicBezTo>
                <a:cubicBezTo>
                  <a:pt x="3647159" y="2142936"/>
                  <a:pt x="3530518" y="2296632"/>
                  <a:pt x="3530518" y="2296632"/>
                </a:cubicBezTo>
                <a:cubicBezTo>
                  <a:pt x="3516341" y="2342707"/>
                  <a:pt x="3507936" y="2390970"/>
                  <a:pt x="3487988" y="2434856"/>
                </a:cubicBezTo>
                <a:cubicBezTo>
                  <a:pt x="3472124" y="2469756"/>
                  <a:pt x="3442988" y="2497136"/>
                  <a:pt x="3424193" y="2530549"/>
                </a:cubicBezTo>
                <a:cubicBezTo>
                  <a:pt x="3410960" y="2554074"/>
                  <a:pt x="3403606" y="2580469"/>
                  <a:pt x="3392295" y="2604976"/>
                </a:cubicBezTo>
                <a:cubicBezTo>
                  <a:pt x="3382332" y="2626563"/>
                  <a:pt x="3371030" y="2647507"/>
                  <a:pt x="3360397" y="2668772"/>
                </a:cubicBezTo>
                <a:cubicBezTo>
                  <a:pt x="3363941" y="2732567"/>
                  <a:pt x="3345861" y="2801430"/>
                  <a:pt x="3371030" y="2860158"/>
                </a:cubicBezTo>
                <a:cubicBezTo>
                  <a:pt x="3379970" y="2881017"/>
                  <a:pt x="3406917" y="2832344"/>
                  <a:pt x="3424193" y="2817628"/>
                </a:cubicBezTo>
                <a:cubicBezTo>
                  <a:pt x="3502620" y="2750819"/>
                  <a:pt x="3590882" y="2693679"/>
                  <a:pt x="3658109" y="2615609"/>
                </a:cubicBezTo>
                <a:cubicBezTo>
                  <a:pt x="3767979" y="2488018"/>
                  <a:pt x="3892328" y="2371587"/>
                  <a:pt x="3987718" y="2232837"/>
                </a:cubicBezTo>
                <a:cubicBezTo>
                  <a:pt x="4303124" y="1774064"/>
                  <a:pt x="3922906" y="2320625"/>
                  <a:pt x="4211002" y="1924493"/>
                </a:cubicBezTo>
                <a:cubicBezTo>
                  <a:pt x="4233550" y="1893489"/>
                  <a:pt x="4254705" y="1861449"/>
                  <a:pt x="4274797" y="1828800"/>
                </a:cubicBezTo>
                <a:cubicBezTo>
                  <a:pt x="4283104" y="1815301"/>
                  <a:pt x="4296062" y="1770419"/>
                  <a:pt x="4296062" y="1786269"/>
                </a:cubicBezTo>
                <a:cubicBezTo>
                  <a:pt x="4296062" y="1808685"/>
                  <a:pt x="4286974" y="1831246"/>
                  <a:pt x="4274797" y="1850065"/>
                </a:cubicBezTo>
                <a:cubicBezTo>
                  <a:pt x="4208546" y="1952453"/>
                  <a:pt x="4146906" y="2060093"/>
                  <a:pt x="4062146" y="2147776"/>
                </a:cubicBezTo>
                <a:cubicBezTo>
                  <a:pt x="3914104" y="2300923"/>
                  <a:pt x="3709057" y="2493132"/>
                  <a:pt x="3583681" y="2679404"/>
                </a:cubicBezTo>
                <a:cubicBezTo>
                  <a:pt x="3510032" y="2788826"/>
                  <a:pt x="3443873" y="2903339"/>
                  <a:pt x="3381662" y="3019646"/>
                </a:cubicBezTo>
                <a:cubicBezTo>
                  <a:pt x="3280740" y="3208327"/>
                  <a:pt x="3190276" y="3402418"/>
                  <a:pt x="3094583" y="3593804"/>
                </a:cubicBezTo>
                <a:cubicBezTo>
                  <a:pt x="3059141" y="3664688"/>
                  <a:pt x="3034322" y="3741967"/>
                  <a:pt x="2988258" y="3806456"/>
                </a:cubicBezTo>
                <a:cubicBezTo>
                  <a:pt x="2892749" y="3940167"/>
                  <a:pt x="2769940" y="4098660"/>
                  <a:pt x="2722444" y="4253023"/>
                </a:cubicBezTo>
                <a:cubicBezTo>
                  <a:pt x="2708267" y="4299097"/>
                  <a:pt x="2693157" y="4344895"/>
                  <a:pt x="2679914" y="4391246"/>
                </a:cubicBezTo>
                <a:cubicBezTo>
                  <a:pt x="2671885" y="4419348"/>
                  <a:pt x="2665220" y="4447829"/>
                  <a:pt x="2658648" y="4476307"/>
                </a:cubicBezTo>
                <a:cubicBezTo>
                  <a:pt x="2654584" y="4493916"/>
                  <a:pt x="2630872" y="4523755"/>
                  <a:pt x="2648016" y="4529469"/>
                </a:cubicBezTo>
                <a:cubicBezTo>
                  <a:pt x="2667036" y="4535809"/>
                  <a:pt x="2679239" y="4503495"/>
                  <a:pt x="2690546" y="4486939"/>
                </a:cubicBezTo>
                <a:cubicBezTo>
                  <a:pt x="2778697" y="4357861"/>
                  <a:pt x="2848754" y="4216123"/>
                  <a:pt x="2945727" y="4093535"/>
                </a:cubicBezTo>
                <a:lnTo>
                  <a:pt x="3509253" y="3381153"/>
                </a:lnTo>
                <a:cubicBezTo>
                  <a:pt x="3879608" y="2905584"/>
                  <a:pt x="3966735" y="2734850"/>
                  <a:pt x="4434286" y="2286000"/>
                </a:cubicBezTo>
                <a:cubicBezTo>
                  <a:pt x="4522891" y="2200939"/>
                  <a:pt x="4606844" y="2110752"/>
                  <a:pt x="4700100" y="2030818"/>
                </a:cubicBezTo>
                <a:cubicBezTo>
                  <a:pt x="4724909" y="2009553"/>
                  <a:pt x="4752547" y="1991201"/>
                  <a:pt x="4774527" y="1967023"/>
                </a:cubicBezTo>
                <a:cubicBezTo>
                  <a:pt x="4800957" y="1937950"/>
                  <a:pt x="4805982" y="1915189"/>
                  <a:pt x="4817058" y="1881963"/>
                </a:cubicBezTo>
                <a:cubicBezTo>
                  <a:pt x="4806425" y="1878419"/>
                  <a:pt x="4795937" y="1868251"/>
                  <a:pt x="4785160" y="1871330"/>
                </a:cubicBezTo>
                <a:cubicBezTo>
                  <a:pt x="4768121" y="1876198"/>
                  <a:pt x="4757050" y="1892928"/>
                  <a:pt x="4742630" y="1903228"/>
                </a:cubicBezTo>
                <a:cubicBezTo>
                  <a:pt x="4732231" y="1910656"/>
                  <a:pt x="4719768" y="1915457"/>
                  <a:pt x="4710732" y="1924493"/>
                </a:cubicBezTo>
                <a:cubicBezTo>
                  <a:pt x="4698201" y="1937023"/>
                  <a:pt x="4690367" y="1953568"/>
                  <a:pt x="4678834" y="1967023"/>
                </a:cubicBezTo>
                <a:cubicBezTo>
                  <a:pt x="4669048" y="1978440"/>
                  <a:pt x="4657569" y="1988288"/>
                  <a:pt x="4646937" y="1998921"/>
                </a:cubicBezTo>
                <a:cubicBezTo>
                  <a:pt x="4619946" y="2079889"/>
                  <a:pt x="4660703" y="1973475"/>
                  <a:pt x="4561876" y="2105246"/>
                </a:cubicBezTo>
                <a:cubicBezTo>
                  <a:pt x="4551244" y="2119423"/>
                  <a:pt x="4542509" y="2135246"/>
                  <a:pt x="4529979" y="2147776"/>
                </a:cubicBezTo>
                <a:cubicBezTo>
                  <a:pt x="4510405" y="2167350"/>
                  <a:pt x="4482057" y="2178262"/>
                  <a:pt x="4466183" y="2200939"/>
                </a:cubicBezTo>
                <a:cubicBezTo>
                  <a:pt x="4328557" y="2397547"/>
                  <a:pt x="4229464" y="2568051"/>
                  <a:pt x="4125941" y="2775097"/>
                </a:cubicBezTo>
                <a:cubicBezTo>
                  <a:pt x="4096161" y="2834656"/>
                  <a:pt x="4075141" y="2898751"/>
                  <a:pt x="4040881" y="2955851"/>
                </a:cubicBezTo>
                <a:cubicBezTo>
                  <a:pt x="4010974" y="3005696"/>
                  <a:pt x="3965020" y="3044568"/>
                  <a:pt x="3934555" y="3094074"/>
                </a:cubicBezTo>
                <a:cubicBezTo>
                  <a:pt x="3879704" y="3183207"/>
                  <a:pt x="3842556" y="3282653"/>
                  <a:pt x="3785700" y="3370521"/>
                </a:cubicBezTo>
                <a:cubicBezTo>
                  <a:pt x="3746714" y="3430772"/>
                  <a:pt x="3705664" y="3489737"/>
                  <a:pt x="3668741" y="3551274"/>
                </a:cubicBezTo>
                <a:cubicBezTo>
                  <a:pt x="3662975" y="3560885"/>
                  <a:pt x="3652548" y="3592903"/>
                  <a:pt x="3658109" y="3583172"/>
                </a:cubicBezTo>
                <a:cubicBezTo>
                  <a:pt x="3691933" y="3523981"/>
                  <a:pt x="3712323" y="3456521"/>
                  <a:pt x="3753802" y="3402418"/>
                </a:cubicBezTo>
                <a:cubicBezTo>
                  <a:pt x="3835318" y="3296093"/>
                  <a:pt x="3917964" y="3190624"/>
                  <a:pt x="3998351" y="3083442"/>
                </a:cubicBezTo>
                <a:cubicBezTo>
                  <a:pt x="4066830" y="2992137"/>
                  <a:pt x="4129418" y="2896393"/>
                  <a:pt x="4200369" y="2806995"/>
                </a:cubicBezTo>
                <a:lnTo>
                  <a:pt x="4731997" y="2137144"/>
                </a:lnTo>
                <a:cubicBezTo>
                  <a:pt x="4835281" y="2006405"/>
                  <a:pt x="4907049" y="1843707"/>
                  <a:pt x="5040341" y="1743739"/>
                </a:cubicBezTo>
                <a:cubicBezTo>
                  <a:pt x="5111225" y="1690576"/>
                  <a:pt x="5337051" y="1556232"/>
                  <a:pt x="5252993" y="1584251"/>
                </a:cubicBezTo>
                <a:cubicBezTo>
                  <a:pt x="5231728" y="1591339"/>
                  <a:pt x="5207848" y="1593082"/>
                  <a:pt x="5189197" y="1605516"/>
                </a:cubicBezTo>
                <a:lnTo>
                  <a:pt x="5125402" y="1648046"/>
                </a:lnTo>
                <a:cubicBezTo>
                  <a:pt x="5123627" y="1652484"/>
                  <a:pt x="5089689" y="1730386"/>
                  <a:pt x="5093504" y="1743739"/>
                </a:cubicBezTo>
                <a:cubicBezTo>
                  <a:pt x="5097635" y="1758197"/>
                  <a:pt x="5114769" y="1765004"/>
                  <a:pt x="5125402" y="1775637"/>
                </a:cubicBezTo>
                <a:cubicBezTo>
                  <a:pt x="5178565" y="1765004"/>
                  <a:pt x="5232652" y="1758250"/>
                  <a:pt x="5284890" y="1743739"/>
                </a:cubicBezTo>
                <a:cubicBezTo>
                  <a:pt x="5297203" y="1740319"/>
                  <a:pt x="5329567" y="1722474"/>
                  <a:pt x="5316788" y="1722474"/>
                </a:cubicBezTo>
                <a:cubicBezTo>
                  <a:pt x="5300938" y="1722474"/>
                  <a:pt x="5288435" y="1736651"/>
                  <a:pt x="5274258" y="1743739"/>
                </a:cubicBezTo>
                <a:cubicBezTo>
                  <a:pt x="5267170" y="1757916"/>
                  <a:pt x="5259237" y="1771701"/>
                  <a:pt x="5252993" y="1786269"/>
                </a:cubicBezTo>
                <a:cubicBezTo>
                  <a:pt x="5248578" y="1796571"/>
                  <a:pt x="5246775" y="1807865"/>
                  <a:pt x="5242360" y="1818167"/>
                </a:cubicBezTo>
                <a:cubicBezTo>
                  <a:pt x="5236106" y="1832760"/>
                  <a:pt x="5213177" y="1879248"/>
                  <a:pt x="5199830" y="1892595"/>
                </a:cubicBezTo>
                <a:cubicBezTo>
                  <a:pt x="5175355" y="1917070"/>
                  <a:pt x="5157937" y="1916359"/>
                  <a:pt x="5125402" y="1924493"/>
                </a:cubicBezTo>
                <a:cubicBezTo>
                  <a:pt x="5107681" y="1945758"/>
                  <a:pt x="5086747" y="1964713"/>
                  <a:pt x="5072239" y="1988288"/>
                </a:cubicBezTo>
                <a:cubicBezTo>
                  <a:pt x="5058093" y="2011276"/>
                  <a:pt x="5051652" y="2038209"/>
                  <a:pt x="5040341" y="2062716"/>
                </a:cubicBezTo>
                <a:cubicBezTo>
                  <a:pt x="5030378" y="2084303"/>
                  <a:pt x="5018498" y="2104967"/>
                  <a:pt x="5008444" y="2126511"/>
                </a:cubicBezTo>
                <a:cubicBezTo>
                  <a:pt x="4946065" y="2260182"/>
                  <a:pt x="4990656" y="2180968"/>
                  <a:pt x="4934016" y="2275367"/>
                </a:cubicBezTo>
                <a:cubicBezTo>
                  <a:pt x="4930472" y="2293088"/>
                  <a:pt x="4923383" y="2310458"/>
                  <a:pt x="4923383" y="2328530"/>
                </a:cubicBezTo>
                <a:cubicBezTo>
                  <a:pt x="4923383" y="2339738"/>
                  <a:pt x="4923991" y="2365440"/>
                  <a:pt x="4934016" y="2360428"/>
                </a:cubicBezTo>
                <a:cubicBezTo>
                  <a:pt x="4967102" y="2343885"/>
                  <a:pt x="4961862" y="2301799"/>
                  <a:pt x="4976546" y="2275367"/>
                </a:cubicBezTo>
                <a:cubicBezTo>
                  <a:pt x="4988958" y="2253026"/>
                  <a:pt x="5019076" y="2211572"/>
                  <a:pt x="5019076" y="2211572"/>
                </a:cubicBezTo>
                <a:cubicBezTo>
                  <a:pt x="5026164" y="2243470"/>
                  <a:pt x="5020735" y="2281125"/>
                  <a:pt x="5040341" y="2307265"/>
                </a:cubicBezTo>
                <a:cubicBezTo>
                  <a:pt x="5049109" y="2318956"/>
                  <a:pt x="5069440" y="2302389"/>
                  <a:pt x="5082872" y="2296632"/>
                </a:cubicBezTo>
                <a:cubicBezTo>
                  <a:pt x="5094617" y="2291598"/>
                  <a:pt x="5103674" y="2281707"/>
                  <a:pt x="5114769" y="2275367"/>
                </a:cubicBezTo>
                <a:cubicBezTo>
                  <a:pt x="5128531" y="2267503"/>
                  <a:pt x="5143123" y="2261190"/>
                  <a:pt x="5157300" y="2254102"/>
                </a:cubicBezTo>
                <a:cubicBezTo>
                  <a:pt x="5164388" y="2232837"/>
                  <a:pt x="5164086" y="2207419"/>
                  <a:pt x="5178565" y="2190307"/>
                </a:cubicBezTo>
                <a:cubicBezTo>
                  <a:pt x="5240207" y="2117457"/>
                  <a:pt x="5259936" y="2124607"/>
                  <a:pt x="5327421" y="2094614"/>
                </a:cubicBezTo>
                <a:cubicBezTo>
                  <a:pt x="5341905" y="2088177"/>
                  <a:pt x="5354769" y="2077904"/>
                  <a:pt x="5369951" y="2073349"/>
                </a:cubicBezTo>
                <a:cubicBezTo>
                  <a:pt x="5390600" y="2067154"/>
                  <a:pt x="5412481" y="2066260"/>
                  <a:pt x="5433746" y="2062716"/>
                </a:cubicBezTo>
                <a:cubicBezTo>
                  <a:pt x="5371835" y="2138385"/>
                  <a:pt x="5245461" y="2290226"/>
                  <a:pt x="5199830" y="2360428"/>
                </a:cubicBezTo>
                <a:cubicBezTo>
                  <a:pt x="5153756" y="2431312"/>
                  <a:pt x="5109948" y="2503721"/>
                  <a:pt x="5061607" y="2573079"/>
                </a:cubicBezTo>
                <a:cubicBezTo>
                  <a:pt x="5028369" y="2620768"/>
                  <a:pt x="4987525" y="2662936"/>
                  <a:pt x="4955281" y="2711302"/>
                </a:cubicBezTo>
                <a:cubicBezTo>
                  <a:pt x="4948193" y="2721935"/>
                  <a:pt x="4921237" y="2743200"/>
                  <a:pt x="4934016" y="2743200"/>
                </a:cubicBezTo>
                <a:cubicBezTo>
                  <a:pt x="4964297" y="2743200"/>
                  <a:pt x="4993313" y="2727215"/>
                  <a:pt x="5019076" y="2711302"/>
                </a:cubicBezTo>
                <a:cubicBezTo>
                  <a:pt x="5038326" y="2699412"/>
                  <a:pt x="5388314" y="2458539"/>
                  <a:pt x="5455011" y="2402958"/>
                </a:cubicBezTo>
                <a:cubicBezTo>
                  <a:pt x="5532117" y="2338703"/>
                  <a:pt x="5603425" y="2267787"/>
                  <a:pt x="5678295" y="2200939"/>
                </a:cubicBezTo>
                <a:cubicBezTo>
                  <a:pt x="5702669" y="2179176"/>
                  <a:pt x="5725535" y="2155269"/>
                  <a:pt x="5752723" y="2137144"/>
                </a:cubicBezTo>
                <a:cubicBezTo>
                  <a:pt x="5763356" y="2130056"/>
                  <a:pt x="5793657" y="2106843"/>
                  <a:pt x="5784621" y="2115879"/>
                </a:cubicBezTo>
                <a:cubicBezTo>
                  <a:pt x="5772090" y="2128409"/>
                  <a:pt x="5754621" y="2135245"/>
                  <a:pt x="5742090" y="2147776"/>
                </a:cubicBezTo>
                <a:cubicBezTo>
                  <a:pt x="5659507" y="2230358"/>
                  <a:pt x="5716974" y="2207168"/>
                  <a:pt x="5603867" y="2286000"/>
                </a:cubicBezTo>
                <a:cubicBezTo>
                  <a:pt x="5409890" y="2421197"/>
                  <a:pt x="5038905" y="2636175"/>
                  <a:pt x="4859588" y="2721935"/>
                </a:cubicBezTo>
                <a:cubicBezTo>
                  <a:pt x="4426718" y="2928959"/>
                  <a:pt x="4753336" y="2745019"/>
                  <a:pt x="4519346" y="2923953"/>
                </a:cubicBezTo>
                <a:cubicBezTo>
                  <a:pt x="4492786" y="2944264"/>
                  <a:pt x="4458498" y="2954057"/>
                  <a:pt x="4434286" y="2977116"/>
                </a:cubicBezTo>
                <a:cubicBezTo>
                  <a:pt x="4383343" y="3025633"/>
                  <a:pt x="4330965" y="3075523"/>
                  <a:pt x="4296062" y="3136604"/>
                </a:cubicBezTo>
                <a:cubicBezTo>
                  <a:pt x="4281885" y="3161413"/>
                  <a:pt x="4268233" y="3186530"/>
                  <a:pt x="4253532" y="3211032"/>
                </a:cubicBezTo>
                <a:cubicBezTo>
                  <a:pt x="4246957" y="3221990"/>
                  <a:pt x="4239040" y="3232094"/>
                  <a:pt x="4232267" y="3242930"/>
                </a:cubicBezTo>
                <a:cubicBezTo>
                  <a:pt x="4221314" y="3260455"/>
                  <a:pt x="4211002" y="3278372"/>
                  <a:pt x="4200369" y="3296093"/>
                </a:cubicBezTo>
                <a:cubicBezTo>
                  <a:pt x="4196825" y="3313814"/>
                  <a:pt x="4192293" y="3331366"/>
                  <a:pt x="4189737" y="3349256"/>
                </a:cubicBezTo>
                <a:cubicBezTo>
                  <a:pt x="4185198" y="3381027"/>
                  <a:pt x="4184682" y="3413343"/>
                  <a:pt x="4179104" y="3444949"/>
                </a:cubicBezTo>
                <a:cubicBezTo>
                  <a:pt x="4172625" y="3481664"/>
                  <a:pt x="4166230" y="3532251"/>
                  <a:pt x="4136574" y="3561907"/>
                </a:cubicBezTo>
                <a:cubicBezTo>
                  <a:pt x="4127538" y="3570943"/>
                  <a:pt x="4115309" y="3576084"/>
                  <a:pt x="4104676" y="3583172"/>
                </a:cubicBezTo>
                <a:cubicBezTo>
                  <a:pt x="4095904" y="3594868"/>
                  <a:pt x="4051514" y="3648773"/>
                  <a:pt x="4051514" y="3668232"/>
                </a:cubicBezTo>
                <a:cubicBezTo>
                  <a:pt x="4051514" y="3684082"/>
                  <a:pt x="4065691" y="3696586"/>
                  <a:pt x="4072779" y="3710763"/>
                </a:cubicBezTo>
                <a:cubicBezTo>
                  <a:pt x="4104677" y="3664688"/>
                  <a:pt x="4130462" y="3613716"/>
                  <a:pt x="4168472" y="3572539"/>
                </a:cubicBezTo>
                <a:cubicBezTo>
                  <a:pt x="4216189" y="3520846"/>
                  <a:pt x="4271004" y="3475609"/>
                  <a:pt x="4327960" y="3434316"/>
                </a:cubicBezTo>
                <a:cubicBezTo>
                  <a:pt x="4572150" y="3257278"/>
                  <a:pt x="4659263" y="3225794"/>
                  <a:pt x="4955281" y="3115339"/>
                </a:cubicBezTo>
                <a:cubicBezTo>
                  <a:pt x="5070787" y="3072240"/>
                  <a:pt x="5187396" y="3031478"/>
                  <a:pt x="5306155" y="2998381"/>
                </a:cubicBezTo>
                <a:cubicBezTo>
                  <a:pt x="5403920" y="2971135"/>
                  <a:pt x="5506221" y="2962252"/>
                  <a:pt x="5603867" y="2934586"/>
                </a:cubicBezTo>
                <a:cubicBezTo>
                  <a:pt x="5895010" y="2852096"/>
                  <a:pt x="5853101" y="2872233"/>
                  <a:pt x="5997272" y="2785730"/>
                </a:cubicBezTo>
                <a:cubicBezTo>
                  <a:pt x="5983095" y="2760921"/>
                  <a:pt x="5974361" y="2732076"/>
                  <a:pt x="5954741" y="2711302"/>
                </a:cubicBezTo>
                <a:cubicBezTo>
                  <a:pt x="5888769" y="2641449"/>
                  <a:pt x="5708747" y="2513381"/>
                  <a:pt x="5635765" y="2466753"/>
                </a:cubicBezTo>
                <a:cubicBezTo>
                  <a:pt x="5570194" y="2424860"/>
                  <a:pt x="5504451" y="2382281"/>
                  <a:pt x="5433746" y="2349795"/>
                </a:cubicBezTo>
                <a:cubicBezTo>
                  <a:pt x="5372641" y="2321720"/>
                  <a:pt x="5307065" y="2304313"/>
                  <a:pt x="5242360" y="2286000"/>
                </a:cubicBezTo>
                <a:cubicBezTo>
                  <a:pt x="4873444" y="2181590"/>
                  <a:pt x="4978014" y="2198007"/>
                  <a:pt x="4721365" y="2179674"/>
                </a:cubicBezTo>
                <a:cubicBezTo>
                  <a:pt x="4682379" y="2193851"/>
                  <a:pt x="4627418" y="2187688"/>
                  <a:pt x="4604407" y="2222204"/>
                </a:cubicBezTo>
                <a:cubicBezTo>
                  <a:pt x="4590095" y="2243672"/>
                  <a:pt x="4653032" y="2243469"/>
                  <a:pt x="4678834" y="2243469"/>
                </a:cubicBezTo>
                <a:cubicBezTo>
                  <a:pt x="4863268" y="2243469"/>
                  <a:pt x="5047429" y="2229292"/>
                  <a:pt x="5231727" y="2222204"/>
                </a:cubicBezTo>
                <a:lnTo>
                  <a:pt x="5582602" y="2158409"/>
                </a:lnTo>
                <a:cubicBezTo>
                  <a:pt x="5625132" y="2151321"/>
                  <a:pt x="5667438" y="2142721"/>
                  <a:pt x="5710193" y="2137144"/>
                </a:cubicBezTo>
                <a:cubicBezTo>
                  <a:pt x="5749011" y="2132081"/>
                  <a:pt x="5788165" y="2130055"/>
                  <a:pt x="5827151" y="2126511"/>
                </a:cubicBezTo>
                <a:cubicBezTo>
                  <a:pt x="5848416" y="2119423"/>
                  <a:pt x="5869321" y="2111144"/>
                  <a:pt x="5890946" y="2105246"/>
                </a:cubicBezTo>
                <a:cubicBezTo>
                  <a:pt x="5908381" y="2100491"/>
                  <a:pt x="5926577" y="2098997"/>
                  <a:pt x="5944109" y="2094614"/>
                </a:cubicBezTo>
                <a:cubicBezTo>
                  <a:pt x="5970383" y="2088046"/>
                  <a:pt x="5975275" y="2084347"/>
                  <a:pt x="5997272" y="2073349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3" name="CasellaDiTesto 22"/>
          <p:cNvSpPr txBox="1">
            <a:spLocks noChangeArrowheads="1"/>
          </p:cNvSpPr>
          <p:nvPr/>
        </p:nvSpPr>
        <p:spPr bwMode="auto">
          <a:xfrm>
            <a:off x="3101975" y="4365625"/>
            <a:ext cx="17557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Divide by B </a:t>
            </a:r>
            <a:r>
              <a:rPr lang="it-IT" altLang="it-IT" sz="1800" b="0">
                <a:latin typeface="Arial Narrow" pitchFamily="34" charset="0"/>
                <a:sym typeface="Wingdings" pitchFamily="2" charset="2"/>
              </a:rPr>
              <a:t> </a:t>
            </a:r>
            <a:r>
              <a:rPr lang="it-IT" altLang="it-IT" sz="1800" b="0">
                <a:latin typeface="Arial Narrow" pitchFamily="34" charset="0"/>
              </a:rPr>
              <a:t>M</a:t>
            </a:r>
            <a:r>
              <a:rPr lang="it-IT" altLang="it-IT" sz="1800" b="0" baseline="30000">
                <a:latin typeface="Arial Narrow" pitchFamily="34" charset="0"/>
              </a:rPr>
              <a:t>d</a:t>
            </a:r>
            <a:r>
              <a:rPr lang="it-IT" altLang="it-IT" sz="1800" b="0">
                <a:latin typeface="Arial Narrow" pitchFamily="34" charset="0"/>
                <a:sym typeface="Wingdings" pitchFamily="2" charset="2"/>
              </a:rPr>
              <a:t> </a:t>
            </a:r>
            <a:endParaRPr lang="it-IT" altLang="it-IT" sz="1800" b="0" baseline="3000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6" grpId="0"/>
      <p:bldP spid="9" grpId="0"/>
      <p:bldP spid="10" grpId="0" animBg="1"/>
      <p:bldP spid="15" grpId="0" animBg="1"/>
      <p:bldP spid="18" grpId="0"/>
      <p:bldP spid="19" grpId="0" animBg="1"/>
      <p:bldP spid="20" grpId="0" animBg="1"/>
      <p:bldP spid="21" grpId="0" animBg="1"/>
      <p:bldP spid="22" grpId="0" animBg="1"/>
      <p:bldP spid="2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Bitcoin</a:t>
            </a:r>
            <a:r>
              <a:rPr lang="it-IT" dirty="0" smtClean="0"/>
              <a:t> </a:t>
            </a:r>
            <a:r>
              <a:rPr lang="it-IT" dirty="0" err="1" smtClean="0"/>
              <a:t>challenge</a:t>
            </a:r>
            <a:r>
              <a:rPr lang="it-IT" dirty="0" smtClean="0"/>
              <a:t>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8170863" cy="4970462"/>
          </a:xfrm>
        </p:spPr>
        <p:txBody>
          <a:bodyPr>
            <a:normAutofit fontScale="85000" lnSpcReduction="10000"/>
          </a:bodyPr>
          <a:lstStyle/>
          <a:p>
            <a:pPr>
              <a:buFont typeface="Wingdings" charset="2"/>
              <a:buChar char="è"/>
              <a:defRPr/>
            </a:pPr>
            <a:r>
              <a:rPr lang="it-IT" dirty="0" err="1" smtClean="0"/>
              <a:t>Get</a:t>
            </a:r>
            <a:r>
              <a:rPr lang="it-IT" dirty="0" smtClean="0"/>
              <a:t> </a:t>
            </a:r>
            <a:r>
              <a:rPr lang="it-IT" dirty="0" err="1" smtClean="0"/>
              <a:t>rid</a:t>
            </a:r>
            <a:r>
              <a:rPr lang="it-IT" dirty="0" smtClean="0"/>
              <a:t> of ANY </a:t>
            </a:r>
            <a:r>
              <a:rPr lang="it-IT" dirty="0" err="1" smtClean="0"/>
              <a:t>central</a:t>
            </a:r>
            <a:r>
              <a:rPr lang="it-IT" dirty="0" smtClean="0"/>
              <a:t> authority / </a:t>
            </a:r>
            <a:r>
              <a:rPr lang="it-IT" dirty="0" err="1" smtClean="0"/>
              <a:t>intermediary</a:t>
            </a:r>
            <a:endParaRPr lang="it-IT" dirty="0" smtClean="0"/>
          </a:p>
          <a:p>
            <a:pPr>
              <a:buFont typeface="Wingdings" charset="2"/>
              <a:buChar char="è"/>
              <a:defRPr/>
            </a:pPr>
            <a:endParaRPr lang="it-IT" dirty="0" smtClean="0"/>
          </a:p>
          <a:p>
            <a:pPr>
              <a:buFont typeface="Wingdings" charset="2"/>
              <a:buChar char="è"/>
              <a:defRPr/>
            </a:pPr>
            <a:r>
              <a:rPr lang="it-IT" dirty="0" smtClean="0"/>
              <a:t>Central (</a:t>
            </a:r>
            <a:r>
              <a:rPr lang="it-IT" dirty="0" err="1" smtClean="0"/>
              <a:t>trusted</a:t>
            </a:r>
            <a:r>
              <a:rPr lang="it-IT" dirty="0" smtClean="0"/>
              <a:t>) authority/</a:t>
            </a:r>
            <a:r>
              <a:rPr lang="it-IT" dirty="0" err="1" smtClean="0"/>
              <a:t>intermediaries</a:t>
            </a:r>
            <a:r>
              <a:rPr lang="it-IT" dirty="0" smtClean="0"/>
              <a:t> </a:t>
            </a:r>
            <a:r>
              <a:rPr lang="it-IT" dirty="0" err="1" smtClean="0"/>
              <a:t>usually</a:t>
            </a:r>
            <a:r>
              <a:rPr lang="it-IT" dirty="0" smtClean="0"/>
              <a:t> </a:t>
            </a:r>
            <a:r>
              <a:rPr lang="it-IT" dirty="0" err="1" smtClean="0"/>
              <a:t>used</a:t>
            </a:r>
            <a:r>
              <a:rPr lang="it-IT" dirty="0" smtClean="0"/>
              <a:t> for: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b="1" dirty="0" err="1" smtClean="0"/>
              <a:t>Registering</a:t>
            </a:r>
            <a:r>
              <a:rPr lang="it-IT" b="1" dirty="0" smtClean="0"/>
              <a:t> and </a:t>
            </a:r>
            <a:r>
              <a:rPr lang="it-IT" b="1" dirty="0" err="1" smtClean="0"/>
              <a:t>handling</a:t>
            </a:r>
            <a:r>
              <a:rPr lang="it-IT" b="1" dirty="0" smtClean="0"/>
              <a:t> </a:t>
            </a:r>
            <a:r>
              <a:rPr lang="it-IT" b="1" dirty="0" err="1"/>
              <a:t>user</a:t>
            </a:r>
            <a:r>
              <a:rPr lang="it-IT" b="1" dirty="0"/>
              <a:t> </a:t>
            </a:r>
            <a:r>
              <a:rPr lang="it-IT" b="1" dirty="0" err="1"/>
              <a:t>identities</a:t>
            </a:r>
            <a:r>
              <a:rPr lang="it-IT" b="1" dirty="0"/>
              <a:t> (accounts)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b="1" dirty="0" err="1" smtClean="0"/>
              <a:t>Registering</a:t>
            </a:r>
            <a:r>
              <a:rPr lang="it-IT" b="1" dirty="0" smtClean="0"/>
              <a:t> </a:t>
            </a:r>
            <a:r>
              <a:rPr lang="it-IT" b="1" dirty="0" err="1" smtClean="0"/>
              <a:t>transactions</a:t>
            </a:r>
            <a:r>
              <a:rPr lang="it-IT" b="1" dirty="0" smtClean="0"/>
              <a:t>, </a:t>
            </a:r>
            <a:r>
              <a:rPr lang="it-IT" b="1" dirty="0" err="1" smtClean="0"/>
              <a:t>transferring</a:t>
            </a:r>
            <a:r>
              <a:rPr lang="it-IT" b="1" dirty="0" smtClean="0"/>
              <a:t> </a:t>
            </a:r>
            <a:r>
              <a:rPr lang="it-IT" b="1" dirty="0" err="1" smtClean="0"/>
              <a:t>money</a:t>
            </a:r>
            <a:r>
              <a:rPr lang="it-IT" b="1" dirty="0" smtClean="0"/>
              <a:t>, and </a:t>
            </a:r>
            <a:r>
              <a:rPr lang="it-IT" b="1" dirty="0" err="1" smtClean="0"/>
              <a:t>checking</a:t>
            </a:r>
            <a:r>
              <a:rPr lang="it-IT" b="1" dirty="0" smtClean="0"/>
              <a:t> double </a:t>
            </a:r>
            <a:r>
              <a:rPr lang="it-IT" b="1" dirty="0" err="1" smtClean="0"/>
              <a:t>spending</a:t>
            </a:r>
            <a:endParaRPr lang="it-IT" b="1" dirty="0" smtClean="0"/>
          </a:p>
          <a:p>
            <a:pPr lvl="1">
              <a:buFont typeface="Wingdings" charset="2"/>
              <a:buChar char="ð"/>
              <a:defRPr/>
            </a:pPr>
            <a:r>
              <a:rPr lang="it-IT" b="1" dirty="0" err="1" smtClean="0"/>
              <a:t>Issuing</a:t>
            </a:r>
            <a:r>
              <a:rPr lang="it-IT" b="1" dirty="0" smtClean="0"/>
              <a:t> (</a:t>
            </a:r>
            <a:r>
              <a:rPr lang="it-IT" b="1" dirty="0" err="1" smtClean="0"/>
              <a:t>generating</a:t>
            </a:r>
            <a:r>
              <a:rPr lang="it-IT" b="1" dirty="0" smtClean="0"/>
              <a:t>) </a:t>
            </a:r>
            <a:r>
              <a:rPr lang="it-IT" b="1" dirty="0" err="1" smtClean="0"/>
              <a:t>money</a:t>
            </a:r>
            <a:r>
              <a:rPr lang="it-IT" b="1" dirty="0" smtClean="0"/>
              <a:t>!</a:t>
            </a:r>
          </a:p>
          <a:p>
            <a:pPr lvl="2">
              <a:buFont typeface="Wingdings" charset="2"/>
              <a:buChar char="à"/>
              <a:defRPr/>
            </a:pPr>
            <a:r>
              <a:rPr lang="it-IT" dirty="0" err="1" smtClean="0"/>
              <a:t>trusted</a:t>
            </a:r>
            <a:r>
              <a:rPr lang="it-IT" dirty="0" smtClean="0"/>
              <a:t> </a:t>
            </a:r>
            <a:r>
              <a:rPr lang="it-IT" dirty="0" err="1" smtClean="0"/>
              <a:t>central</a:t>
            </a:r>
            <a:r>
              <a:rPr lang="it-IT" dirty="0" smtClean="0"/>
              <a:t> </a:t>
            </a:r>
            <a:r>
              <a:rPr lang="it-IT" dirty="0" err="1" smtClean="0"/>
              <a:t>monetary</a:t>
            </a:r>
            <a:r>
              <a:rPr lang="it-IT" dirty="0" smtClean="0"/>
              <a:t> authority </a:t>
            </a:r>
            <a:r>
              <a:rPr lang="it-IT" dirty="0" err="1" smtClean="0"/>
              <a:t>which</a:t>
            </a:r>
            <a:r>
              <a:rPr lang="it-IT" dirty="0" smtClean="0"/>
              <a:t> </a:t>
            </a:r>
            <a:r>
              <a:rPr lang="it-IT" dirty="0" err="1" smtClean="0"/>
              <a:t>issues</a:t>
            </a:r>
            <a:r>
              <a:rPr lang="it-IT" dirty="0" smtClean="0"/>
              <a:t> the </a:t>
            </a:r>
            <a:r>
              <a:rPr lang="it-IT" dirty="0" err="1" smtClean="0"/>
              <a:t>money</a:t>
            </a:r>
            <a:r>
              <a:rPr lang="it-IT" dirty="0" smtClean="0"/>
              <a:t> </a:t>
            </a:r>
            <a:r>
              <a:rPr lang="it-IT" dirty="0" err="1" smtClean="0"/>
              <a:t>according</a:t>
            </a:r>
            <a:r>
              <a:rPr lang="it-IT" dirty="0" smtClean="0"/>
              <a:t> to a </a:t>
            </a:r>
            <a:r>
              <a:rPr lang="it-IT" dirty="0" err="1" smtClean="0"/>
              <a:t>monetary</a:t>
            </a:r>
            <a:r>
              <a:rPr lang="it-IT" dirty="0" smtClean="0"/>
              <a:t> policy</a:t>
            </a:r>
          </a:p>
          <a:p>
            <a:pPr lvl="3">
              <a:defRPr/>
            </a:pPr>
            <a:r>
              <a:rPr lang="it-IT" dirty="0" smtClean="0"/>
              <a:t>A state authority, the </a:t>
            </a:r>
            <a:r>
              <a:rPr lang="it-IT" dirty="0" err="1" smtClean="0"/>
              <a:t>European</a:t>
            </a:r>
            <a:r>
              <a:rPr lang="it-IT" dirty="0" smtClean="0"/>
              <a:t> Central </a:t>
            </a:r>
            <a:r>
              <a:rPr lang="it-IT" dirty="0" err="1" smtClean="0"/>
              <a:t>Bank</a:t>
            </a:r>
            <a:r>
              <a:rPr lang="it-IT" dirty="0" smtClean="0"/>
              <a:t>, </a:t>
            </a:r>
            <a:r>
              <a:rPr lang="it-IT" dirty="0" err="1" smtClean="0"/>
              <a:t>etc</a:t>
            </a: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Identity: </a:t>
            </a:r>
            <a:r>
              <a:rPr lang="it-IT" dirty="0" err="1" smtClean="0"/>
              <a:t>not</a:t>
            </a:r>
            <a:r>
              <a:rPr lang="it-IT" dirty="0" smtClean="0"/>
              <a:t> a </a:t>
            </a:r>
            <a:r>
              <a:rPr lang="it-IT" dirty="0" err="1" smtClean="0"/>
              <a:t>problem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1258887"/>
          </a:xfrm>
        </p:spPr>
        <p:txBody>
          <a:bodyPr>
            <a:normAutofit fontScale="92500"/>
          </a:bodyPr>
          <a:lstStyle/>
          <a:p>
            <a:pPr>
              <a:buFont typeface="Wingdings" charset="2"/>
              <a:buChar char="è"/>
              <a:defRPr/>
            </a:pPr>
            <a:r>
              <a:rPr lang="it-IT" dirty="0" smtClean="0"/>
              <a:t>Idea: use public </a:t>
            </a:r>
            <a:r>
              <a:rPr lang="it-IT" dirty="0" err="1" smtClean="0"/>
              <a:t>keys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identities</a:t>
            </a:r>
            <a:endParaRPr lang="it-IT" dirty="0"/>
          </a:p>
          <a:p>
            <a:pPr lvl="1">
              <a:buFont typeface="Wingdings" charset="2"/>
              <a:buChar char="ð"/>
              <a:defRPr/>
            </a:pPr>
            <a:r>
              <a:rPr lang="it-IT" dirty="0" err="1" smtClean="0"/>
              <a:t>Fully</a:t>
            </a:r>
            <a:r>
              <a:rPr lang="it-IT" dirty="0" smtClean="0"/>
              <a:t> </a:t>
            </a:r>
            <a:r>
              <a:rPr lang="it-IT" dirty="0" err="1" smtClean="0"/>
              <a:t>decentralized</a:t>
            </a:r>
            <a:r>
              <a:rPr lang="it-IT" dirty="0" smtClean="0"/>
              <a:t> </a:t>
            </a:r>
            <a:r>
              <a:rPr lang="it-IT" dirty="0" err="1" smtClean="0"/>
              <a:t>approach</a:t>
            </a:r>
            <a:r>
              <a:rPr lang="it-IT" dirty="0" smtClean="0"/>
              <a:t> </a:t>
            </a:r>
            <a:r>
              <a:rPr lang="it-IT" dirty="0" err="1" smtClean="0"/>
              <a:t>becomes</a:t>
            </a:r>
            <a:r>
              <a:rPr lang="it-IT" dirty="0" smtClean="0"/>
              <a:t> easy!</a:t>
            </a:r>
            <a:endParaRPr lang="it-IT" dirty="0"/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347913"/>
            <a:ext cx="1638300" cy="201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CasellaDiTesto 4"/>
          <p:cNvSpPr txBox="1">
            <a:spLocks noChangeArrowheads="1"/>
          </p:cNvSpPr>
          <p:nvPr/>
        </p:nvSpPr>
        <p:spPr bwMode="auto">
          <a:xfrm>
            <a:off x="811213" y="4473575"/>
            <a:ext cx="2103437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b="0">
                <a:latin typeface="Arial Narrow" pitchFamily="34" charset="0"/>
              </a:rPr>
              <a:t>Generate a pair: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b="0">
                <a:latin typeface="Arial Narrow" pitchFamily="34" charset="0"/>
              </a:rPr>
              <a:t>PK = Public key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b="0">
                <a:latin typeface="Arial Narrow" pitchFamily="34" charset="0"/>
              </a:rPr>
              <a:t>SK = Private Key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2400" b="0">
              <a:latin typeface="Arial Narrow" pitchFamily="34" charset="0"/>
            </a:endParaRPr>
          </a:p>
        </p:txBody>
      </p:sp>
      <p:cxnSp>
        <p:nvCxnSpPr>
          <p:cNvPr id="44038" name="Connettore 2 6"/>
          <p:cNvCxnSpPr>
            <a:cxnSpLocks noChangeShapeType="1"/>
          </p:cNvCxnSpPr>
          <p:nvPr/>
        </p:nvCxnSpPr>
        <p:spPr bwMode="auto">
          <a:xfrm flipV="1">
            <a:off x="2681288" y="3533775"/>
            <a:ext cx="1746250" cy="1516063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39" name="CasellaDiTesto 7"/>
          <p:cNvSpPr txBox="1">
            <a:spLocks noChangeArrowheads="1"/>
          </p:cNvSpPr>
          <p:nvPr/>
        </p:nvSpPr>
        <p:spPr bwMode="auto">
          <a:xfrm>
            <a:off x="4500563" y="3213100"/>
            <a:ext cx="4521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b="0">
                <a:latin typeface="Arial Narrow" pitchFamily="34" charset="0"/>
              </a:rPr>
              <a:t>Use PK as identity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b="0">
                <a:solidFill>
                  <a:srgbClr val="FF0000"/>
                </a:solidFill>
                <a:latin typeface="Arial Narrow" pitchFamily="34" charset="0"/>
              </a:rPr>
              <a:t>hash[PK] is called «address» in bitcoin</a:t>
            </a:r>
          </a:p>
        </p:txBody>
      </p:sp>
      <p:cxnSp>
        <p:nvCxnSpPr>
          <p:cNvPr id="44040" name="Connettore 2 9"/>
          <p:cNvCxnSpPr>
            <a:cxnSpLocks noChangeShapeType="1"/>
          </p:cNvCxnSpPr>
          <p:nvPr/>
        </p:nvCxnSpPr>
        <p:spPr bwMode="auto">
          <a:xfrm>
            <a:off x="2833688" y="5481638"/>
            <a:ext cx="1162050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1" name="CasellaDiTesto 12"/>
          <p:cNvSpPr txBox="1">
            <a:spLocks noChangeArrowheads="1"/>
          </p:cNvSpPr>
          <p:nvPr/>
        </p:nvSpPr>
        <p:spPr bwMode="auto">
          <a:xfrm>
            <a:off x="4067175" y="5164138"/>
            <a:ext cx="5038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b="0">
                <a:latin typeface="Arial Narrow" pitchFamily="34" charset="0"/>
              </a:rPr>
              <a:t>Sign every transaction you perform with SK</a:t>
            </a:r>
          </a:p>
        </p:txBody>
      </p:sp>
      <p:sp>
        <p:nvSpPr>
          <p:cNvPr id="44042" name="CasellaDiTesto 13"/>
          <p:cNvSpPr txBox="1">
            <a:spLocks noChangeArrowheads="1"/>
          </p:cNvSpPr>
          <p:nvPr/>
        </p:nvSpPr>
        <p:spPr bwMode="auto">
          <a:xfrm>
            <a:off x="1584325" y="5589588"/>
            <a:ext cx="65817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b="0">
                <a:solidFill>
                  <a:srgbClr val="FF0000"/>
                </a:solidFill>
                <a:latin typeface="Arial Narrow" pitchFamily="34" charset="0"/>
              </a:rPr>
              <a:t>Anyone which sees a transaction from you=PK can verify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b="0">
                <a:solidFill>
                  <a:srgbClr val="FF0000"/>
                </a:solidFill>
                <a:latin typeface="Arial Narrow" pitchFamily="34" charset="0"/>
              </a:rPr>
              <a:t>That it’s really you, by simply checking the signature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Step</a:t>
            </a:r>
            <a:r>
              <a:rPr lang="it-IT" dirty="0" smtClean="0"/>
              <a:t> by </a:t>
            </a:r>
            <a:r>
              <a:rPr lang="it-IT" dirty="0" err="1" smtClean="0"/>
              <a:t>step</a:t>
            </a:r>
            <a:r>
              <a:rPr lang="it-IT" dirty="0" smtClean="0"/>
              <a:t>…</a:t>
            </a:r>
            <a:endParaRPr lang="it-IT" dirty="0"/>
          </a:p>
        </p:txBody>
      </p:sp>
      <p:pic>
        <p:nvPicPr>
          <p:cNvPr id="45059" name="Picture 2" descr="Risultati immagini per mask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728663"/>
            <a:ext cx="1817688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>
            <a:spLocks noChangeArrowheads="1"/>
          </p:cNvSpPr>
          <p:nvPr/>
        </p:nvSpPr>
        <p:spPr bwMode="auto">
          <a:xfrm>
            <a:off x="2484438" y="1160463"/>
            <a:ext cx="3444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ADDRESS = H[PK] = a1b2c3d41235ef</a:t>
            </a:r>
          </a:p>
        </p:txBody>
      </p:sp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6551613" y="1055688"/>
            <a:ext cx="2043112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solidFill>
                  <a:srgbClr val="FF0000"/>
                </a:solidFill>
                <a:latin typeface="Arial Narrow" pitchFamily="34" charset="0"/>
              </a:rPr>
              <a:t>Account name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solidFill>
                  <a:srgbClr val="FF0000"/>
                </a:solidFill>
                <a:latin typeface="Arial Narrow" pitchFamily="34" charset="0"/>
              </a:rPr>
              <a:t>256 bits, 64 hex string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solidFill>
                  <a:srgbClr val="FF0000"/>
                </a:solidFill>
                <a:latin typeface="Arial Narrow" pitchFamily="34" charset="0"/>
              </a:rPr>
              <a:t>in bitcoin (SHA-256)</a:t>
            </a:r>
          </a:p>
        </p:txBody>
      </p:sp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454025" y="2271713"/>
            <a:ext cx="7567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A1b2c3d41235ef 	</a:t>
            </a:r>
            <a:r>
              <a:rPr lang="it-IT" altLang="it-IT" sz="1800" b="0">
                <a:latin typeface="Arial Narrow" pitchFamily="34" charset="0"/>
                <a:sym typeface="Wingdings" pitchFamily="2" charset="2"/>
              </a:rPr>
              <a:t> 	</a:t>
            </a:r>
            <a:r>
              <a:rPr lang="it-IT" altLang="it-IT" sz="1800">
                <a:latin typeface="Arial Narrow" pitchFamily="34" charset="0"/>
                <a:sym typeface="Wingdings" pitchFamily="2" charset="2"/>
              </a:rPr>
              <a:t>msg =</a:t>
            </a:r>
            <a:r>
              <a:rPr lang="it-IT" altLang="it-IT" sz="1800" b="0">
                <a:latin typeface="Arial Narrow" pitchFamily="34" charset="0"/>
                <a:sym typeface="Wingdings" pitchFamily="2" charset="2"/>
              </a:rPr>
              <a:t> </a:t>
            </a:r>
            <a:r>
              <a:rPr lang="it-IT" altLang="it-IT" sz="2000">
                <a:latin typeface="Arial Narrow" pitchFamily="34" charset="0"/>
                <a:sym typeface="Wingdings" pitchFamily="2" charset="2"/>
              </a:rPr>
              <a:t>«transfer 1 BTC to GB» | signature(msg)</a:t>
            </a:r>
            <a:endParaRPr lang="it-IT" altLang="it-IT" sz="1800">
              <a:latin typeface="Arial Narrow" pitchFamily="34" charset="0"/>
            </a:endParaRPr>
          </a:p>
        </p:txBody>
      </p:sp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460375" y="2997200"/>
            <a:ext cx="83058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GB		</a:t>
            </a:r>
            <a:r>
              <a:rPr lang="it-IT" altLang="it-IT" sz="1800" b="0">
                <a:latin typeface="Arial Narrow" pitchFamily="34" charset="0"/>
                <a:sym typeface="Wingdings" pitchFamily="2" charset="2"/>
              </a:rPr>
              <a:t> 	retrieves PK for (anonymous) user </a:t>
            </a:r>
            <a:r>
              <a:rPr lang="it-IT" altLang="it-IT" sz="1800" b="0">
                <a:latin typeface="Arial Narrow" pitchFamily="34" charset="0"/>
              </a:rPr>
              <a:t>a1b2c3d41235ef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		</a:t>
            </a:r>
            <a:r>
              <a:rPr lang="it-IT" altLang="it-IT" sz="1800" b="0">
                <a:latin typeface="Arial Narrow" pitchFamily="34" charset="0"/>
                <a:sym typeface="Wingdings" pitchFamily="2" charset="2"/>
              </a:rPr>
              <a:t>	checks that H[PK] = </a:t>
            </a:r>
            <a:r>
              <a:rPr lang="it-IT" altLang="it-IT" sz="1800" b="0">
                <a:latin typeface="Arial Narrow" pitchFamily="34" charset="0"/>
              </a:rPr>
              <a:t>a1b2c3d41235ef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				</a:t>
            </a:r>
            <a:r>
              <a:rPr lang="it-IT" altLang="it-IT" sz="1800" b="0">
                <a:solidFill>
                  <a:srgbClr val="FF0000"/>
                </a:solidFill>
                <a:latin typeface="Arial Narrow" pitchFamily="34" charset="0"/>
              </a:rPr>
              <a:t>collision resistance protects from impersonation: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solidFill>
                  <a:srgbClr val="FF0000"/>
                </a:solidFill>
                <a:latin typeface="Arial Narrow" pitchFamily="34" charset="0"/>
              </a:rPr>
              <a:t>				not possible to claim different PK for a given address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		</a:t>
            </a:r>
            <a:r>
              <a:rPr lang="it-IT" altLang="it-IT" sz="1800" b="0">
                <a:latin typeface="Arial Narrow" pitchFamily="34" charset="0"/>
                <a:sym typeface="Wingdings" pitchFamily="2" charset="2"/>
              </a:rPr>
              <a:t> 	verify(PK, message, signature) = TRUE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  <a:sym typeface="Wingdings" pitchFamily="2" charset="2"/>
              </a:rPr>
              <a:t>				</a:t>
            </a:r>
            <a:r>
              <a:rPr lang="it-IT" altLang="it-IT" sz="1800" b="0">
                <a:solidFill>
                  <a:srgbClr val="FF0000"/>
                </a:solidFill>
                <a:latin typeface="Arial Narrow" pitchFamily="34" charset="0"/>
              </a:rPr>
              <a:t>only a1b2c3d41235ef knows private key SK!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solidFill>
                <a:srgbClr val="FF0000"/>
              </a:solidFill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6" name="CasellaDiTesto 5"/>
          <p:cNvSpPr txBox="1">
            <a:spLocks noChangeArrowheads="1"/>
          </p:cNvSpPr>
          <p:nvPr/>
        </p:nvSpPr>
        <p:spPr bwMode="auto">
          <a:xfrm>
            <a:off x="34925" y="5445125"/>
            <a:ext cx="94805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>
                <a:solidFill>
                  <a:srgbClr val="FF0000"/>
                </a:solidFill>
                <a:latin typeface="Arial Narrow" pitchFamily="34" charset="0"/>
              </a:rPr>
              <a:t>No need for any intermediate/central authority to issue/manage «accounts»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>
                <a:solidFill>
                  <a:srgbClr val="FF0000"/>
                </a:solidFill>
                <a:latin typeface="Arial Narrow" pitchFamily="34" charset="0"/>
              </a:rPr>
              <a:t>Decent level of privacy </a:t>
            </a:r>
            <a:r>
              <a:rPr lang="it-IT" altLang="it-IT" sz="1800">
                <a:solidFill>
                  <a:srgbClr val="FF0000"/>
                </a:solidFill>
                <a:latin typeface="Arial Narrow" pitchFamily="34" charset="0"/>
              </a:rPr>
              <a:t>(as long as multiple identities are used for multiple transactions)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696200" cy="649288"/>
          </a:xfrm>
        </p:spPr>
        <p:txBody>
          <a:bodyPr/>
          <a:lstStyle/>
          <a:p>
            <a:pPr>
              <a:defRPr/>
            </a:pPr>
            <a:r>
              <a:rPr lang="it-IT" dirty="0" err="1" smtClean="0"/>
              <a:t>Logging</a:t>
            </a:r>
            <a:r>
              <a:rPr lang="it-IT" dirty="0" smtClean="0"/>
              <a:t> </a:t>
            </a:r>
            <a:r>
              <a:rPr lang="it-IT" dirty="0" err="1" smtClean="0"/>
              <a:t>transactions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944563"/>
            <a:ext cx="4425950" cy="5151437"/>
          </a:xfrm>
        </p:spPr>
        <p:txBody>
          <a:bodyPr>
            <a:normAutofit fontScale="85000" lnSpcReduction="10000"/>
          </a:bodyPr>
          <a:lstStyle/>
          <a:p>
            <a:pPr>
              <a:buFont typeface="Wingdings" charset="2"/>
              <a:buChar char="è"/>
              <a:defRPr/>
            </a:pPr>
            <a:r>
              <a:rPr lang="it-IT" dirty="0" smtClean="0"/>
              <a:t>Authority </a:t>
            </a:r>
            <a:r>
              <a:rPr lang="it-IT" dirty="0" err="1" smtClean="0"/>
              <a:t>creates</a:t>
            </a:r>
            <a:r>
              <a:rPr lang="it-IT" dirty="0" smtClean="0"/>
              <a:t> </a:t>
            </a:r>
            <a:r>
              <a:rPr lang="it-IT" dirty="0" err="1" smtClean="0"/>
              <a:t>coin</a:t>
            </a:r>
            <a:endParaRPr lang="it-IT" dirty="0" smtClean="0"/>
          </a:p>
          <a:p>
            <a:pPr>
              <a:buFont typeface="Wingdings" charset="2"/>
              <a:buChar char="è"/>
              <a:defRPr/>
            </a:pPr>
            <a:endParaRPr lang="it-IT" dirty="0"/>
          </a:p>
          <a:p>
            <a:pPr>
              <a:buFont typeface="Wingdings" charset="2"/>
              <a:buChar char="è"/>
              <a:defRPr/>
            </a:pPr>
            <a:r>
              <a:rPr lang="it-IT" dirty="0" smtClean="0"/>
              <a:t>Authority transfer </a:t>
            </a:r>
            <a:r>
              <a:rPr lang="it-IT" dirty="0" err="1" smtClean="0"/>
              <a:t>coin</a:t>
            </a:r>
            <a:r>
              <a:rPr lang="it-IT" dirty="0" smtClean="0"/>
              <a:t> to DEVIL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smtClean="0"/>
              <a:t>i.e. authority «</a:t>
            </a:r>
            <a:r>
              <a:rPr lang="it-IT" dirty="0" err="1" smtClean="0"/>
              <a:t>pays</a:t>
            </a:r>
            <a:r>
              <a:rPr lang="it-IT" dirty="0" smtClean="0"/>
              <a:t>» DEVIL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smtClean="0"/>
              <a:t>DEVIL </a:t>
            </a:r>
            <a:r>
              <a:rPr lang="it-IT" dirty="0" err="1" smtClean="0"/>
              <a:t>identity</a:t>
            </a:r>
            <a:r>
              <a:rPr lang="it-IT" dirty="0" smtClean="0"/>
              <a:t>: PK</a:t>
            </a:r>
            <a:r>
              <a:rPr lang="it-IT" baseline="-25000" dirty="0" smtClean="0"/>
              <a:t>DEVIL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smtClean="0"/>
              <a:t>DEVIL </a:t>
            </a:r>
            <a:r>
              <a:rPr lang="it-IT" dirty="0" err="1" smtClean="0"/>
              <a:t>now</a:t>
            </a:r>
            <a:r>
              <a:rPr lang="it-IT" dirty="0" smtClean="0"/>
              <a:t> </a:t>
            </a:r>
            <a:r>
              <a:rPr lang="it-IT" dirty="0" err="1" smtClean="0"/>
              <a:t>owns</a:t>
            </a:r>
            <a:r>
              <a:rPr lang="it-IT" dirty="0" smtClean="0"/>
              <a:t> </a:t>
            </a:r>
            <a:r>
              <a:rPr lang="it-IT" dirty="0" err="1" smtClean="0"/>
              <a:t>coin</a:t>
            </a:r>
            <a:endParaRPr lang="it-IT" dirty="0" smtClean="0"/>
          </a:p>
          <a:p>
            <a:pPr lvl="1">
              <a:buFont typeface="Wingdings" charset="2"/>
              <a:buChar char="ð"/>
              <a:defRPr/>
            </a:pPr>
            <a:endParaRPr lang="it-IT" dirty="0" smtClean="0"/>
          </a:p>
          <a:p>
            <a:pPr>
              <a:buFont typeface="Wingdings" charset="2"/>
              <a:buChar char="è"/>
              <a:defRPr/>
            </a:pPr>
            <a:r>
              <a:rPr lang="it-IT" dirty="0" smtClean="0"/>
              <a:t>DEVIL </a:t>
            </a:r>
            <a:r>
              <a:rPr lang="it-IT" dirty="0" err="1" smtClean="0"/>
              <a:t>pays</a:t>
            </a:r>
            <a:r>
              <a:rPr lang="it-IT" dirty="0" smtClean="0"/>
              <a:t> GB</a:t>
            </a:r>
          </a:p>
          <a:p>
            <a:pPr lvl="1">
              <a:buFont typeface="Wingdings" charset="2"/>
              <a:buChar char="ð"/>
              <a:defRPr/>
            </a:pPr>
            <a:r>
              <a:rPr lang="it-IT" dirty="0" smtClean="0"/>
              <a:t>GB </a:t>
            </a:r>
            <a:r>
              <a:rPr lang="it-IT" dirty="0" err="1" smtClean="0"/>
              <a:t>now</a:t>
            </a:r>
            <a:r>
              <a:rPr lang="it-IT" dirty="0" smtClean="0"/>
              <a:t> </a:t>
            </a:r>
            <a:r>
              <a:rPr lang="it-IT" dirty="0" err="1" smtClean="0"/>
              <a:t>own</a:t>
            </a:r>
            <a:r>
              <a:rPr lang="it-IT" dirty="0" smtClean="0"/>
              <a:t> </a:t>
            </a:r>
            <a:r>
              <a:rPr lang="it-IT" dirty="0" err="1" smtClean="0"/>
              <a:t>coin</a:t>
            </a:r>
            <a:endParaRPr lang="it-IT" dirty="0" smtClean="0"/>
          </a:p>
          <a:p>
            <a:pPr>
              <a:buFont typeface="Wingdings" charset="2"/>
              <a:buChar char="è"/>
              <a:defRPr/>
            </a:pPr>
            <a:endParaRPr lang="it-IT" dirty="0" smtClean="0"/>
          </a:p>
        </p:txBody>
      </p:sp>
      <p:sp>
        <p:nvSpPr>
          <p:cNvPr id="5" name="Rettangolo 4"/>
          <p:cNvSpPr>
            <a:spLocks noChangeArrowheads="1"/>
          </p:cNvSpPr>
          <p:nvPr/>
        </p:nvSpPr>
        <p:spPr bwMode="auto">
          <a:xfrm>
            <a:off x="5688013" y="1520825"/>
            <a:ext cx="2376487" cy="684213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1 coin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SN1234 (unique)</a:t>
            </a:r>
          </a:p>
        </p:txBody>
      </p:sp>
      <p:sp>
        <p:nvSpPr>
          <p:cNvPr id="6" name="Rettangolo 5"/>
          <p:cNvSpPr>
            <a:spLocks noChangeArrowheads="1"/>
          </p:cNvSpPr>
          <p:nvPr/>
        </p:nvSpPr>
        <p:spPr bwMode="auto">
          <a:xfrm>
            <a:off x="5688013" y="2205038"/>
            <a:ext cx="2376487" cy="365125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Signature by PK</a:t>
            </a:r>
            <a:r>
              <a:rPr lang="it-IT" altLang="it-IT" sz="1800" b="0" baseline="-25000">
                <a:latin typeface="Arial Narrow" pitchFamily="34" charset="0"/>
              </a:rPr>
              <a:t>auth</a:t>
            </a:r>
          </a:p>
        </p:txBody>
      </p:sp>
      <p:sp>
        <p:nvSpPr>
          <p:cNvPr id="46086" name="AutoShape 5" descr="Risultati immagini per authority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pic>
        <p:nvPicPr>
          <p:cNvPr id="46087" name="Picture 7" descr="Risultati immagini per author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338" y="225425"/>
            <a:ext cx="1312862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8" name="CasellaDiTesto 7"/>
          <p:cNvSpPr txBox="1">
            <a:spLocks noChangeArrowheads="1"/>
          </p:cNvSpPr>
          <p:nvPr/>
        </p:nvSpPr>
        <p:spPr bwMode="auto">
          <a:xfrm>
            <a:off x="8423275" y="1196975"/>
            <a:ext cx="685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Pk</a:t>
            </a:r>
            <a:r>
              <a:rPr lang="it-IT" altLang="it-IT" sz="1800" b="0" baseline="-25000">
                <a:latin typeface="Arial Narrow" pitchFamily="34" charset="0"/>
              </a:rPr>
              <a:t>auth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SK</a:t>
            </a:r>
            <a:r>
              <a:rPr lang="it-IT" altLang="it-IT" sz="1800" b="0" baseline="-25000">
                <a:latin typeface="Arial Narrow" pitchFamily="34" charset="0"/>
              </a:rPr>
              <a:t>auth</a:t>
            </a: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auto">
          <a:xfrm>
            <a:off x="5680075" y="3141663"/>
            <a:ext cx="2376488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Pay SN1234 to DEVIL</a:t>
            </a:r>
          </a:p>
        </p:txBody>
      </p:sp>
      <p:sp>
        <p:nvSpPr>
          <p:cNvPr id="11" name="Rettangolo 10"/>
          <p:cNvSpPr>
            <a:spLocks noChangeArrowheads="1"/>
          </p:cNvSpPr>
          <p:nvPr/>
        </p:nvSpPr>
        <p:spPr bwMode="auto">
          <a:xfrm>
            <a:off x="5680075" y="3854450"/>
            <a:ext cx="2376488" cy="366713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Signature by PK</a:t>
            </a:r>
            <a:r>
              <a:rPr lang="it-IT" altLang="it-IT" sz="1800" b="0" baseline="-25000">
                <a:latin typeface="Arial Narrow" pitchFamily="34" charset="0"/>
              </a:rPr>
              <a:t>auth</a:t>
            </a:r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5688013" y="3495675"/>
            <a:ext cx="2376487" cy="365125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cxnSp>
        <p:nvCxnSpPr>
          <p:cNvPr id="13" name="Connettore 4 12"/>
          <p:cNvCxnSpPr>
            <a:cxnSpLocks noChangeShapeType="1"/>
            <a:stCxn id="6" idx="2"/>
            <a:endCxn id="12" idx="3"/>
          </p:cNvCxnSpPr>
          <p:nvPr/>
        </p:nvCxnSpPr>
        <p:spPr bwMode="auto">
          <a:xfrm rot="16200000" flipH="1">
            <a:off x="6916737" y="2530476"/>
            <a:ext cx="1108075" cy="1187450"/>
          </a:xfrm>
          <a:prstGeom prst="bentConnector4">
            <a:avLst>
              <a:gd name="adj1" fmla="val 41736"/>
              <a:gd name="adj2" fmla="val 119241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Rettangolo 15"/>
          <p:cNvSpPr>
            <a:spLocks noChangeArrowheads="1"/>
          </p:cNvSpPr>
          <p:nvPr/>
        </p:nvSpPr>
        <p:spPr bwMode="auto">
          <a:xfrm>
            <a:off x="5680075" y="4797425"/>
            <a:ext cx="2376488" cy="341313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Pay SN1234 to GB</a:t>
            </a:r>
          </a:p>
        </p:txBody>
      </p:sp>
      <p:sp>
        <p:nvSpPr>
          <p:cNvPr id="17" name="Rettangolo 16"/>
          <p:cNvSpPr>
            <a:spLocks noChangeArrowheads="1"/>
          </p:cNvSpPr>
          <p:nvPr/>
        </p:nvSpPr>
        <p:spPr bwMode="auto">
          <a:xfrm>
            <a:off x="5680075" y="5511800"/>
            <a:ext cx="2376488" cy="365125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Signature by PK</a:t>
            </a:r>
            <a:r>
              <a:rPr lang="it-IT" altLang="it-IT" sz="1800" b="0" baseline="-25000">
                <a:latin typeface="Arial Narrow" pitchFamily="34" charset="0"/>
              </a:rPr>
              <a:t>DEVIL</a:t>
            </a:r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auto">
          <a:xfrm>
            <a:off x="5688013" y="5151438"/>
            <a:ext cx="2376487" cy="365125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cxnSp>
        <p:nvCxnSpPr>
          <p:cNvPr id="19" name="Connettore 4 18"/>
          <p:cNvCxnSpPr>
            <a:cxnSpLocks noChangeShapeType="1"/>
            <a:stCxn id="11" idx="2"/>
            <a:endCxn id="18" idx="3"/>
          </p:cNvCxnSpPr>
          <p:nvPr/>
        </p:nvCxnSpPr>
        <p:spPr bwMode="auto">
          <a:xfrm rot="16200000" flipH="1">
            <a:off x="6909594" y="4179094"/>
            <a:ext cx="1112837" cy="1196975"/>
          </a:xfrm>
          <a:prstGeom prst="bentConnector4">
            <a:avLst>
              <a:gd name="adj1" fmla="val 41778"/>
              <a:gd name="adj2" fmla="val 119111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  <p:bldP spid="10" grpId="0" animBg="1"/>
      <p:bldP spid="11" grpId="0" animBg="1"/>
      <p:bldP spid="12" grpId="0" animBg="1"/>
      <p:bldP spid="16" grpId="0" animBg="1"/>
      <p:bldP spid="17" grpId="0" animBg="1"/>
      <p:bldP spid="1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Double </a:t>
            </a:r>
            <a:r>
              <a:rPr lang="it-IT" dirty="0" err="1" smtClean="0"/>
              <a:t>spending</a:t>
            </a:r>
            <a:r>
              <a:rPr lang="it-IT" dirty="0" smtClean="0"/>
              <a:t>:</a:t>
            </a:r>
            <a:br>
              <a:rPr lang="it-IT" dirty="0" smtClean="0"/>
            </a:br>
            <a:r>
              <a:rPr lang="it-IT" sz="2400" dirty="0" smtClean="0"/>
              <a:t>THE </a:t>
            </a:r>
            <a:r>
              <a:rPr lang="it-IT" sz="2400" dirty="0" err="1" smtClean="0"/>
              <a:t>biggest</a:t>
            </a:r>
            <a:r>
              <a:rPr lang="it-IT" sz="2400" dirty="0" smtClean="0"/>
              <a:t> </a:t>
            </a:r>
            <a:r>
              <a:rPr lang="it-IT" sz="2400" dirty="0" err="1" smtClean="0"/>
              <a:t>problem</a:t>
            </a:r>
            <a:r>
              <a:rPr lang="it-IT" sz="2400" dirty="0" smtClean="0"/>
              <a:t> in e-</a:t>
            </a:r>
            <a:r>
              <a:rPr lang="it-IT" sz="2400" dirty="0" err="1" smtClean="0"/>
              <a:t>money</a:t>
            </a:r>
            <a:r>
              <a:rPr lang="it-IT" sz="2400" dirty="0" smtClean="0"/>
              <a:t>!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700" y="1573213"/>
            <a:ext cx="3922713" cy="2647950"/>
          </a:xfrm>
        </p:spPr>
        <p:txBody>
          <a:bodyPr/>
          <a:lstStyle/>
          <a:p>
            <a:r>
              <a:rPr lang="it-IT" altLang="it-IT" smtClean="0"/>
              <a:t>Who prevents DEVIL to pay GB and MR with same coin??? </a:t>
            </a:r>
          </a:p>
        </p:txBody>
      </p:sp>
      <p:sp>
        <p:nvSpPr>
          <p:cNvPr id="47108" name="Rettangolo 3"/>
          <p:cNvSpPr>
            <a:spLocks noChangeArrowheads="1"/>
          </p:cNvSpPr>
          <p:nvPr/>
        </p:nvSpPr>
        <p:spPr bwMode="auto">
          <a:xfrm>
            <a:off x="5688013" y="1520825"/>
            <a:ext cx="2376487" cy="684213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1 coin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SN1234 (unique)</a:t>
            </a:r>
          </a:p>
        </p:txBody>
      </p:sp>
      <p:sp>
        <p:nvSpPr>
          <p:cNvPr id="47109" name="Rettangolo 4"/>
          <p:cNvSpPr>
            <a:spLocks noChangeArrowheads="1"/>
          </p:cNvSpPr>
          <p:nvPr/>
        </p:nvSpPr>
        <p:spPr bwMode="auto">
          <a:xfrm>
            <a:off x="5688013" y="2205038"/>
            <a:ext cx="2376487" cy="365125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Signature by PK</a:t>
            </a:r>
            <a:r>
              <a:rPr lang="it-IT" altLang="it-IT" sz="1800" b="0" baseline="-25000">
                <a:latin typeface="Arial Narrow" pitchFamily="34" charset="0"/>
              </a:rPr>
              <a:t>auth</a:t>
            </a:r>
          </a:p>
        </p:txBody>
      </p:sp>
      <p:pic>
        <p:nvPicPr>
          <p:cNvPr id="47110" name="Picture 7" descr="Risultati immagini per author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338" y="225425"/>
            <a:ext cx="1312862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1" name="Rettangolo 6"/>
          <p:cNvSpPr>
            <a:spLocks noChangeArrowheads="1"/>
          </p:cNvSpPr>
          <p:nvPr/>
        </p:nvSpPr>
        <p:spPr bwMode="auto">
          <a:xfrm>
            <a:off x="5680075" y="3141663"/>
            <a:ext cx="2376488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Pay SN1234 to DEVIL</a:t>
            </a:r>
          </a:p>
        </p:txBody>
      </p:sp>
      <p:sp>
        <p:nvSpPr>
          <p:cNvPr id="47112" name="Rettangolo 7"/>
          <p:cNvSpPr>
            <a:spLocks noChangeArrowheads="1"/>
          </p:cNvSpPr>
          <p:nvPr/>
        </p:nvSpPr>
        <p:spPr bwMode="auto">
          <a:xfrm>
            <a:off x="5680075" y="3854450"/>
            <a:ext cx="2376488" cy="366713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Signature by PK</a:t>
            </a:r>
            <a:r>
              <a:rPr lang="it-IT" altLang="it-IT" sz="1800" b="0" baseline="-25000">
                <a:latin typeface="Arial Narrow" pitchFamily="34" charset="0"/>
              </a:rPr>
              <a:t>auth</a:t>
            </a:r>
          </a:p>
        </p:txBody>
      </p:sp>
      <p:sp>
        <p:nvSpPr>
          <p:cNvPr id="47113" name="Rettangolo 8"/>
          <p:cNvSpPr>
            <a:spLocks noChangeArrowheads="1"/>
          </p:cNvSpPr>
          <p:nvPr/>
        </p:nvSpPr>
        <p:spPr bwMode="auto">
          <a:xfrm>
            <a:off x="5688013" y="3495675"/>
            <a:ext cx="2376487" cy="365125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cxnSp>
        <p:nvCxnSpPr>
          <p:cNvPr id="47114" name="Connettore 4 9"/>
          <p:cNvCxnSpPr>
            <a:cxnSpLocks noChangeShapeType="1"/>
            <a:stCxn id="47109" idx="2"/>
            <a:endCxn id="47113" idx="3"/>
          </p:cNvCxnSpPr>
          <p:nvPr/>
        </p:nvCxnSpPr>
        <p:spPr bwMode="auto">
          <a:xfrm rot="16200000" flipH="1">
            <a:off x="6916737" y="2530476"/>
            <a:ext cx="1108075" cy="1187450"/>
          </a:xfrm>
          <a:prstGeom prst="bentConnector4">
            <a:avLst>
              <a:gd name="adj1" fmla="val 41736"/>
              <a:gd name="adj2" fmla="val 119241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15" name="Rettangolo 10"/>
          <p:cNvSpPr>
            <a:spLocks noChangeArrowheads="1"/>
          </p:cNvSpPr>
          <p:nvPr/>
        </p:nvSpPr>
        <p:spPr bwMode="auto">
          <a:xfrm>
            <a:off x="5680075" y="4797425"/>
            <a:ext cx="2376488" cy="341313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Pay SN1234 to GB</a:t>
            </a:r>
          </a:p>
        </p:txBody>
      </p:sp>
      <p:sp>
        <p:nvSpPr>
          <p:cNvPr id="47116" name="Rettangolo 11"/>
          <p:cNvSpPr>
            <a:spLocks noChangeArrowheads="1"/>
          </p:cNvSpPr>
          <p:nvPr/>
        </p:nvSpPr>
        <p:spPr bwMode="auto">
          <a:xfrm>
            <a:off x="5680075" y="5511800"/>
            <a:ext cx="2376488" cy="365125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Signature by PK</a:t>
            </a:r>
            <a:r>
              <a:rPr lang="it-IT" altLang="it-IT" sz="1800" b="0" baseline="-25000">
                <a:latin typeface="Arial Narrow" pitchFamily="34" charset="0"/>
              </a:rPr>
              <a:t>DEVIL</a:t>
            </a:r>
          </a:p>
        </p:txBody>
      </p:sp>
      <p:sp>
        <p:nvSpPr>
          <p:cNvPr id="47117" name="Rettangolo 12"/>
          <p:cNvSpPr>
            <a:spLocks noChangeArrowheads="1"/>
          </p:cNvSpPr>
          <p:nvPr/>
        </p:nvSpPr>
        <p:spPr bwMode="auto">
          <a:xfrm>
            <a:off x="5688013" y="5151438"/>
            <a:ext cx="2376487" cy="365125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cxnSp>
        <p:nvCxnSpPr>
          <p:cNvPr id="47118" name="Connettore 4 13"/>
          <p:cNvCxnSpPr>
            <a:cxnSpLocks noChangeShapeType="1"/>
            <a:stCxn id="47112" idx="2"/>
            <a:endCxn id="47117" idx="3"/>
          </p:cNvCxnSpPr>
          <p:nvPr/>
        </p:nvCxnSpPr>
        <p:spPr bwMode="auto">
          <a:xfrm rot="16200000" flipH="1">
            <a:off x="6909594" y="4179094"/>
            <a:ext cx="1112837" cy="1196975"/>
          </a:xfrm>
          <a:prstGeom prst="bentConnector4">
            <a:avLst>
              <a:gd name="adj1" fmla="val 41778"/>
              <a:gd name="adj2" fmla="val 119111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Rettangolo 14"/>
          <p:cNvSpPr>
            <a:spLocks noChangeArrowheads="1"/>
          </p:cNvSpPr>
          <p:nvPr/>
        </p:nvSpPr>
        <p:spPr bwMode="auto">
          <a:xfrm>
            <a:off x="2339975" y="4833938"/>
            <a:ext cx="2376488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Pay SN1234 to MR</a:t>
            </a:r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auto">
          <a:xfrm>
            <a:off x="2339975" y="5546725"/>
            <a:ext cx="2376488" cy="366713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Signature by PK</a:t>
            </a:r>
            <a:r>
              <a:rPr lang="it-IT" altLang="it-IT" sz="1800" b="0" baseline="-25000">
                <a:latin typeface="Arial Narrow" pitchFamily="34" charset="0"/>
              </a:rPr>
              <a:t>DEVIL</a:t>
            </a:r>
          </a:p>
        </p:txBody>
      </p:sp>
      <p:sp>
        <p:nvSpPr>
          <p:cNvPr id="17" name="Rettangolo 16"/>
          <p:cNvSpPr>
            <a:spLocks noChangeArrowheads="1"/>
          </p:cNvSpPr>
          <p:nvPr/>
        </p:nvSpPr>
        <p:spPr bwMode="auto">
          <a:xfrm>
            <a:off x="2347913" y="5187950"/>
            <a:ext cx="2376487" cy="365125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cxnSp>
        <p:nvCxnSpPr>
          <p:cNvPr id="18" name="Connettore 4 17"/>
          <p:cNvCxnSpPr>
            <a:cxnSpLocks noChangeShapeType="1"/>
            <a:stCxn id="47112" idx="1"/>
            <a:endCxn id="17" idx="3"/>
          </p:cNvCxnSpPr>
          <p:nvPr/>
        </p:nvCxnSpPr>
        <p:spPr bwMode="auto">
          <a:xfrm rot="10800000" flipV="1">
            <a:off x="4724400" y="4038600"/>
            <a:ext cx="955675" cy="1331913"/>
          </a:xfrm>
          <a:prstGeom prst="bentConnector3">
            <a:avLst>
              <a:gd name="adj1" fmla="val 5000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 animBg="1"/>
      <p:bldP spid="16" grpId="0" animBg="1"/>
      <p:bldP spid="1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4450"/>
            <a:ext cx="9144000" cy="649288"/>
          </a:xfrm>
        </p:spPr>
        <p:txBody>
          <a:bodyPr/>
          <a:lstStyle/>
          <a:p>
            <a:pPr>
              <a:defRPr/>
            </a:pPr>
            <a:r>
              <a:rPr lang="it-IT" sz="3200" dirty="0" smtClean="0"/>
              <a:t>Easy </a:t>
            </a:r>
            <a:r>
              <a:rPr lang="it-IT" sz="3200" dirty="0" err="1" smtClean="0"/>
              <a:t>only</a:t>
            </a:r>
            <a:r>
              <a:rPr lang="it-IT" sz="3200" dirty="0" smtClean="0"/>
              <a:t> </a:t>
            </a:r>
            <a:r>
              <a:rPr lang="it-IT" sz="3200" dirty="0" err="1" smtClean="0"/>
              <a:t>if</a:t>
            </a:r>
            <a:r>
              <a:rPr lang="it-IT" sz="3200" dirty="0" smtClean="0"/>
              <a:t> </a:t>
            </a:r>
            <a:r>
              <a:rPr lang="it-IT" sz="3200" dirty="0" err="1" smtClean="0"/>
              <a:t>we</a:t>
            </a:r>
            <a:r>
              <a:rPr lang="it-IT" sz="3200" dirty="0" smtClean="0"/>
              <a:t> involve (</a:t>
            </a:r>
            <a:r>
              <a:rPr lang="it-IT" sz="3200" dirty="0" err="1" smtClean="0"/>
              <a:t>again</a:t>
            </a:r>
            <a:r>
              <a:rPr lang="it-IT" sz="3200" dirty="0" smtClean="0"/>
              <a:t>) authority!</a:t>
            </a:r>
            <a:endParaRPr lang="it-IT" sz="3200" dirty="0"/>
          </a:p>
        </p:txBody>
      </p:sp>
      <p:sp>
        <p:nvSpPr>
          <p:cNvPr id="48131" name="Rettangolo 4"/>
          <p:cNvSpPr>
            <a:spLocks noChangeArrowheads="1"/>
          </p:cNvSpPr>
          <p:nvPr/>
        </p:nvSpPr>
        <p:spPr bwMode="auto">
          <a:xfrm>
            <a:off x="5688013" y="800100"/>
            <a:ext cx="2376487" cy="684213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1 coin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SN1234 (unique)</a:t>
            </a:r>
          </a:p>
        </p:txBody>
      </p:sp>
      <p:sp>
        <p:nvSpPr>
          <p:cNvPr id="48132" name="Rettangolo 5"/>
          <p:cNvSpPr>
            <a:spLocks noChangeArrowheads="1"/>
          </p:cNvSpPr>
          <p:nvPr/>
        </p:nvSpPr>
        <p:spPr bwMode="auto">
          <a:xfrm>
            <a:off x="5688013" y="1484313"/>
            <a:ext cx="2376487" cy="366712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Signature by PK</a:t>
            </a:r>
            <a:r>
              <a:rPr lang="it-IT" altLang="it-IT" sz="1800" b="0" baseline="-25000">
                <a:latin typeface="Arial Narrow" pitchFamily="34" charset="0"/>
              </a:rPr>
              <a:t>auth</a:t>
            </a:r>
          </a:p>
        </p:txBody>
      </p:sp>
      <p:pic>
        <p:nvPicPr>
          <p:cNvPr id="48133" name="Picture 7" descr="Risultati immagini per author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288" y="4968875"/>
            <a:ext cx="1311275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" name="Rettangolo 7"/>
          <p:cNvSpPr>
            <a:spLocks noChangeArrowheads="1"/>
          </p:cNvSpPr>
          <p:nvPr/>
        </p:nvSpPr>
        <p:spPr bwMode="auto">
          <a:xfrm>
            <a:off x="5680075" y="2420938"/>
            <a:ext cx="2376488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Pay SN1234 to DEVIL</a:t>
            </a:r>
          </a:p>
        </p:txBody>
      </p:sp>
      <p:sp>
        <p:nvSpPr>
          <p:cNvPr id="48135" name="Rettangolo 8"/>
          <p:cNvSpPr>
            <a:spLocks noChangeArrowheads="1"/>
          </p:cNvSpPr>
          <p:nvPr/>
        </p:nvSpPr>
        <p:spPr bwMode="auto">
          <a:xfrm>
            <a:off x="5680075" y="3135313"/>
            <a:ext cx="2376488" cy="365125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Signature by PK</a:t>
            </a:r>
            <a:r>
              <a:rPr lang="it-IT" altLang="it-IT" sz="1800" b="0" baseline="-25000">
                <a:latin typeface="Arial Narrow" pitchFamily="34" charset="0"/>
              </a:rPr>
              <a:t>auth</a:t>
            </a:r>
          </a:p>
        </p:txBody>
      </p:sp>
      <p:sp>
        <p:nvSpPr>
          <p:cNvPr id="48136" name="Rettangolo 9"/>
          <p:cNvSpPr>
            <a:spLocks noChangeArrowheads="1"/>
          </p:cNvSpPr>
          <p:nvPr/>
        </p:nvSpPr>
        <p:spPr bwMode="auto">
          <a:xfrm>
            <a:off x="5688013" y="2774950"/>
            <a:ext cx="2376487" cy="366713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cxnSp>
        <p:nvCxnSpPr>
          <p:cNvPr id="48137" name="Connettore 4 10"/>
          <p:cNvCxnSpPr>
            <a:cxnSpLocks noChangeShapeType="1"/>
            <a:stCxn id="48132" idx="2"/>
            <a:endCxn id="48136" idx="3"/>
          </p:cNvCxnSpPr>
          <p:nvPr/>
        </p:nvCxnSpPr>
        <p:spPr bwMode="auto">
          <a:xfrm rot="16200000" flipH="1">
            <a:off x="6917531" y="1810544"/>
            <a:ext cx="1106488" cy="1187450"/>
          </a:xfrm>
          <a:prstGeom prst="bentConnector4">
            <a:avLst>
              <a:gd name="adj1" fmla="val 41736"/>
              <a:gd name="adj2" fmla="val 119241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38" name="Rettangolo 11"/>
          <p:cNvSpPr>
            <a:spLocks noChangeArrowheads="1"/>
          </p:cNvSpPr>
          <p:nvPr/>
        </p:nvSpPr>
        <p:spPr bwMode="auto">
          <a:xfrm>
            <a:off x="5680075" y="4076700"/>
            <a:ext cx="2376488" cy="342900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Pay SN1234 to GB</a:t>
            </a:r>
          </a:p>
        </p:txBody>
      </p:sp>
      <p:sp>
        <p:nvSpPr>
          <p:cNvPr id="48139" name="Rettangolo 12"/>
          <p:cNvSpPr>
            <a:spLocks noChangeArrowheads="1"/>
          </p:cNvSpPr>
          <p:nvPr/>
        </p:nvSpPr>
        <p:spPr bwMode="auto">
          <a:xfrm>
            <a:off x="5680075" y="4791075"/>
            <a:ext cx="2376488" cy="366713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Signature by PK</a:t>
            </a:r>
            <a:r>
              <a:rPr lang="it-IT" altLang="it-IT" sz="1800" b="0" baseline="-25000">
                <a:latin typeface="Arial Narrow" pitchFamily="34" charset="0"/>
              </a:rPr>
              <a:t>DEVIL</a:t>
            </a:r>
          </a:p>
        </p:txBody>
      </p:sp>
      <p:sp>
        <p:nvSpPr>
          <p:cNvPr id="48140" name="Rettangolo 13"/>
          <p:cNvSpPr>
            <a:spLocks noChangeArrowheads="1"/>
          </p:cNvSpPr>
          <p:nvPr/>
        </p:nvSpPr>
        <p:spPr bwMode="auto">
          <a:xfrm>
            <a:off x="5688013" y="4430713"/>
            <a:ext cx="2376487" cy="366712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cxnSp>
        <p:nvCxnSpPr>
          <p:cNvPr id="48141" name="Connettore 4 14"/>
          <p:cNvCxnSpPr>
            <a:cxnSpLocks noChangeShapeType="1"/>
            <a:stCxn id="48135" idx="2"/>
            <a:endCxn id="48140" idx="3"/>
          </p:cNvCxnSpPr>
          <p:nvPr/>
        </p:nvCxnSpPr>
        <p:spPr bwMode="auto">
          <a:xfrm rot="16200000" flipH="1">
            <a:off x="6908800" y="3459163"/>
            <a:ext cx="1114425" cy="1196975"/>
          </a:xfrm>
          <a:prstGeom prst="bentConnector4">
            <a:avLst>
              <a:gd name="adj1" fmla="val 41778"/>
              <a:gd name="adj2" fmla="val 119111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42" name="CasellaDiTesto 15"/>
          <p:cNvSpPr txBox="1">
            <a:spLocks noChangeArrowheads="1"/>
          </p:cNvSpPr>
          <p:nvPr/>
        </p:nvSpPr>
        <p:spPr bwMode="auto">
          <a:xfrm>
            <a:off x="2951163" y="5984875"/>
            <a:ext cx="571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Keeps hash pointer to last transaction, and check new transaction</a:t>
            </a:r>
          </a:p>
        </p:txBody>
      </p:sp>
      <p:cxnSp>
        <p:nvCxnSpPr>
          <p:cNvPr id="48143" name="Connettore 4 16"/>
          <p:cNvCxnSpPr>
            <a:cxnSpLocks noChangeShapeType="1"/>
            <a:stCxn id="48139" idx="2"/>
          </p:cNvCxnSpPr>
          <p:nvPr/>
        </p:nvCxnSpPr>
        <p:spPr bwMode="auto">
          <a:xfrm rot="5400000">
            <a:off x="5432425" y="4333876"/>
            <a:ext cx="611187" cy="2259012"/>
          </a:xfrm>
          <a:prstGeom prst="bentConnector2">
            <a:avLst/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44" name="CasellaDiTesto 19"/>
          <p:cNvSpPr txBox="1">
            <a:spLocks noChangeArrowheads="1"/>
          </p:cNvSpPr>
          <p:nvPr/>
        </p:nvSpPr>
        <p:spPr bwMode="auto">
          <a:xfrm>
            <a:off x="4051300" y="5553075"/>
            <a:ext cx="592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000">
                <a:latin typeface="Arial Narrow" pitchFamily="34" charset="0"/>
              </a:rPr>
              <a:t>H[  ]</a:t>
            </a:r>
          </a:p>
        </p:txBody>
      </p:sp>
      <p:sp>
        <p:nvSpPr>
          <p:cNvPr id="48145" name="Rettangolo 20"/>
          <p:cNvSpPr>
            <a:spLocks noChangeArrowheads="1"/>
          </p:cNvSpPr>
          <p:nvPr/>
        </p:nvSpPr>
        <p:spPr bwMode="auto">
          <a:xfrm>
            <a:off x="1736725" y="1865313"/>
            <a:ext cx="2376488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Pay SN1234 to MR</a:t>
            </a:r>
          </a:p>
        </p:txBody>
      </p:sp>
      <p:sp>
        <p:nvSpPr>
          <p:cNvPr id="48146" name="Rettangolo 21"/>
          <p:cNvSpPr>
            <a:spLocks noChangeArrowheads="1"/>
          </p:cNvSpPr>
          <p:nvPr/>
        </p:nvSpPr>
        <p:spPr bwMode="auto">
          <a:xfrm>
            <a:off x="1736725" y="2579688"/>
            <a:ext cx="2376488" cy="365125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Signature by PK</a:t>
            </a:r>
            <a:r>
              <a:rPr lang="it-IT" altLang="it-IT" sz="1800" b="0" baseline="-25000">
                <a:latin typeface="Arial Narrow" pitchFamily="34" charset="0"/>
              </a:rPr>
              <a:t>GB</a:t>
            </a:r>
          </a:p>
        </p:txBody>
      </p:sp>
      <p:sp>
        <p:nvSpPr>
          <p:cNvPr id="48147" name="Rettangolo 22"/>
          <p:cNvSpPr>
            <a:spLocks noChangeArrowheads="1"/>
          </p:cNvSpPr>
          <p:nvPr/>
        </p:nvSpPr>
        <p:spPr bwMode="auto">
          <a:xfrm>
            <a:off x="1744663" y="2219325"/>
            <a:ext cx="2376487" cy="366713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pic>
        <p:nvPicPr>
          <p:cNvPr id="48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1712913"/>
            <a:ext cx="1042987" cy="12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49" name="Freccia in giù 24"/>
          <p:cNvSpPr>
            <a:spLocks noChangeArrowheads="1"/>
          </p:cNvSpPr>
          <p:nvPr/>
        </p:nvSpPr>
        <p:spPr bwMode="auto">
          <a:xfrm>
            <a:off x="3059113" y="3141663"/>
            <a:ext cx="404812" cy="1827212"/>
          </a:xfrm>
          <a:prstGeom prst="downArrow">
            <a:avLst>
              <a:gd name="adj1" fmla="val 50000"/>
              <a:gd name="adj2" fmla="val 49923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252413" y="4197350"/>
            <a:ext cx="2849562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b="1" dirty="0">
                <a:solidFill>
                  <a:srgbClr val="FF0000"/>
                </a:solidFill>
              </a:rPr>
              <a:t>1) </a:t>
            </a:r>
            <a:r>
              <a:rPr lang="it-IT" b="1" dirty="0" err="1">
                <a:solidFill>
                  <a:srgbClr val="FF0000"/>
                </a:solidFill>
              </a:rPr>
              <a:t>Check</a:t>
            </a:r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b="1" dirty="0" err="1">
                <a:solidFill>
                  <a:srgbClr val="FF0000"/>
                </a:solidFill>
              </a:rPr>
              <a:t>transaction</a:t>
            </a:r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b="1" dirty="0" err="1">
                <a:solidFill>
                  <a:srgbClr val="FF0000"/>
                </a:solidFill>
              </a:rPr>
              <a:t>request</a:t>
            </a:r>
            <a:r>
              <a:rPr lang="it-IT" b="1" dirty="0">
                <a:solidFill>
                  <a:srgbClr val="FF0000"/>
                </a:solidFill>
              </a:rPr>
              <a:t>:</a:t>
            </a:r>
          </a:p>
          <a:p>
            <a:pPr marL="285750" indent="-285750">
              <a:buFontTx/>
              <a:buChar char="-"/>
              <a:defRPr/>
            </a:pPr>
            <a:r>
              <a:rPr lang="it-IT" dirty="0"/>
              <a:t>Your </a:t>
            </a:r>
            <a:r>
              <a:rPr lang="it-IT" dirty="0" err="1"/>
              <a:t>identity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GB and </a:t>
            </a:r>
            <a:br>
              <a:rPr lang="it-IT" dirty="0"/>
            </a:br>
            <a:r>
              <a:rPr lang="it-IT" dirty="0" err="1"/>
              <a:t>signature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valid</a:t>
            </a:r>
            <a:r>
              <a:rPr lang="it-IT" dirty="0"/>
              <a:t> (</a:t>
            </a:r>
            <a:r>
              <a:rPr lang="it-IT" dirty="0" err="1"/>
              <a:t>you</a:t>
            </a:r>
            <a:r>
              <a:rPr lang="it-IT" dirty="0"/>
              <a:t> are </a:t>
            </a:r>
            <a:br>
              <a:rPr lang="it-IT" dirty="0"/>
            </a:br>
            <a:r>
              <a:rPr lang="it-IT" dirty="0" err="1"/>
              <a:t>hence</a:t>
            </a:r>
            <a:r>
              <a:rPr lang="it-IT" dirty="0"/>
              <a:t> </a:t>
            </a:r>
            <a:r>
              <a:rPr lang="it-IT" dirty="0" err="1"/>
              <a:t>really</a:t>
            </a:r>
            <a:r>
              <a:rPr lang="it-IT" dirty="0"/>
              <a:t> GB)</a:t>
            </a:r>
          </a:p>
        </p:txBody>
      </p:sp>
      <p:sp>
        <p:nvSpPr>
          <p:cNvPr id="48151" name="CasellaDiTesto 15"/>
          <p:cNvSpPr txBox="1">
            <a:spLocks noChangeArrowheads="1"/>
          </p:cNvSpPr>
          <p:nvPr/>
        </p:nvSpPr>
        <p:spPr bwMode="auto">
          <a:xfrm>
            <a:off x="620713" y="1366838"/>
            <a:ext cx="4587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GB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49" grpId="0" animBg="1"/>
      <p:bldP spid="2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4450"/>
            <a:ext cx="9144000" cy="649288"/>
          </a:xfrm>
        </p:spPr>
        <p:txBody>
          <a:bodyPr/>
          <a:lstStyle/>
          <a:p>
            <a:pPr>
              <a:defRPr/>
            </a:pPr>
            <a:r>
              <a:rPr lang="it-IT" sz="3200" dirty="0" smtClean="0"/>
              <a:t>Easy </a:t>
            </a:r>
            <a:r>
              <a:rPr lang="it-IT" sz="3200" dirty="0" err="1" smtClean="0"/>
              <a:t>only</a:t>
            </a:r>
            <a:r>
              <a:rPr lang="it-IT" sz="3200" dirty="0" smtClean="0"/>
              <a:t> </a:t>
            </a:r>
            <a:r>
              <a:rPr lang="it-IT" sz="3200" dirty="0" err="1" smtClean="0"/>
              <a:t>if</a:t>
            </a:r>
            <a:r>
              <a:rPr lang="it-IT" sz="3200" dirty="0" smtClean="0"/>
              <a:t> </a:t>
            </a:r>
            <a:r>
              <a:rPr lang="it-IT" sz="3200" dirty="0" err="1" smtClean="0"/>
              <a:t>we</a:t>
            </a:r>
            <a:r>
              <a:rPr lang="it-IT" sz="3200" dirty="0" smtClean="0"/>
              <a:t> involve (</a:t>
            </a:r>
            <a:r>
              <a:rPr lang="it-IT" sz="3200" dirty="0" err="1" smtClean="0"/>
              <a:t>again</a:t>
            </a:r>
            <a:r>
              <a:rPr lang="it-IT" sz="3200" dirty="0" smtClean="0"/>
              <a:t>) authority!</a:t>
            </a:r>
            <a:endParaRPr lang="it-IT" sz="3200" dirty="0"/>
          </a:p>
        </p:txBody>
      </p:sp>
      <p:sp>
        <p:nvSpPr>
          <p:cNvPr id="49155" name="Rettangolo 4"/>
          <p:cNvSpPr>
            <a:spLocks noChangeArrowheads="1"/>
          </p:cNvSpPr>
          <p:nvPr/>
        </p:nvSpPr>
        <p:spPr bwMode="auto">
          <a:xfrm>
            <a:off x="5688013" y="800100"/>
            <a:ext cx="2376487" cy="684213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1 coin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SN1234 (unique)</a:t>
            </a:r>
          </a:p>
        </p:txBody>
      </p:sp>
      <p:sp>
        <p:nvSpPr>
          <p:cNvPr id="49156" name="Rettangolo 5"/>
          <p:cNvSpPr>
            <a:spLocks noChangeArrowheads="1"/>
          </p:cNvSpPr>
          <p:nvPr/>
        </p:nvSpPr>
        <p:spPr bwMode="auto">
          <a:xfrm>
            <a:off x="5688013" y="1484313"/>
            <a:ext cx="2376487" cy="366712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Signature by PK</a:t>
            </a:r>
            <a:r>
              <a:rPr lang="it-IT" altLang="it-IT" sz="1800" b="0" baseline="-25000">
                <a:latin typeface="Arial Narrow" pitchFamily="34" charset="0"/>
              </a:rPr>
              <a:t>auth</a:t>
            </a:r>
          </a:p>
        </p:txBody>
      </p:sp>
      <p:pic>
        <p:nvPicPr>
          <p:cNvPr id="49157" name="Picture 7" descr="Risultati immagini per author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288" y="4968875"/>
            <a:ext cx="1311275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8" name="Rettangolo 7"/>
          <p:cNvSpPr>
            <a:spLocks noChangeArrowheads="1"/>
          </p:cNvSpPr>
          <p:nvPr/>
        </p:nvSpPr>
        <p:spPr bwMode="auto">
          <a:xfrm>
            <a:off x="5680075" y="2420938"/>
            <a:ext cx="2376488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Pay SN1234 to DEVIL</a:t>
            </a:r>
          </a:p>
        </p:txBody>
      </p:sp>
      <p:sp>
        <p:nvSpPr>
          <p:cNvPr id="49159" name="Rettangolo 8"/>
          <p:cNvSpPr>
            <a:spLocks noChangeArrowheads="1"/>
          </p:cNvSpPr>
          <p:nvPr/>
        </p:nvSpPr>
        <p:spPr bwMode="auto">
          <a:xfrm>
            <a:off x="5680075" y="3135313"/>
            <a:ext cx="2376488" cy="365125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Signature by PK</a:t>
            </a:r>
            <a:r>
              <a:rPr lang="it-IT" altLang="it-IT" sz="1800" b="0" baseline="-25000">
                <a:latin typeface="Arial Narrow" pitchFamily="34" charset="0"/>
              </a:rPr>
              <a:t>auth</a:t>
            </a:r>
          </a:p>
        </p:txBody>
      </p:sp>
      <p:sp>
        <p:nvSpPr>
          <p:cNvPr id="49160" name="Rettangolo 9"/>
          <p:cNvSpPr>
            <a:spLocks noChangeArrowheads="1"/>
          </p:cNvSpPr>
          <p:nvPr/>
        </p:nvSpPr>
        <p:spPr bwMode="auto">
          <a:xfrm>
            <a:off x="5688013" y="2774950"/>
            <a:ext cx="2376487" cy="366713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cxnSp>
        <p:nvCxnSpPr>
          <p:cNvPr id="49161" name="Connettore 4 10"/>
          <p:cNvCxnSpPr>
            <a:cxnSpLocks noChangeShapeType="1"/>
            <a:stCxn id="49156" idx="2"/>
            <a:endCxn id="49160" idx="3"/>
          </p:cNvCxnSpPr>
          <p:nvPr/>
        </p:nvCxnSpPr>
        <p:spPr bwMode="auto">
          <a:xfrm rot="16200000" flipH="1">
            <a:off x="6917531" y="1810544"/>
            <a:ext cx="1106488" cy="1187450"/>
          </a:xfrm>
          <a:prstGeom prst="bentConnector4">
            <a:avLst>
              <a:gd name="adj1" fmla="val 41736"/>
              <a:gd name="adj2" fmla="val 119241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62" name="Rettangolo 11"/>
          <p:cNvSpPr>
            <a:spLocks noChangeArrowheads="1"/>
          </p:cNvSpPr>
          <p:nvPr/>
        </p:nvSpPr>
        <p:spPr bwMode="auto">
          <a:xfrm>
            <a:off x="5680075" y="4076700"/>
            <a:ext cx="2376488" cy="342900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Pay SN1234 to GB</a:t>
            </a:r>
          </a:p>
        </p:txBody>
      </p:sp>
      <p:sp>
        <p:nvSpPr>
          <p:cNvPr id="49163" name="Rettangolo 12"/>
          <p:cNvSpPr>
            <a:spLocks noChangeArrowheads="1"/>
          </p:cNvSpPr>
          <p:nvPr/>
        </p:nvSpPr>
        <p:spPr bwMode="auto">
          <a:xfrm>
            <a:off x="5680075" y="4791075"/>
            <a:ext cx="2376488" cy="366713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Signature by PK</a:t>
            </a:r>
            <a:r>
              <a:rPr lang="it-IT" altLang="it-IT" sz="1800" b="0" baseline="-25000">
                <a:latin typeface="Arial Narrow" pitchFamily="34" charset="0"/>
              </a:rPr>
              <a:t>DEVIL</a:t>
            </a:r>
          </a:p>
        </p:txBody>
      </p:sp>
      <p:sp>
        <p:nvSpPr>
          <p:cNvPr id="49164" name="Rettangolo 13"/>
          <p:cNvSpPr>
            <a:spLocks noChangeArrowheads="1"/>
          </p:cNvSpPr>
          <p:nvPr/>
        </p:nvSpPr>
        <p:spPr bwMode="auto">
          <a:xfrm>
            <a:off x="5688013" y="4430713"/>
            <a:ext cx="2376487" cy="366712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cxnSp>
        <p:nvCxnSpPr>
          <p:cNvPr id="49165" name="Connettore 4 14"/>
          <p:cNvCxnSpPr>
            <a:cxnSpLocks noChangeShapeType="1"/>
            <a:stCxn id="49159" idx="2"/>
            <a:endCxn id="49164" idx="3"/>
          </p:cNvCxnSpPr>
          <p:nvPr/>
        </p:nvCxnSpPr>
        <p:spPr bwMode="auto">
          <a:xfrm rot="16200000" flipH="1">
            <a:off x="6908800" y="3459163"/>
            <a:ext cx="1114425" cy="1196975"/>
          </a:xfrm>
          <a:prstGeom prst="bentConnector4">
            <a:avLst>
              <a:gd name="adj1" fmla="val 41778"/>
              <a:gd name="adj2" fmla="val 119111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66" name="CasellaDiTesto 15"/>
          <p:cNvSpPr txBox="1">
            <a:spLocks noChangeArrowheads="1"/>
          </p:cNvSpPr>
          <p:nvPr/>
        </p:nvSpPr>
        <p:spPr bwMode="auto">
          <a:xfrm>
            <a:off x="2951163" y="5984875"/>
            <a:ext cx="571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Keeps hash pointer to last transaction, and check new transaction</a:t>
            </a:r>
          </a:p>
        </p:txBody>
      </p:sp>
      <p:cxnSp>
        <p:nvCxnSpPr>
          <p:cNvPr id="49167" name="Connettore 4 16"/>
          <p:cNvCxnSpPr>
            <a:cxnSpLocks noChangeShapeType="1"/>
            <a:stCxn id="49163" idx="2"/>
          </p:cNvCxnSpPr>
          <p:nvPr/>
        </p:nvCxnSpPr>
        <p:spPr bwMode="auto">
          <a:xfrm rot="5400000">
            <a:off x="5432425" y="4333876"/>
            <a:ext cx="611187" cy="2259012"/>
          </a:xfrm>
          <a:prstGeom prst="bentConnector2">
            <a:avLst/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68" name="CasellaDiTesto 19"/>
          <p:cNvSpPr txBox="1">
            <a:spLocks noChangeArrowheads="1"/>
          </p:cNvSpPr>
          <p:nvPr/>
        </p:nvSpPr>
        <p:spPr bwMode="auto">
          <a:xfrm>
            <a:off x="4051300" y="5553075"/>
            <a:ext cx="592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000">
                <a:latin typeface="Arial Narrow" pitchFamily="34" charset="0"/>
              </a:rPr>
              <a:t>H[  ]</a:t>
            </a:r>
          </a:p>
        </p:txBody>
      </p:sp>
      <p:sp>
        <p:nvSpPr>
          <p:cNvPr id="49169" name="Rettangolo 20"/>
          <p:cNvSpPr>
            <a:spLocks noChangeArrowheads="1"/>
          </p:cNvSpPr>
          <p:nvPr/>
        </p:nvSpPr>
        <p:spPr bwMode="auto">
          <a:xfrm>
            <a:off x="1736725" y="1865313"/>
            <a:ext cx="2376488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Pay SN1234 to MR</a:t>
            </a:r>
          </a:p>
        </p:txBody>
      </p:sp>
      <p:sp>
        <p:nvSpPr>
          <p:cNvPr id="49170" name="Rettangolo 21"/>
          <p:cNvSpPr>
            <a:spLocks noChangeArrowheads="1"/>
          </p:cNvSpPr>
          <p:nvPr/>
        </p:nvSpPr>
        <p:spPr bwMode="auto">
          <a:xfrm>
            <a:off x="1736725" y="2579688"/>
            <a:ext cx="2376488" cy="365125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Signature by PK</a:t>
            </a:r>
            <a:r>
              <a:rPr lang="it-IT" altLang="it-IT" sz="1800" b="0" baseline="-25000">
                <a:latin typeface="Arial Narrow" pitchFamily="34" charset="0"/>
              </a:rPr>
              <a:t>GB</a:t>
            </a:r>
          </a:p>
        </p:txBody>
      </p:sp>
      <p:sp>
        <p:nvSpPr>
          <p:cNvPr id="49171" name="Rettangolo 22"/>
          <p:cNvSpPr>
            <a:spLocks noChangeArrowheads="1"/>
          </p:cNvSpPr>
          <p:nvPr/>
        </p:nvSpPr>
        <p:spPr bwMode="auto">
          <a:xfrm>
            <a:off x="1744663" y="2219325"/>
            <a:ext cx="2376487" cy="366713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pic>
        <p:nvPicPr>
          <p:cNvPr id="49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1712913"/>
            <a:ext cx="1042987" cy="12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CasellaDiTesto 26"/>
          <p:cNvSpPr txBox="1"/>
          <p:nvPr/>
        </p:nvSpPr>
        <p:spPr>
          <a:xfrm>
            <a:off x="1176338" y="3403600"/>
            <a:ext cx="2287587" cy="1754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b="1" dirty="0">
                <a:solidFill>
                  <a:srgbClr val="FF0000"/>
                </a:solidFill>
              </a:rPr>
              <a:t>2) </a:t>
            </a:r>
            <a:r>
              <a:rPr lang="it-IT" b="1" dirty="0" err="1">
                <a:solidFill>
                  <a:srgbClr val="FF0000"/>
                </a:solidFill>
              </a:rPr>
              <a:t>Check</a:t>
            </a:r>
            <a:r>
              <a:rPr lang="it-IT" b="1" dirty="0">
                <a:solidFill>
                  <a:srgbClr val="FF0000"/>
                </a:solidFill>
              </a:rPr>
              <a:t> log:</a:t>
            </a:r>
          </a:p>
          <a:p>
            <a:pPr marL="285750" indent="-285750">
              <a:buFontTx/>
              <a:buChar char="-"/>
              <a:defRPr/>
            </a:pPr>
            <a:r>
              <a:rPr lang="it-IT" dirty="0"/>
              <a:t>GB </a:t>
            </a:r>
            <a:r>
              <a:rPr lang="it-IT" dirty="0" err="1"/>
              <a:t>was</a:t>
            </a:r>
            <a:r>
              <a:rPr lang="it-IT" dirty="0"/>
              <a:t> </a:t>
            </a:r>
            <a:r>
              <a:rPr lang="it-IT" dirty="0" err="1"/>
              <a:t>indeed</a:t>
            </a:r>
            <a:r>
              <a:rPr lang="it-IT" dirty="0"/>
              <a:t> the </a:t>
            </a:r>
            <a:br>
              <a:rPr lang="it-IT" dirty="0"/>
            </a:br>
            <a:r>
              <a:rPr lang="it-IT" dirty="0"/>
              <a:t>last to </a:t>
            </a:r>
            <a:r>
              <a:rPr lang="it-IT" dirty="0" err="1"/>
              <a:t>own</a:t>
            </a:r>
            <a:r>
              <a:rPr lang="it-IT" dirty="0"/>
              <a:t> </a:t>
            </a:r>
            <a:r>
              <a:rPr lang="it-IT" dirty="0" err="1"/>
              <a:t>such</a:t>
            </a:r>
            <a:r>
              <a:rPr lang="it-IT" dirty="0"/>
              <a:t> </a:t>
            </a:r>
            <a:r>
              <a:rPr lang="it-IT" dirty="0" err="1"/>
              <a:t>coin</a:t>
            </a:r>
            <a:endParaRPr lang="it-IT" dirty="0"/>
          </a:p>
          <a:p>
            <a:pPr>
              <a:defRPr/>
            </a:pPr>
            <a:endParaRPr lang="it-IT" dirty="0"/>
          </a:p>
          <a:p>
            <a:pPr marL="285750" indent="-285750">
              <a:buFontTx/>
              <a:buChar char="-"/>
              <a:defRPr/>
            </a:pPr>
            <a:endParaRPr lang="it-IT" dirty="0"/>
          </a:p>
          <a:p>
            <a:pPr marL="342900" indent="-342900">
              <a:buFontTx/>
              <a:buAutoNum type="arabicParenR"/>
              <a:defRPr/>
            </a:pPr>
            <a:endParaRPr lang="it-IT" dirty="0"/>
          </a:p>
        </p:txBody>
      </p:sp>
      <p:sp>
        <p:nvSpPr>
          <p:cNvPr id="49174" name="Freccia circolare in su 2"/>
          <p:cNvSpPr>
            <a:spLocks noChangeArrowheads="1"/>
          </p:cNvSpPr>
          <p:nvPr/>
        </p:nvSpPr>
        <p:spPr bwMode="auto">
          <a:xfrm>
            <a:off x="3492500" y="3500438"/>
            <a:ext cx="2087563" cy="1468437"/>
          </a:xfrm>
          <a:prstGeom prst="curvedUpArrow">
            <a:avLst>
              <a:gd name="adj1" fmla="val 25003"/>
              <a:gd name="adj2" fmla="val 50000"/>
              <a:gd name="adj3" fmla="val 25000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49175" name="CasellaDiTesto 15"/>
          <p:cNvSpPr txBox="1">
            <a:spLocks noChangeArrowheads="1"/>
          </p:cNvSpPr>
          <p:nvPr/>
        </p:nvSpPr>
        <p:spPr bwMode="auto">
          <a:xfrm>
            <a:off x="620713" y="1366838"/>
            <a:ext cx="4587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GB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4450"/>
            <a:ext cx="9144000" cy="649288"/>
          </a:xfrm>
        </p:spPr>
        <p:txBody>
          <a:bodyPr/>
          <a:lstStyle/>
          <a:p>
            <a:pPr>
              <a:defRPr/>
            </a:pPr>
            <a:r>
              <a:rPr lang="it-IT" sz="3200" dirty="0" smtClean="0"/>
              <a:t>Easy </a:t>
            </a:r>
            <a:r>
              <a:rPr lang="it-IT" sz="3200" dirty="0" err="1" smtClean="0"/>
              <a:t>only</a:t>
            </a:r>
            <a:r>
              <a:rPr lang="it-IT" sz="3200" dirty="0" smtClean="0"/>
              <a:t> </a:t>
            </a:r>
            <a:r>
              <a:rPr lang="it-IT" sz="3200" dirty="0" err="1" smtClean="0"/>
              <a:t>if</a:t>
            </a:r>
            <a:r>
              <a:rPr lang="it-IT" sz="3200" dirty="0" smtClean="0"/>
              <a:t> </a:t>
            </a:r>
            <a:r>
              <a:rPr lang="it-IT" sz="3200" dirty="0" err="1" smtClean="0"/>
              <a:t>we</a:t>
            </a:r>
            <a:r>
              <a:rPr lang="it-IT" sz="3200" dirty="0" smtClean="0"/>
              <a:t> involve (</a:t>
            </a:r>
            <a:r>
              <a:rPr lang="it-IT" sz="3200" dirty="0" err="1" smtClean="0"/>
              <a:t>again</a:t>
            </a:r>
            <a:r>
              <a:rPr lang="it-IT" sz="3200" dirty="0" smtClean="0"/>
              <a:t>) authority!</a:t>
            </a:r>
            <a:endParaRPr lang="it-IT" sz="3200" dirty="0"/>
          </a:p>
        </p:txBody>
      </p:sp>
      <p:sp>
        <p:nvSpPr>
          <p:cNvPr id="50179" name="Rettangolo 4"/>
          <p:cNvSpPr>
            <a:spLocks noChangeArrowheads="1"/>
          </p:cNvSpPr>
          <p:nvPr/>
        </p:nvSpPr>
        <p:spPr bwMode="auto">
          <a:xfrm>
            <a:off x="5688013" y="800100"/>
            <a:ext cx="2376487" cy="684213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1 coin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SN1234 (unique)</a:t>
            </a:r>
          </a:p>
        </p:txBody>
      </p:sp>
      <p:sp>
        <p:nvSpPr>
          <p:cNvPr id="50180" name="Rettangolo 5"/>
          <p:cNvSpPr>
            <a:spLocks noChangeArrowheads="1"/>
          </p:cNvSpPr>
          <p:nvPr/>
        </p:nvSpPr>
        <p:spPr bwMode="auto">
          <a:xfrm>
            <a:off x="5688013" y="1484313"/>
            <a:ext cx="2376487" cy="366712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Signature by PK</a:t>
            </a:r>
            <a:r>
              <a:rPr lang="it-IT" altLang="it-IT" sz="1800" b="0" baseline="-25000">
                <a:latin typeface="Arial Narrow" pitchFamily="34" charset="0"/>
              </a:rPr>
              <a:t>auth</a:t>
            </a:r>
          </a:p>
        </p:txBody>
      </p:sp>
      <p:pic>
        <p:nvPicPr>
          <p:cNvPr id="50181" name="Picture 7" descr="Risultati immagini per author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4919663"/>
            <a:ext cx="131127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2" name="Rettangolo 7"/>
          <p:cNvSpPr>
            <a:spLocks noChangeArrowheads="1"/>
          </p:cNvSpPr>
          <p:nvPr/>
        </p:nvSpPr>
        <p:spPr bwMode="auto">
          <a:xfrm>
            <a:off x="5680075" y="2420938"/>
            <a:ext cx="2376488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Pay SN1234 to DEVIL</a:t>
            </a:r>
          </a:p>
        </p:txBody>
      </p:sp>
      <p:sp>
        <p:nvSpPr>
          <p:cNvPr id="50183" name="Rettangolo 8"/>
          <p:cNvSpPr>
            <a:spLocks noChangeArrowheads="1"/>
          </p:cNvSpPr>
          <p:nvPr/>
        </p:nvSpPr>
        <p:spPr bwMode="auto">
          <a:xfrm>
            <a:off x="5680075" y="3135313"/>
            <a:ext cx="2376488" cy="365125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Signature by PK</a:t>
            </a:r>
            <a:r>
              <a:rPr lang="it-IT" altLang="it-IT" sz="1800" b="0" baseline="-25000">
                <a:latin typeface="Arial Narrow" pitchFamily="34" charset="0"/>
              </a:rPr>
              <a:t>auth</a:t>
            </a:r>
          </a:p>
        </p:txBody>
      </p:sp>
      <p:sp>
        <p:nvSpPr>
          <p:cNvPr id="50184" name="Rettangolo 9"/>
          <p:cNvSpPr>
            <a:spLocks noChangeArrowheads="1"/>
          </p:cNvSpPr>
          <p:nvPr/>
        </p:nvSpPr>
        <p:spPr bwMode="auto">
          <a:xfrm>
            <a:off x="5688013" y="2774950"/>
            <a:ext cx="2376487" cy="366713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cxnSp>
        <p:nvCxnSpPr>
          <p:cNvPr id="50185" name="Connettore 4 10"/>
          <p:cNvCxnSpPr>
            <a:cxnSpLocks noChangeShapeType="1"/>
            <a:stCxn id="50180" idx="2"/>
            <a:endCxn id="50184" idx="3"/>
          </p:cNvCxnSpPr>
          <p:nvPr/>
        </p:nvCxnSpPr>
        <p:spPr bwMode="auto">
          <a:xfrm rot="16200000" flipH="1">
            <a:off x="6917531" y="1810544"/>
            <a:ext cx="1106488" cy="1187450"/>
          </a:xfrm>
          <a:prstGeom prst="bentConnector4">
            <a:avLst>
              <a:gd name="adj1" fmla="val 41736"/>
              <a:gd name="adj2" fmla="val 119241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186" name="Rettangolo 11"/>
          <p:cNvSpPr>
            <a:spLocks noChangeArrowheads="1"/>
          </p:cNvSpPr>
          <p:nvPr/>
        </p:nvSpPr>
        <p:spPr bwMode="auto">
          <a:xfrm>
            <a:off x="5680075" y="4076700"/>
            <a:ext cx="2376488" cy="342900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Pay SN1234 to GB</a:t>
            </a:r>
          </a:p>
        </p:txBody>
      </p:sp>
      <p:sp>
        <p:nvSpPr>
          <p:cNvPr id="50187" name="Rettangolo 12"/>
          <p:cNvSpPr>
            <a:spLocks noChangeArrowheads="1"/>
          </p:cNvSpPr>
          <p:nvPr/>
        </p:nvSpPr>
        <p:spPr bwMode="auto">
          <a:xfrm>
            <a:off x="5680075" y="4791075"/>
            <a:ext cx="2376488" cy="366713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Signature by PK</a:t>
            </a:r>
            <a:r>
              <a:rPr lang="it-IT" altLang="it-IT" sz="1800" b="0" baseline="-25000">
                <a:latin typeface="Arial Narrow" pitchFamily="34" charset="0"/>
              </a:rPr>
              <a:t>DEVIL</a:t>
            </a:r>
          </a:p>
        </p:txBody>
      </p:sp>
      <p:sp>
        <p:nvSpPr>
          <p:cNvPr id="50188" name="Rettangolo 13"/>
          <p:cNvSpPr>
            <a:spLocks noChangeArrowheads="1"/>
          </p:cNvSpPr>
          <p:nvPr/>
        </p:nvSpPr>
        <p:spPr bwMode="auto">
          <a:xfrm>
            <a:off x="5688013" y="4430713"/>
            <a:ext cx="2376487" cy="366712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cxnSp>
        <p:nvCxnSpPr>
          <p:cNvPr id="50189" name="Connettore 4 14"/>
          <p:cNvCxnSpPr>
            <a:cxnSpLocks noChangeShapeType="1"/>
            <a:stCxn id="50183" idx="2"/>
            <a:endCxn id="50188" idx="3"/>
          </p:cNvCxnSpPr>
          <p:nvPr/>
        </p:nvCxnSpPr>
        <p:spPr bwMode="auto">
          <a:xfrm rot="16200000" flipH="1">
            <a:off x="6908800" y="3459163"/>
            <a:ext cx="1114425" cy="1196975"/>
          </a:xfrm>
          <a:prstGeom prst="bentConnector4">
            <a:avLst>
              <a:gd name="adj1" fmla="val 41778"/>
              <a:gd name="adj2" fmla="val 119111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0" name="Connettore 4 16"/>
          <p:cNvCxnSpPr>
            <a:cxnSpLocks noChangeShapeType="1"/>
            <a:stCxn id="50187" idx="2"/>
            <a:endCxn id="50194" idx="3"/>
          </p:cNvCxnSpPr>
          <p:nvPr/>
        </p:nvCxnSpPr>
        <p:spPr bwMode="auto">
          <a:xfrm rot="5400000">
            <a:off x="6372226" y="5346700"/>
            <a:ext cx="685800" cy="307975"/>
          </a:xfrm>
          <a:prstGeom prst="bentConnector2">
            <a:avLst/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191" name="CasellaDiTesto 19"/>
          <p:cNvSpPr txBox="1">
            <a:spLocks noChangeArrowheads="1"/>
          </p:cNvSpPr>
          <p:nvPr/>
        </p:nvSpPr>
        <p:spPr bwMode="auto">
          <a:xfrm>
            <a:off x="1547813" y="5497513"/>
            <a:ext cx="5921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000">
                <a:latin typeface="Arial Narrow" pitchFamily="34" charset="0"/>
              </a:rPr>
              <a:t>H[  ]</a:t>
            </a:r>
          </a:p>
        </p:txBody>
      </p:sp>
      <p:sp>
        <p:nvSpPr>
          <p:cNvPr id="50192" name="Rettangolo 20"/>
          <p:cNvSpPr>
            <a:spLocks noChangeArrowheads="1"/>
          </p:cNvSpPr>
          <p:nvPr/>
        </p:nvSpPr>
        <p:spPr bwMode="auto">
          <a:xfrm>
            <a:off x="4176713" y="5305425"/>
            <a:ext cx="2376487" cy="341313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Pay SN1234 to MR</a:t>
            </a:r>
          </a:p>
        </p:txBody>
      </p:sp>
      <p:sp>
        <p:nvSpPr>
          <p:cNvPr id="50193" name="Rettangolo 21"/>
          <p:cNvSpPr>
            <a:spLocks noChangeArrowheads="1"/>
          </p:cNvSpPr>
          <p:nvPr/>
        </p:nvSpPr>
        <p:spPr bwMode="auto">
          <a:xfrm>
            <a:off x="4176713" y="6019800"/>
            <a:ext cx="2376487" cy="365125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Signature by PK</a:t>
            </a:r>
            <a:r>
              <a:rPr lang="it-IT" altLang="it-IT" sz="1800" b="0" baseline="-25000">
                <a:latin typeface="Arial Narrow" pitchFamily="34" charset="0"/>
              </a:rPr>
              <a:t>GB</a:t>
            </a:r>
          </a:p>
        </p:txBody>
      </p:sp>
      <p:sp>
        <p:nvSpPr>
          <p:cNvPr id="50194" name="Rettangolo 22"/>
          <p:cNvSpPr>
            <a:spLocks noChangeArrowheads="1"/>
          </p:cNvSpPr>
          <p:nvPr/>
        </p:nvSpPr>
        <p:spPr bwMode="auto">
          <a:xfrm>
            <a:off x="4184650" y="5659438"/>
            <a:ext cx="2376488" cy="366712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pic>
        <p:nvPicPr>
          <p:cNvPr id="5019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1712913"/>
            <a:ext cx="1042987" cy="12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CasellaDiTesto 26"/>
          <p:cNvSpPr txBox="1"/>
          <p:nvPr/>
        </p:nvSpPr>
        <p:spPr>
          <a:xfrm>
            <a:off x="1555750" y="3903663"/>
            <a:ext cx="3051175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b="1" dirty="0">
                <a:solidFill>
                  <a:srgbClr val="FF0000"/>
                </a:solidFill>
              </a:rPr>
              <a:t>3) </a:t>
            </a:r>
            <a:r>
              <a:rPr lang="it-IT" b="1" dirty="0" err="1">
                <a:solidFill>
                  <a:srgbClr val="FF0000"/>
                </a:solidFill>
              </a:rPr>
              <a:t>Insert</a:t>
            </a:r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b="1" dirty="0" err="1">
                <a:solidFill>
                  <a:srgbClr val="FF0000"/>
                </a:solidFill>
              </a:rPr>
              <a:t>block</a:t>
            </a:r>
            <a:r>
              <a:rPr lang="it-IT" b="1" dirty="0">
                <a:solidFill>
                  <a:srgbClr val="FF0000"/>
                </a:solidFill>
              </a:rPr>
              <a:t> in </a:t>
            </a:r>
            <a:r>
              <a:rPr lang="it-IT" b="1" dirty="0" err="1">
                <a:solidFill>
                  <a:srgbClr val="FF0000"/>
                </a:solidFill>
              </a:rPr>
              <a:t>chain</a:t>
            </a:r>
            <a:endParaRPr lang="it-IT" b="1" dirty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  <a:defRPr/>
            </a:pPr>
            <a:r>
              <a:rPr lang="it-IT" dirty="0" err="1"/>
              <a:t>If</a:t>
            </a:r>
            <a:r>
              <a:rPr lang="it-IT" dirty="0"/>
              <a:t> </a:t>
            </a:r>
            <a:r>
              <a:rPr lang="it-IT" dirty="0" err="1"/>
              <a:t>all</a:t>
            </a:r>
            <a:r>
              <a:rPr lang="it-IT" dirty="0"/>
              <a:t> OK, record </a:t>
            </a:r>
            <a:r>
              <a:rPr lang="it-IT" dirty="0" err="1"/>
              <a:t>transaction</a:t>
            </a:r>
            <a:r>
              <a:rPr lang="it-IT" dirty="0"/>
              <a:t> </a:t>
            </a:r>
            <a:br>
              <a:rPr lang="it-IT" dirty="0"/>
            </a:br>
            <a:r>
              <a:rPr lang="it-IT" dirty="0"/>
              <a:t>in the </a:t>
            </a:r>
            <a:r>
              <a:rPr lang="it-IT" dirty="0" err="1"/>
              <a:t>block</a:t>
            </a:r>
            <a:r>
              <a:rPr lang="it-IT" dirty="0"/>
              <a:t> </a:t>
            </a:r>
            <a:r>
              <a:rPr lang="it-IT" dirty="0" err="1"/>
              <a:t>chain</a:t>
            </a:r>
            <a:r>
              <a:rPr lang="it-IT" dirty="0"/>
              <a:t> </a:t>
            </a:r>
          </a:p>
          <a:p>
            <a:pPr marL="285750" indent="-285750">
              <a:buFontTx/>
              <a:buChar char="-"/>
              <a:defRPr/>
            </a:pPr>
            <a:r>
              <a:rPr lang="it-IT" b="1" dirty="0" err="1"/>
              <a:t>Only</a:t>
            </a:r>
            <a:r>
              <a:rPr lang="it-IT" b="1" dirty="0"/>
              <a:t> </a:t>
            </a:r>
            <a:r>
              <a:rPr lang="it-IT" b="1" dirty="0" err="1"/>
              <a:t>now</a:t>
            </a:r>
            <a:r>
              <a:rPr lang="it-IT" b="1" dirty="0"/>
              <a:t> MR </a:t>
            </a:r>
            <a:r>
              <a:rPr lang="it-IT" b="1" dirty="0" err="1"/>
              <a:t>owns</a:t>
            </a:r>
            <a:r>
              <a:rPr lang="it-IT" b="1" dirty="0"/>
              <a:t> the </a:t>
            </a:r>
            <a:r>
              <a:rPr lang="it-IT" b="1" dirty="0" err="1"/>
              <a:t>coin</a:t>
            </a:r>
            <a:r>
              <a:rPr lang="it-IT" b="1" dirty="0"/>
              <a:t>!</a:t>
            </a:r>
          </a:p>
        </p:txBody>
      </p:sp>
      <p:cxnSp>
        <p:nvCxnSpPr>
          <p:cNvPr id="50197" name="Connettore 4 16"/>
          <p:cNvCxnSpPr>
            <a:cxnSpLocks noChangeShapeType="1"/>
            <a:stCxn id="50193" idx="1"/>
            <a:endCxn id="50191" idx="3"/>
          </p:cNvCxnSpPr>
          <p:nvPr/>
        </p:nvCxnSpPr>
        <p:spPr bwMode="auto">
          <a:xfrm rot="10800000">
            <a:off x="2139950" y="5697538"/>
            <a:ext cx="2036763" cy="504825"/>
          </a:xfrm>
          <a:prstGeom prst="bentConnector3">
            <a:avLst>
              <a:gd name="adj1" fmla="val 5000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0198" name="Picture 4" descr="Risultati immagini per harry potter dra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575" y="1668463"/>
            <a:ext cx="1638300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99" name="Freccia circolare in su 34"/>
          <p:cNvSpPr>
            <a:spLocks noChangeArrowheads="1"/>
          </p:cNvSpPr>
          <p:nvPr/>
        </p:nvSpPr>
        <p:spPr bwMode="auto">
          <a:xfrm>
            <a:off x="1295400" y="2435225"/>
            <a:ext cx="2087563" cy="1138238"/>
          </a:xfrm>
          <a:prstGeom prst="curvedUpArrow">
            <a:avLst>
              <a:gd name="adj1" fmla="val 24980"/>
              <a:gd name="adj2" fmla="val 49960"/>
              <a:gd name="adj3" fmla="val 25000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>
              <a:latin typeface="Arial Narrow" pitchFamily="34" charset="0"/>
            </a:endParaRPr>
          </a:p>
        </p:txBody>
      </p:sp>
      <p:sp>
        <p:nvSpPr>
          <p:cNvPr id="50200" name="CasellaDiTesto 15"/>
          <p:cNvSpPr txBox="1">
            <a:spLocks noChangeArrowheads="1"/>
          </p:cNvSpPr>
          <p:nvPr/>
        </p:nvSpPr>
        <p:spPr bwMode="auto">
          <a:xfrm>
            <a:off x="620713" y="1366838"/>
            <a:ext cx="4587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GB</a:t>
            </a:r>
          </a:p>
        </p:txBody>
      </p:sp>
      <p:sp>
        <p:nvSpPr>
          <p:cNvPr id="50201" name="CasellaDiTesto 15"/>
          <p:cNvSpPr txBox="1">
            <a:spLocks noChangeArrowheads="1"/>
          </p:cNvSpPr>
          <p:nvPr/>
        </p:nvSpPr>
        <p:spPr bwMode="auto">
          <a:xfrm>
            <a:off x="3665538" y="1343025"/>
            <a:ext cx="477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MR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8620"/>
            <a:ext cx="9144000" cy="649288"/>
          </a:xfrm>
        </p:spPr>
        <p:txBody>
          <a:bodyPr/>
          <a:lstStyle/>
          <a:p>
            <a:pPr>
              <a:defRPr/>
            </a:pPr>
            <a:r>
              <a:rPr lang="it-IT" dirty="0" err="1" smtClean="0"/>
              <a:t>Ledger</a:t>
            </a:r>
            <a:r>
              <a:rPr lang="it-IT" dirty="0"/>
              <a:t> </a:t>
            </a:r>
            <a:r>
              <a:rPr lang="it-IT" sz="2800" dirty="0" smtClean="0"/>
              <a:t>(multiple </a:t>
            </a:r>
            <a:r>
              <a:rPr lang="it-IT" sz="2800" dirty="0" err="1" smtClean="0"/>
              <a:t>transactions</a:t>
            </a:r>
            <a:r>
              <a:rPr lang="it-IT" sz="2800" dirty="0" smtClean="0"/>
              <a:t> </a:t>
            </a:r>
            <a:r>
              <a:rPr lang="it-IT" sz="2800" dirty="0" err="1" smtClean="0"/>
              <a:t>into</a:t>
            </a:r>
            <a:r>
              <a:rPr lang="it-IT" sz="2800" dirty="0" smtClean="0"/>
              <a:t> </a:t>
            </a:r>
            <a:r>
              <a:rPr lang="it-IT" sz="2800" dirty="0" err="1" smtClean="0"/>
              <a:t>blocks</a:t>
            </a:r>
            <a:r>
              <a:rPr lang="it-IT" sz="2800" dirty="0" smtClean="0"/>
              <a:t>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764704"/>
            <a:ext cx="7696200" cy="1404157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it-IT" dirty="0" err="1" smtClean="0"/>
              <a:t>One</a:t>
            </a:r>
            <a:r>
              <a:rPr lang="it-IT" dirty="0" smtClean="0"/>
              <a:t> «big» </a:t>
            </a:r>
            <a:r>
              <a:rPr lang="it-IT" dirty="0" err="1" smtClean="0"/>
              <a:t>ledger</a:t>
            </a:r>
            <a:r>
              <a:rPr lang="it-IT" dirty="0" smtClean="0"/>
              <a:t>, </a:t>
            </a:r>
            <a:r>
              <a:rPr lang="it-IT" dirty="0" err="1" smtClean="0"/>
              <a:t>append-only</a:t>
            </a:r>
            <a:endParaRPr lang="it-IT" dirty="0" smtClean="0"/>
          </a:p>
          <a:p>
            <a:pPr>
              <a:defRPr/>
            </a:pPr>
            <a:r>
              <a:rPr lang="it-IT" dirty="0" err="1" smtClean="0"/>
              <a:t>Roganized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</a:t>
            </a:r>
            <a:r>
              <a:rPr lang="it-IT" dirty="0" err="1" smtClean="0"/>
              <a:t>blocks</a:t>
            </a:r>
            <a:endParaRPr lang="it-IT" dirty="0" smtClean="0"/>
          </a:p>
          <a:p>
            <a:pPr lvl="1">
              <a:defRPr/>
            </a:pPr>
            <a:r>
              <a:rPr lang="it-IT" dirty="0" smtClean="0"/>
              <a:t>Inside </a:t>
            </a:r>
            <a:r>
              <a:rPr lang="it-IT" dirty="0" err="1" smtClean="0"/>
              <a:t>blocks</a:t>
            </a:r>
            <a:r>
              <a:rPr lang="it-IT" dirty="0" smtClean="0"/>
              <a:t> multiple </a:t>
            </a:r>
            <a:r>
              <a:rPr lang="it-IT" dirty="0" err="1" smtClean="0"/>
              <a:t>transactions</a:t>
            </a:r>
            <a:r>
              <a:rPr lang="it-IT" dirty="0" smtClean="0"/>
              <a:t> (</a:t>
            </a:r>
            <a:r>
              <a:rPr lang="it-IT" dirty="0" err="1" smtClean="0"/>
              <a:t>as</a:t>
            </a:r>
            <a:r>
              <a:rPr lang="it-IT" dirty="0" smtClean="0"/>
              <a:t> list or – </a:t>
            </a:r>
            <a:r>
              <a:rPr lang="it-IT" dirty="0" err="1" smtClean="0"/>
              <a:t>preferable</a:t>
            </a:r>
            <a:r>
              <a:rPr lang="it-IT" dirty="0" smtClean="0"/>
              <a:t> - </a:t>
            </a:r>
            <a:r>
              <a:rPr lang="it-IT" dirty="0" err="1" smtClean="0"/>
              <a:t>merkle</a:t>
            </a:r>
            <a:r>
              <a:rPr lang="it-IT" dirty="0" smtClean="0"/>
              <a:t> </a:t>
            </a:r>
            <a:r>
              <a:rPr lang="it-IT" dirty="0" err="1" smtClean="0"/>
              <a:t>trees</a:t>
            </a:r>
            <a:r>
              <a:rPr lang="it-IT" dirty="0" smtClean="0"/>
              <a:t>)</a:t>
            </a:r>
          </a:p>
          <a:p>
            <a:pPr>
              <a:defRPr/>
            </a:pPr>
            <a:r>
              <a:rPr lang="it-IT" dirty="0" smtClean="0"/>
              <a:t>In </a:t>
            </a:r>
            <a:r>
              <a:rPr lang="it-IT" dirty="0" err="1" smtClean="0"/>
              <a:t>crypto</a:t>
            </a:r>
            <a:r>
              <a:rPr lang="it-IT" dirty="0" smtClean="0"/>
              <a:t> </a:t>
            </a:r>
            <a:r>
              <a:rPr lang="it-IT" dirty="0" err="1" smtClean="0"/>
              <a:t>currency</a:t>
            </a:r>
            <a:r>
              <a:rPr lang="it-IT" dirty="0" smtClean="0"/>
              <a:t>, </a:t>
            </a:r>
            <a:r>
              <a:rPr lang="it-IT" dirty="0" err="1" smtClean="0"/>
              <a:t>permits</a:t>
            </a:r>
            <a:r>
              <a:rPr lang="it-IT" dirty="0" smtClean="0"/>
              <a:t> to «split» </a:t>
            </a:r>
            <a:r>
              <a:rPr lang="it-IT" dirty="0" err="1" smtClean="0"/>
              <a:t>coin</a:t>
            </a:r>
            <a:r>
              <a:rPr lang="it-IT" dirty="0" smtClean="0"/>
              <a:t> </a:t>
            </a:r>
            <a:r>
              <a:rPr lang="it-IT" dirty="0" err="1" smtClean="0"/>
              <a:t>units</a:t>
            </a:r>
            <a:endParaRPr lang="it-IT" dirty="0" smtClean="0"/>
          </a:p>
        </p:txBody>
      </p:sp>
      <p:sp>
        <p:nvSpPr>
          <p:cNvPr id="51204" name="Rettangolo 20"/>
          <p:cNvSpPr>
            <a:spLocks noChangeArrowheads="1"/>
          </p:cNvSpPr>
          <p:nvPr/>
        </p:nvSpPr>
        <p:spPr bwMode="auto">
          <a:xfrm>
            <a:off x="927100" y="3320939"/>
            <a:ext cx="1484313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Block ID 112</a:t>
            </a:r>
          </a:p>
        </p:txBody>
      </p:sp>
      <p:sp>
        <p:nvSpPr>
          <p:cNvPr id="51205" name="Rettangolo 21"/>
          <p:cNvSpPr>
            <a:spLocks noChangeArrowheads="1"/>
          </p:cNvSpPr>
          <p:nvPr/>
        </p:nvSpPr>
        <p:spPr bwMode="auto">
          <a:xfrm>
            <a:off x="927100" y="3662251"/>
            <a:ext cx="1484313" cy="347663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Issue(A, 25)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sp>
        <p:nvSpPr>
          <p:cNvPr id="51206" name="Rettangolo 22"/>
          <p:cNvSpPr>
            <a:spLocks noChangeArrowheads="1"/>
          </p:cNvSpPr>
          <p:nvPr/>
        </p:nvSpPr>
        <p:spPr bwMode="auto">
          <a:xfrm>
            <a:off x="927100" y="2960576"/>
            <a:ext cx="1484313" cy="366713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sp>
        <p:nvSpPr>
          <p:cNvPr id="51207" name="Rettangolo 21"/>
          <p:cNvSpPr>
            <a:spLocks noChangeArrowheads="1"/>
          </p:cNvSpPr>
          <p:nvPr/>
        </p:nvSpPr>
        <p:spPr bwMode="auto">
          <a:xfrm>
            <a:off x="927100" y="4005151"/>
            <a:ext cx="1484313" cy="347663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  <a:sym typeface="Wingdings" pitchFamily="2" charset="2"/>
              </a:rPr>
              <a:t>BF (2.4)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sp>
        <p:nvSpPr>
          <p:cNvPr id="51208" name="Rettangolo 21"/>
          <p:cNvSpPr>
            <a:spLocks noChangeArrowheads="1"/>
          </p:cNvSpPr>
          <p:nvPr/>
        </p:nvSpPr>
        <p:spPr bwMode="auto">
          <a:xfrm>
            <a:off x="927100" y="4365514"/>
            <a:ext cx="1484313" cy="347662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  <a:sym typeface="Wingdings" pitchFamily="2" charset="2"/>
              </a:rPr>
              <a:t>DH (0.1)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sp>
        <p:nvSpPr>
          <p:cNvPr id="51209" name="Rettangolo 21"/>
          <p:cNvSpPr>
            <a:spLocks noChangeArrowheads="1"/>
          </p:cNvSpPr>
          <p:nvPr/>
        </p:nvSpPr>
        <p:spPr bwMode="auto">
          <a:xfrm>
            <a:off x="935038" y="4702064"/>
            <a:ext cx="1485900" cy="347662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  <a:sym typeface="Wingdings" pitchFamily="2" charset="2"/>
              </a:rPr>
              <a:t>…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sp>
        <p:nvSpPr>
          <p:cNvPr id="51210" name="Rettangolo 20"/>
          <p:cNvSpPr>
            <a:spLocks noChangeArrowheads="1"/>
          </p:cNvSpPr>
          <p:nvPr/>
        </p:nvSpPr>
        <p:spPr bwMode="auto">
          <a:xfrm>
            <a:off x="2933700" y="3320939"/>
            <a:ext cx="1485900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Block ID 113</a:t>
            </a:r>
          </a:p>
        </p:txBody>
      </p:sp>
      <p:sp>
        <p:nvSpPr>
          <p:cNvPr id="51211" name="Rettangolo 21"/>
          <p:cNvSpPr>
            <a:spLocks noChangeArrowheads="1"/>
          </p:cNvSpPr>
          <p:nvPr/>
        </p:nvSpPr>
        <p:spPr bwMode="auto">
          <a:xfrm>
            <a:off x="2933700" y="3662251"/>
            <a:ext cx="1485900" cy="347663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…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sp>
        <p:nvSpPr>
          <p:cNvPr id="51212" name="Rettangolo 22"/>
          <p:cNvSpPr>
            <a:spLocks noChangeArrowheads="1"/>
          </p:cNvSpPr>
          <p:nvPr/>
        </p:nvSpPr>
        <p:spPr bwMode="auto">
          <a:xfrm>
            <a:off x="2933700" y="2960576"/>
            <a:ext cx="1485900" cy="366713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sp>
        <p:nvSpPr>
          <p:cNvPr id="51213" name="Rettangolo 21"/>
          <p:cNvSpPr>
            <a:spLocks noChangeArrowheads="1"/>
          </p:cNvSpPr>
          <p:nvPr/>
        </p:nvSpPr>
        <p:spPr bwMode="auto">
          <a:xfrm>
            <a:off x="2933700" y="4005151"/>
            <a:ext cx="1485900" cy="347663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  <a:sym typeface="Wingdings" pitchFamily="2" charset="2"/>
              </a:rPr>
              <a:t>MN (2.4)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sp>
        <p:nvSpPr>
          <p:cNvPr id="51214" name="Rettangolo 21"/>
          <p:cNvSpPr>
            <a:spLocks noChangeArrowheads="1"/>
          </p:cNvSpPr>
          <p:nvPr/>
        </p:nvSpPr>
        <p:spPr bwMode="auto">
          <a:xfrm>
            <a:off x="2933700" y="4365514"/>
            <a:ext cx="1485900" cy="347662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  <a:sym typeface="Wingdings" pitchFamily="2" charset="2"/>
              </a:rPr>
              <a:t>…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sp>
        <p:nvSpPr>
          <p:cNvPr id="51215" name="Rettangolo 21"/>
          <p:cNvSpPr>
            <a:spLocks noChangeArrowheads="1"/>
          </p:cNvSpPr>
          <p:nvPr/>
        </p:nvSpPr>
        <p:spPr bwMode="auto">
          <a:xfrm>
            <a:off x="2943225" y="4702064"/>
            <a:ext cx="1484313" cy="347662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  <a:sym typeface="Wingdings" pitchFamily="2" charset="2"/>
              </a:rPr>
              <a:t>…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sp>
        <p:nvSpPr>
          <p:cNvPr id="51216" name="Rettangolo 20"/>
          <p:cNvSpPr>
            <a:spLocks noChangeArrowheads="1"/>
          </p:cNvSpPr>
          <p:nvPr/>
        </p:nvSpPr>
        <p:spPr bwMode="auto">
          <a:xfrm>
            <a:off x="4949825" y="3320939"/>
            <a:ext cx="1485900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Block ID 114</a:t>
            </a:r>
          </a:p>
        </p:txBody>
      </p:sp>
      <p:sp>
        <p:nvSpPr>
          <p:cNvPr id="51217" name="Rettangolo 21"/>
          <p:cNvSpPr>
            <a:spLocks noChangeArrowheads="1"/>
          </p:cNvSpPr>
          <p:nvPr/>
        </p:nvSpPr>
        <p:spPr bwMode="auto">
          <a:xfrm>
            <a:off x="4949825" y="3662251"/>
            <a:ext cx="1485900" cy="347663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…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sp>
        <p:nvSpPr>
          <p:cNvPr id="51218" name="Rettangolo 22"/>
          <p:cNvSpPr>
            <a:spLocks noChangeArrowheads="1"/>
          </p:cNvSpPr>
          <p:nvPr/>
        </p:nvSpPr>
        <p:spPr bwMode="auto">
          <a:xfrm>
            <a:off x="4949825" y="2960576"/>
            <a:ext cx="1485900" cy="366713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sp>
        <p:nvSpPr>
          <p:cNvPr id="51219" name="Rettangolo 21"/>
          <p:cNvSpPr>
            <a:spLocks noChangeArrowheads="1"/>
          </p:cNvSpPr>
          <p:nvPr/>
        </p:nvSpPr>
        <p:spPr bwMode="auto">
          <a:xfrm>
            <a:off x="4949825" y="4005151"/>
            <a:ext cx="1485900" cy="347663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  <a:sym typeface="Wingdings" pitchFamily="2" charset="2"/>
              </a:rPr>
              <a:t>…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sp>
        <p:nvSpPr>
          <p:cNvPr id="51220" name="Rettangolo 21"/>
          <p:cNvSpPr>
            <a:spLocks noChangeArrowheads="1"/>
          </p:cNvSpPr>
          <p:nvPr/>
        </p:nvSpPr>
        <p:spPr bwMode="auto">
          <a:xfrm>
            <a:off x="4949825" y="4365514"/>
            <a:ext cx="1485900" cy="347662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  <a:sym typeface="Wingdings" pitchFamily="2" charset="2"/>
              </a:rPr>
              <a:t>…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cxnSp>
        <p:nvCxnSpPr>
          <p:cNvPr id="51221" name="Connettore 4 14"/>
          <p:cNvCxnSpPr>
            <a:cxnSpLocks noChangeShapeType="1"/>
            <a:stCxn id="51204" idx="3"/>
            <a:endCxn id="51212" idx="0"/>
          </p:cNvCxnSpPr>
          <p:nvPr/>
        </p:nvCxnSpPr>
        <p:spPr bwMode="auto">
          <a:xfrm flipV="1">
            <a:off x="2411413" y="2960576"/>
            <a:ext cx="1265237" cy="531813"/>
          </a:xfrm>
          <a:prstGeom prst="bentConnector4">
            <a:avLst>
              <a:gd name="adj1" fmla="val 20644"/>
              <a:gd name="adj2" fmla="val 14307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22" name="Connettore 4 14"/>
          <p:cNvCxnSpPr>
            <a:cxnSpLocks noChangeShapeType="1"/>
            <a:stCxn id="51210" idx="3"/>
            <a:endCxn id="51218" idx="0"/>
          </p:cNvCxnSpPr>
          <p:nvPr/>
        </p:nvCxnSpPr>
        <p:spPr bwMode="auto">
          <a:xfrm flipV="1">
            <a:off x="4419600" y="2960576"/>
            <a:ext cx="1273175" cy="531813"/>
          </a:xfrm>
          <a:prstGeom prst="bentConnector4">
            <a:avLst>
              <a:gd name="adj1" fmla="val 20852"/>
              <a:gd name="adj2" fmla="val 14307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23" name="Connettore 4 14"/>
          <p:cNvCxnSpPr>
            <a:cxnSpLocks noChangeShapeType="1"/>
            <a:stCxn id="51216" idx="3"/>
          </p:cNvCxnSpPr>
          <p:nvPr/>
        </p:nvCxnSpPr>
        <p:spPr bwMode="auto">
          <a:xfrm flipV="1">
            <a:off x="6435725" y="2528776"/>
            <a:ext cx="1123950" cy="963613"/>
          </a:xfrm>
          <a:prstGeom prst="bentConnector3">
            <a:avLst>
              <a:gd name="adj1" fmla="val 5000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Connettore 1 32"/>
          <p:cNvCxnSpPr>
            <a:cxnSpLocks noChangeShapeType="1"/>
          </p:cNvCxnSpPr>
          <p:nvPr/>
        </p:nvCxnSpPr>
        <p:spPr bwMode="auto">
          <a:xfrm flipH="1">
            <a:off x="4140200" y="5049726"/>
            <a:ext cx="809625" cy="53975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</p:cxnSp>
      <p:sp>
        <p:nvSpPr>
          <p:cNvPr id="51225" name="Rettangolo 21"/>
          <p:cNvSpPr>
            <a:spLocks noChangeArrowheads="1"/>
          </p:cNvSpPr>
          <p:nvPr/>
        </p:nvSpPr>
        <p:spPr bwMode="auto">
          <a:xfrm>
            <a:off x="4959350" y="4702064"/>
            <a:ext cx="1484313" cy="347662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  <a:sym typeface="Wingdings" pitchFamily="2" charset="2"/>
              </a:rPr>
              <a:t>FH (1.9)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cxnSp>
        <p:nvCxnSpPr>
          <p:cNvPr id="36" name="Connettore 1 35"/>
          <p:cNvCxnSpPr>
            <a:cxnSpLocks noChangeShapeType="1"/>
          </p:cNvCxnSpPr>
          <p:nvPr/>
        </p:nvCxnSpPr>
        <p:spPr bwMode="auto">
          <a:xfrm>
            <a:off x="6435725" y="5049726"/>
            <a:ext cx="117475" cy="50800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</p:cxnSp>
      <p:sp>
        <p:nvSpPr>
          <p:cNvPr id="39" name="Rettangolo 20"/>
          <p:cNvSpPr>
            <a:spLocks noChangeArrowheads="1"/>
          </p:cNvSpPr>
          <p:nvPr/>
        </p:nvSpPr>
        <p:spPr bwMode="auto">
          <a:xfrm>
            <a:off x="4176713" y="5557726"/>
            <a:ext cx="2376487" cy="341313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F pays 1.9 to H</a:t>
            </a:r>
          </a:p>
        </p:txBody>
      </p:sp>
      <p:sp>
        <p:nvSpPr>
          <p:cNvPr id="40" name="Rettangolo 21"/>
          <p:cNvSpPr>
            <a:spLocks noChangeArrowheads="1"/>
          </p:cNvSpPr>
          <p:nvPr/>
        </p:nvSpPr>
        <p:spPr bwMode="auto">
          <a:xfrm>
            <a:off x="4176713" y="6272101"/>
            <a:ext cx="2376487" cy="365125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Signature by PK</a:t>
            </a:r>
            <a:r>
              <a:rPr lang="it-IT" altLang="it-IT" sz="1800" b="0" baseline="-25000">
                <a:latin typeface="Arial Narrow" pitchFamily="34" charset="0"/>
              </a:rPr>
              <a:t>F</a:t>
            </a:r>
          </a:p>
        </p:txBody>
      </p:sp>
      <p:sp>
        <p:nvSpPr>
          <p:cNvPr id="41" name="Rettangolo 22"/>
          <p:cNvSpPr>
            <a:spLocks noChangeArrowheads="1"/>
          </p:cNvSpPr>
          <p:nvPr/>
        </p:nvSpPr>
        <p:spPr bwMode="auto">
          <a:xfrm>
            <a:off x="4184650" y="5911739"/>
            <a:ext cx="2376488" cy="366712"/>
          </a:xfrm>
          <a:prstGeom prst="rect">
            <a:avLst/>
          </a:prstGeom>
          <a:solidFill>
            <a:srgbClr val="00B0F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>
                <a:latin typeface="Arial Narrow" pitchFamily="34" charset="0"/>
              </a:rPr>
              <a:t>H[  ]</a:t>
            </a:r>
            <a:endParaRPr lang="it-IT" altLang="it-IT" sz="1800" b="0" baseline="-25000">
              <a:latin typeface="Arial Narrow" pitchFamily="34" charset="0"/>
            </a:endParaRPr>
          </a:p>
        </p:txBody>
      </p:sp>
      <p:cxnSp>
        <p:nvCxnSpPr>
          <p:cNvPr id="43" name="Connettore 4 14"/>
          <p:cNvCxnSpPr>
            <a:cxnSpLocks noChangeShapeType="1"/>
            <a:stCxn id="51207" idx="3"/>
            <a:endCxn id="41" idx="1"/>
          </p:cNvCxnSpPr>
          <p:nvPr/>
        </p:nvCxnSpPr>
        <p:spPr bwMode="auto">
          <a:xfrm>
            <a:off x="2411413" y="4179776"/>
            <a:ext cx="1773237" cy="1916113"/>
          </a:xfrm>
          <a:prstGeom prst="bentConnector3">
            <a:avLst>
              <a:gd name="adj1" fmla="val 15468"/>
            </a:avLst>
          </a:prstGeom>
          <a:noFill/>
          <a:ln w="50800" algn="ctr">
            <a:solidFill>
              <a:srgbClr val="FF0000"/>
            </a:solidFill>
            <a:prstDash val="sysDot"/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CasellaDiTesto 46"/>
          <p:cNvSpPr txBox="1">
            <a:spLocks noChangeArrowheads="1"/>
          </p:cNvSpPr>
          <p:nvPr/>
        </p:nvSpPr>
        <p:spPr bwMode="auto">
          <a:xfrm>
            <a:off x="7019925" y="3068960"/>
            <a:ext cx="195611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dirty="0"/>
              <a:t>F account balance </a:t>
            </a:r>
            <a:br>
              <a:rPr lang="it-IT" altLang="it-IT" dirty="0"/>
            </a:br>
            <a:r>
              <a:rPr lang="it-IT" altLang="it-IT" dirty="0" err="1"/>
              <a:t>securely</a:t>
            </a:r>
            <a:r>
              <a:rPr lang="it-IT" altLang="it-IT" dirty="0"/>
              <a:t> </a:t>
            </a:r>
            <a:r>
              <a:rPr lang="it-IT" altLang="it-IT" dirty="0" err="1"/>
              <a:t>logged</a:t>
            </a:r>
            <a:r>
              <a:rPr lang="it-IT" altLang="it-IT" dirty="0"/>
              <a:t> in </a:t>
            </a:r>
            <a:br>
              <a:rPr lang="it-IT" altLang="it-IT" dirty="0"/>
            </a:br>
            <a:r>
              <a:rPr lang="it-IT" altLang="it-IT" dirty="0" err="1" smtClean="0"/>
              <a:t>blockchain</a:t>
            </a:r>
            <a:r>
              <a:rPr lang="it-IT" altLang="it-IT" dirty="0" smtClean="0"/>
              <a:t>:</a:t>
            </a:r>
            <a:endParaRPr lang="it-IT" altLang="it-IT" dirty="0"/>
          </a:p>
          <a:p>
            <a:pPr eaLnBrk="1" hangingPunct="1"/>
            <a:r>
              <a:rPr lang="it-IT" altLang="it-IT" dirty="0"/>
              <a:t>Trans 112(2) </a:t>
            </a:r>
            <a:r>
              <a:rPr lang="it-IT" altLang="it-IT" dirty="0">
                <a:sym typeface="Wingdings" pitchFamily="2" charset="2"/>
              </a:rPr>
              <a:t> </a:t>
            </a:r>
            <a:r>
              <a:rPr lang="it-IT" altLang="it-IT" dirty="0"/>
              <a:t>+2.4</a:t>
            </a:r>
          </a:p>
          <a:p>
            <a:pPr eaLnBrk="1" hangingPunct="1"/>
            <a:r>
              <a:rPr lang="it-IT" altLang="it-IT" dirty="0"/>
              <a:t>Trans 114(4) </a:t>
            </a:r>
            <a:r>
              <a:rPr lang="it-IT" altLang="it-IT" dirty="0">
                <a:sym typeface="Wingdings" pitchFamily="2" charset="2"/>
              </a:rPr>
              <a:t> -1.9</a:t>
            </a:r>
          </a:p>
          <a:p>
            <a:pPr eaLnBrk="1" hangingPunct="1"/>
            <a:r>
              <a:rPr lang="it-IT" altLang="it-IT" dirty="0">
                <a:sym typeface="Wingdings" pitchFamily="2" charset="2"/>
              </a:rPr>
              <a:t>…</a:t>
            </a:r>
            <a:endParaRPr lang="it-IT" altLang="it-IT" dirty="0"/>
          </a:p>
        </p:txBody>
      </p:sp>
      <p:sp>
        <p:nvSpPr>
          <p:cNvPr id="51232" name="Freccia a destra 47"/>
          <p:cNvSpPr>
            <a:spLocks noChangeArrowheads="1"/>
          </p:cNvSpPr>
          <p:nvPr/>
        </p:nvSpPr>
        <p:spPr bwMode="auto">
          <a:xfrm>
            <a:off x="927100" y="2312876"/>
            <a:ext cx="5805488" cy="396875"/>
          </a:xfrm>
          <a:prstGeom prst="rightArrow">
            <a:avLst>
              <a:gd name="adj1" fmla="val 50000"/>
              <a:gd name="adj2" fmla="val 49911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lnSpc>
                <a:spcPts val="1000"/>
              </a:lnSpc>
            </a:pPr>
            <a:r>
              <a:rPr lang="it-IT" altLang="it-IT" sz="1400"/>
              <a:t>time</a:t>
            </a:r>
          </a:p>
        </p:txBody>
      </p:sp>
      <p:sp>
        <p:nvSpPr>
          <p:cNvPr id="34" name="CasellaDiTesto 33"/>
          <p:cNvSpPr txBox="1">
            <a:spLocks noChangeArrowheads="1"/>
          </p:cNvSpPr>
          <p:nvPr/>
        </p:nvSpPr>
        <p:spPr bwMode="auto">
          <a:xfrm>
            <a:off x="6996816" y="4860028"/>
            <a:ext cx="210185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it-IT" altLang="it-IT" b="1" dirty="0" err="1" smtClean="0">
                <a:solidFill>
                  <a:srgbClr val="FF0000"/>
                </a:solidFill>
              </a:rPr>
              <a:t>Problem</a:t>
            </a:r>
            <a:r>
              <a:rPr lang="it-IT" altLang="it-IT" b="1" dirty="0" smtClean="0">
                <a:solidFill>
                  <a:srgbClr val="FF0000"/>
                </a:solidFill>
              </a:rPr>
              <a:t>: F balance </a:t>
            </a:r>
            <a:br>
              <a:rPr lang="it-IT" altLang="it-IT" b="1" dirty="0" smtClean="0">
                <a:solidFill>
                  <a:srgbClr val="FF0000"/>
                </a:solidFill>
              </a:rPr>
            </a:br>
            <a:r>
              <a:rPr lang="it-IT" altLang="it-IT" b="1" dirty="0" smtClean="0">
                <a:solidFill>
                  <a:srgbClr val="FF0000"/>
                </a:solidFill>
              </a:rPr>
              <a:t>can be </a:t>
            </a:r>
            <a:r>
              <a:rPr lang="it-IT" altLang="it-IT" b="1" dirty="0" err="1" smtClean="0">
                <a:solidFill>
                  <a:srgbClr val="FF0000"/>
                </a:solidFill>
              </a:rPr>
              <a:t>reconstructed</a:t>
            </a:r>
            <a:r>
              <a:rPr lang="it-IT" altLang="it-IT" b="1" dirty="0" smtClean="0">
                <a:solidFill>
                  <a:srgbClr val="FF0000"/>
                </a:solidFill>
              </a:rPr>
              <a:t/>
            </a:r>
            <a:br>
              <a:rPr lang="it-IT" altLang="it-IT" b="1" dirty="0" smtClean="0">
                <a:solidFill>
                  <a:srgbClr val="FF0000"/>
                </a:solidFill>
              </a:rPr>
            </a:br>
            <a:r>
              <a:rPr lang="it-IT" altLang="it-IT" b="1" dirty="0" err="1" smtClean="0">
                <a:solidFill>
                  <a:srgbClr val="FF0000"/>
                </a:solidFill>
              </a:rPr>
              <a:t>only</a:t>
            </a:r>
            <a:r>
              <a:rPr lang="it-IT" altLang="it-IT" b="1" dirty="0" smtClean="0">
                <a:solidFill>
                  <a:srgbClr val="FF0000"/>
                </a:solidFill>
              </a:rPr>
              <a:t> by </a:t>
            </a:r>
            <a:r>
              <a:rPr lang="it-IT" altLang="it-IT" b="1" dirty="0" err="1" smtClean="0">
                <a:solidFill>
                  <a:srgbClr val="FF0000"/>
                </a:solidFill>
              </a:rPr>
              <a:t>crawling</a:t>
            </a:r>
            <a:r>
              <a:rPr lang="it-IT" altLang="it-IT" b="1" dirty="0" smtClean="0">
                <a:solidFill>
                  <a:srgbClr val="FF0000"/>
                </a:solidFill>
              </a:rPr>
              <a:t> </a:t>
            </a:r>
            <a:br>
              <a:rPr lang="it-IT" altLang="it-IT" b="1" dirty="0" smtClean="0">
                <a:solidFill>
                  <a:srgbClr val="FF0000"/>
                </a:solidFill>
              </a:rPr>
            </a:br>
            <a:r>
              <a:rPr lang="it-IT" altLang="it-IT" b="1" dirty="0" smtClean="0">
                <a:solidFill>
                  <a:srgbClr val="FF0000"/>
                </a:solidFill>
              </a:rPr>
              <a:t>back to the </a:t>
            </a:r>
            <a:r>
              <a:rPr lang="it-IT" altLang="it-IT" b="1" dirty="0" err="1" smtClean="0">
                <a:solidFill>
                  <a:srgbClr val="FF0000"/>
                </a:solidFill>
              </a:rPr>
              <a:t>very</a:t>
            </a:r>
            <a:r>
              <a:rPr lang="it-IT" altLang="it-IT" b="1" dirty="0" smtClean="0">
                <a:solidFill>
                  <a:srgbClr val="FF0000"/>
                </a:solidFill>
              </a:rPr>
              <a:t> </a:t>
            </a:r>
            <a:br>
              <a:rPr lang="it-IT" altLang="it-IT" b="1" dirty="0" smtClean="0">
                <a:solidFill>
                  <a:srgbClr val="FF0000"/>
                </a:solidFill>
              </a:rPr>
            </a:br>
            <a:r>
              <a:rPr lang="it-IT" altLang="it-IT" b="1" dirty="0" err="1" smtClean="0">
                <a:solidFill>
                  <a:srgbClr val="FF0000"/>
                </a:solidFill>
              </a:rPr>
              <a:t>beginning</a:t>
            </a:r>
            <a:r>
              <a:rPr lang="it-IT" altLang="it-IT" b="1" dirty="0" smtClean="0">
                <a:solidFill>
                  <a:srgbClr val="FF0000"/>
                </a:solidFill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7" grpId="0"/>
      <p:bldP spid="3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(</a:t>
            </a:r>
            <a:r>
              <a:rPr lang="it-IT" dirty="0" err="1" smtClean="0"/>
              <a:t>example</a:t>
            </a:r>
            <a:r>
              <a:rPr lang="it-IT" dirty="0" smtClean="0"/>
              <a:t>, </a:t>
            </a:r>
            <a:r>
              <a:rPr lang="it-IT" dirty="0" err="1" smtClean="0"/>
              <a:t>restricted</a:t>
            </a:r>
            <a:r>
              <a:rPr lang="it-IT" dirty="0" smtClean="0"/>
              <a:t> to </a:t>
            </a:r>
            <a:r>
              <a:rPr lang="it-IT" dirty="0" err="1" smtClean="0"/>
              <a:t>transactions</a:t>
            </a:r>
            <a:r>
              <a:rPr lang="it-IT" dirty="0" smtClean="0"/>
              <a:t> </a:t>
            </a:r>
            <a:r>
              <a:rPr lang="it-IT" dirty="0" err="1" smtClean="0"/>
              <a:t>involving</a:t>
            </a:r>
            <a:r>
              <a:rPr lang="it-IT" dirty="0" smtClean="0"/>
              <a:t> </a:t>
            </a:r>
            <a:r>
              <a:rPr lang="it-IT" dirty="0" err="1" smtClean="0"/>
              <a:t>only</a:t>
            </a:r>
            <a:r>
              <a:rPr lang="it-IT" dirty="0" smtClean="0"/>
              <a:t> F)</a:t>
            </a:r>
            <a:endParaRPr lang="it-IT" dirty="0"/>
          </a:p>
        </p:txBody>
      </p:sp>
      <p:sp>
        <p:nvSpPr>
          <p:cNvPr id="4" name="Rettangolo 21"/>
          <p:cNvSpPr>
            <a:spLocks noChangeArrowheads="1"/>
          </p:cNvSpPr>
          <p:nvPr/>
        </p:nvSpPr>
        <p:spPr bwMode="auto">
          <a:xfrm>
            <a:off x="1007604" y="1268760"/>
            <a:ext cx="3492388" cy="347663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Issue</a:t>
            </a:r>
            <a:r>
              <a:rPr lang="it-IT" altLang="it-IT" sz="1800" b="0" dirty="0" smtClean="0">
                <a:latin typeface="Arial Narrow" pitchFamily="34" charset="0"/>
              </a:rPr>
              <a:t>(F, </a:t>
            </a:r>
            <a:r>
              <a:rPr lang="it-IT" altLang="it-IT" sz="1800" b="0" dirty="0">
                <a:latin typeface="Arial Narrow" pitchFamily="34" charset="0"/>
              </a:rPr>
              <a:t>25)</a:t>
            </a:r>
            <a:endParaRPr lang="it-IT" altLang="it-IT" sz="1800" b="0" baseline="-25000" dirty="0">
              <a:latin typeface="Arial Narrow" pitchFamily="34" charset="0"/>
            </a:endParaRPr>
          </a:p>
        </p:txBody>
      </p:sp>
      <p:sp>
        <p:nvSpPr>
          <p:cNvPr id="5" name="Rettangolo 21"/>
          <p:cNvSpPr>
            <a:spLocks noChangeArrowheads="1"/>
          </p:cNvSpPr>
          <p:nvPr/>
        </p:nvSpPr>
        <p:spPr bwMode="auto">
          <a:xfrm>
            <a:off x="1007604" y="1713185"/>
            <a:ext cx="3492388" cy="347663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F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</a:t>
            </a:r>
            <a:r>
              <a:rPr lang="it-IT" altLang="it-IT" sz="1800" b="0" dirty="0" smtClean="0">
                <a:latin typeface="Arial Narrow" pitchFamily="34" charset="0"/>
              </a:rPr>
              <a:t>G: 12</a:t>
            </a:r>
            <a:endParaRPr lang="it-IT" altLang="it-IT" sz="1800" b="0" baseline="-25000" dirty="0">
              <a:latin typeface="Arial Narrow" pitchFamily="34" charset="0"/>
            </a:endParaRPr>
          </a:p>
        </p:txBody>
      </p:sp>
      <p:sp>
        <p:nvSpPr>
          <p:cNvPr id="6" name="Rettangolo 21"/>
          <p:cNvSpPr>
            <a:spLocks noChangeArrowheads="1"/>
          </p:cNvSpPr>
          <p:nvPr/>
        </p:nvSpPr>
        <p:spPr bwMode="auto">
          <a:xfrm>
            <a:off x="1007604" y="2132856"/>
            <a:ext cx="3492388" cy="347663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H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</a:t>
            </a:r>
            <a:r>
              <a:rPr lang="it-IT" altLang="it-IT" sz="1800" b="0" dirty="0" smtClean="0">
                <a:latin typeface="Arial Narrow" pitchFamily="34" charset="0"/>
              </a:rPr>
              <a:t>F: 7</a:t>
            </a:r>
            <a:endParaRPr lang="it-IT" altLang="it-IT" sz="1800" b="0" baseline="-25000" dirty="0">
              <a:latin typeface="Arial Narrow" pitchFamily="34" charset="0"/>
            </a:endParaRPr>
          </a:p>
        </p:txBody>
      </p:sp>
      <p:sp>
        <p:nvSpPr>
          <p:cNvPr id="7" name="Rettangolo 21"/>
          <p:cNvSpPr>
            <a:spLocks noChangeArrowheads="1"/>
          </p:cNvSpPr>
          <p:nvPr/>
        </p:nvSpPr>
        <p:spPr bwMode="auto">
          <a:xfrm>
            <a:off x="1007604" y="2541277"/>
            <a:ext cx="3492388" cy="347663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M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</a:t>
            </a:r>
            <a:r>
              <a:rPr lang="it-IT" altLang="it-IT" sz="1800" b="0" dirty="0" smtClean="0">
                <a:latin typeface="Arial Narrow" pitchFamily="34" charset="0"/>
              </a:rPr>
              <a:t>F: 16</a:t>
            </a:r>
            <a:endParaRPr lang="it-IT" altLang="it-IT" sz="1800" b="0" baseline="-25000" dirty="0">
              <a:latin typeface="Arial Narrow" pitchFamily="34" charset="0"/>
            </a:endParaRPr>
          </a:p>
        </p:txBody>
      </p:sp>
      <p:sp>
        <p:nvSpPr>
          <p:cNvPr id="8" name="Rettangolo 21"/>
          <p:cNvSpPr>
            <a:spLocks noChangeArrowheads="1"/>
          </p:cNvSpPr>
          <p:nvPr/>
        </p:nvSpPr>
        <p:spPr bwMode="auto">
          <a:xfrm>
            <a:off x="1007604" y="2960948"/>
            <a:ext cx="3492388" cy="347663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F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X</a:t>
            </a:r>
            <a:r>
              <a:rPr lang="it-IT" altLang="it-IT" sz="1800" b="0" dirty="0" smtClean="0">
                <a:latin typeface="Arial Narrow" pitchFamily="34" charset="0"/>
              </a:rPr>
              <a:t>: 21</a:t>
            </a:r>
            <a:endParaRPr lang="it-IT" altLang="it-IT" sz="1800" b="0" baseline="-25000" dirty="0">
              <a:latin typeface="Arial Narrow" pitchFamily="34" charset="0"/>
            </a:endParaRPr>
          </a:p>
        </p:txBody>
      </p:sp>
      <p:sp>
        <p:nvSpPr>
          <p:cNvPr id="9" name="Rettangolo 21"/>
          <p:cNvSpPr>
            <a:spLocks noChangeArrowheads="1"/>
          </p:cNvSpPr>
          <p:nvPr/>
        </p:nvSpPr>
        <p:spPr bwMode="auto">
          <a:xfrm>
            <a:off x="1007604" y="3369369"/>
            <a:ext cx="3492388" cy="347663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F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Y</a:t>
            </a:r>
            <a:r>
              <a:rPr lang="it-IT" altLang="it-IT" sz="1800" b="0" dirty="0" smtClean="0">
                <a:latin typeface="Arial Narrow" pitchFamily="34" charset="0"/>
              </a:rPr>
              <a:t>: 4</a:t>
            </a:r>
            <a:endParaRPr lang="it-IT" altLang="it-IT" sz="1800" b="0" baseline="-25000" dirty="0">
              <a:latin typeface="Arial Narrow" pitchFamily="34" charset="0"/>
            </a:endParaRPr>
          </a:p>
        </p:txBody>
      </p:sp>
      <p:sp>
        <p:nvSpPr>
          <p:cNvPr id="10" name="Rettangolo 21"/>
          <p:cNvSpPr>
            <a:spLocks noChangeArrowheads="1"/>
          </p:cNvSpPr>
          <p:nvPr/>
        </p:nvSpPr>
        <p:spPr bwMode="auto">
          <a:xfrm>
            <a:off x="1007604" y="3789040"/>
            <a:ext cx="3492388" cy="347663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F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Z</a:t>
            </a:r>
            <a:r>
              <a:rPr lang="it-IT" altLang="it-IT" sz="1800" b="0" dirty="0" smtClean="0">
                <a:latin typeface="Arial Narrow" pitchFamily="34" charset="0"/>
              </a:rPr>
              <a:t>: 13</a:t>
            </a:r>
            <a:endParaRPr lang="it-IT" altLang="it-IT" sz="1800" b="0" baseline="-25000" dirty="0">
              <a:latin typeface="Arial Narrow" pitchFamily="34" charset="0"/>
            </a:endParaRPr>
          </a:p>
        </p:txBody>
      </p:sp>
      <p:sp>
        <p:nvSpPr>
          <p:cNvPr id="11" name="AutoShape 2" descr="Risultati immagini per thinking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73732" name="Picture 4" descr="Risultati immagini per think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241742"/>
            <a:ext cx="3333750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sellaDiTesto 11"/>
          <p:cNvSpPr txBox="1"/>
          <p:nvPr/>
        </p:nvSpPr>
        <p:spPr>
          <a:xfrm>
            <a:off x="5256076" y="3358534"/>
            <a:ext cx="1439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valid</a:t>
            </a:r>
            <a:r>
              <a:rPr lang="it-IT" dirty="0" smtClean="0"/>
              <a:t>???</a:t>
            </a:r>
            <a:endParaRPr lang="it-IT" dirty="0"/>
          </a:p>
        </p:txBody>
      </p:sp>
      <p:cxnSp>
        <p:nvCxnSpPr>
          <p:cNvPr id="14" name="Connettore 2 13"/>
          <p:cNvCxnSpPr>
            <a:endCxn id="10" idx="3"/>
          </p:cNvCxnSpPr>
          <p:nvPr/>
        </p:nvCxnSpPr>
        <p:spPr bwMode="auto">
          <a:xfrm flipH="1">
            <a:off x="4499992" y="3543200"/>
            <a:ext cx="684076" cy="419672"/>
          </a:xfrm>
          <a:prstGeom prst="straightConnector1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6639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500" y="225425"/>
            <a:ext cx="8892988" cy="649288"/>
          </a:xfrm>
        </p:spPr>
        <p:txBody>
          <a:bodyPr/>
          <a:lstStyle/>
          <a:p>
            <a:r>
              <a:rPr lang="it-IT" sz="3200" dirty="0" smtClean="0"/>
              <a:t>The </a:t>
            </a:r>
            <a:r>
              <a:rPr lang="it-IT" sz="3200" dirty="0" err="1" smtClean="0"/>
              <a:t>actual</a:t>
            </a:r>
            <a:r>
              <a:rPr lang="it-IT" sz="3200" dirty="0" smtClean="0"/>
              <a:t> </a:t>
            </a:r>
            <a:r>
              <a:rPr lang="it-IT" sz="3200" dirty="0" err="1" smtClean="0"/>
              <a:t>bitcoin</a:t>
            </a:r>
            <a:r>
              <a:rPr lang="it-IT" sz="3200" dirty="0" smtClean="0"/>
              <a:t> </a:t>
            </a:r>
            <a:r>
              <a:rPr lang="it-IT" sz="3200" dirty="0" err="1" smtClean="0"/>
              <a:t>transaction-based</a:t>
            </a:r>
            <a:r>
              <a:rPr lang="it-IT" sz="3200" dirty="0" smtClean="0"/>
              <a:t> </a:t>
            </a:r>
            <a:r>
              <a:rPr lang="it-IT" sz="3200" dirty="0" err="1" smtClean="0"/>
              <a:t>ledger</a:t>
            </a:r>
            <a:r>
              <a:rPr lang="it-IT" sz="3200" dirty="0"/>
              <a:t> </a:t>
            </a:r>
            <a:r>
              <a:rPr lang="it-IT" sz="2000" dirty="0" smtClean="0"/>
              <a:t>(</a:t>
            </a:r>
            <a:r>
              <a:rPr lang="it-IT" sz="2000" dirty="0" err="1" smtClean="0"/>
              <a:t>simplified</a:t>
            </a:r>
            <a:r>
              <a:rPr lang="it-IT" sz="2000" dirty="0" smtClean="0"/>
              <a:t> </a:t>
            </a:r>
            <a:r>
              <a:rPr lang="it-IT" sz="2000" dirty="0" err="1" smtClean="0"/>
              <a:t>example</a:t>
            </a:r>
            <a:r>
              <a:rPr lang="it-IT" sz="2000" dirty="0" smtClean="0"/>
              <a:t>: </a:t>
            </a:r>
            <a:r>
              <a:rPr lang="it-IT" sz="2000" dirty="0" err="1" smtClean="0"/>
              <a:t>one</a:t>
            </a:r>
            <a:r>
              <a:rPr lang="it-IT" sz="2000" dirty="0" smtClean="0"/>
              <a:t> </a:t>
            </a:r>
            <a:r>
              <a:rPr lang="it-IT" sz="2000" dirty="0" err="1" smtClean="0"/>
              <a:t>transaction</a:t>
            </a:r>
            <a:r>
              <a:rPr lang="it-IT" sz="2000" dirty="0" smtClean="0"/>
              <a:t> per </a:t>
            </a:r>
            <a:r>
              <a:rPr lang="it-IT" sz="2000" dirty="0" err="1" smtClean="0"/>
              <a:t>block</a:t>
            </a:r>
            <a:r>
              <a:rPr lang="it-IT" sz="2000" dirty="0" smtClean="0"/>
              <a:t>)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3508" y="1484784"/>
            <a:ext cx="3816424" cy="4391694"/>
          </a:xfrm>
        </p:spPr>
        <p:txBody>
          <a:bodyPr>
            <a:normAutofit fontScale="85000" lnSpcReduction="10000"/>
          </a:bodyPr>
          <a:lstStyle/>
          <a:p>
            <a:r>
              <a:rPr lang="it-IT" dirty="0" smtClean="0"/>
              <a:t>Idea: </a:t>
            </a:r>
            <a:r>
              <a:rPr lang="it-IT" dirty="0" err="1" smtClean="0"/>
              <a:t>transaction</a:t>
            </a:r>
            <a:r>
              <a:rPr lang="it-IT" dirty="0" smtClean="0"/>
              <a:t> </a:t>
            </a:r>
            <a:r>
              <a:rPr lang="it-IT" dirty="0" err="1" smtClean="0"/>
              <a:t>has</a:t>
            </a:r>
            <a:r>
              <a:rPr lang="it-IT" dirty="0" smtClean="0"/>
              <a:t> </a:t>
            </a:r>
            <a:r>
              <a:rPr lang="it-IT" dirty="0" err="1" smtClean="0"/>
              <a:t>inputs</a:t>
            </a:r>
            <a:r>
              <a:rPr lang="it-IT" dirty="0" smtClean="0"/>
              <a:t> and </a:t>
            </a:r>
            <a:r>
              <a:rPr lang="it-IT" dirty="0" err="1" smtClean="0"/>
              <a:t>outputs</a:t>
            </a:r>
            <a:endParaRPr lang="it-IT" dirty="0" smtClean="0"/>
          </a:p>
          <a:p>
            <a:pPr lvl="1"/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inputs</a:t>
            </a:r>
            <a:r>
              <a:rPr lang="it-IT" dirty="0" smtClean="0"/>
              <a:t> MUST be </a:t>
            </a:r>
            <a:r>
              <a:rPr lang="it-IT" dirty="0" err="1" smtClean="0"/>
              <a:t>transformed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</a:t>
            </a:r>
            <a:r>
              <a:rPr lang="it-IT" dirty="0" err="1" smtClean="0"/>
              <a:t>outputs</a:t>
            </a:r>
            <a:endParaRPr lang="it-IT" dirty="0" smtClean="0"/>
          </a:p>
          <a:p>
            <a:pPr lvl="1"/>
            <a:r>
              <a:rPr lang="it-IT" dirty="0" err="1" smtClean="0"/>
              <a:t>Hence</a:t>
            </a:r>
            <a:r>
              <a:rPr lang="it-IT" dirty="0" smtClean="0"/>
              <a:t> no </a:t>
            </a:r>
            <a:r>
              <a:rPr lang="it-IT" dirty="0" err="1" smtClean="0"/>
              <a:t>need</a:t>
            </a:r>
            <a:r>
              <a:rPr lang="it-IT" dirty="0" smtClean="0"/>
              <a:t> </a:t>
            </a:r>
            <a:r>
              <a:rPr lang="it-IT" dirty="0" err="1" smtClean="0"/>
              <a:t>anymore</a:t>
            </a:r>
            <a:r>
              <a:rPr lang="it-IT" dirty="0" smtClean="0"/>
              <a:t> to </a:t>
            </a:r>
            <a:r>
              <a:rPr lang="it-IT" dirty="0" err="1" smtClean="0"/>
              <a:t>reconstruct</a:t>
            </a:r>
            <a:r>
              <a:rPr lang="it-IT" dirty="0" smtClean="0"/>
              <a:t> full </a:t>
            </a:r>
            <a:r>
              <a:rPr lang="it-IT" dirty="0" err="1" smtClean="0"/>
              <a:t>history</a:t>
            </a:r>
            <a:r>
              <a:rPr lang="it-IT" dirty="0" smtClean="0"/>
              <a:t>, </a:t>
            </a:r>
            <a:r>
              <a:rPr lang="it-IT" dirty="0" err="1" smtClean="0"/>
              <a:t>only</a:t>
            </a:r>
            <a:r>
              <a:rPr lang="it-IT" dirty="0" smtClean="0"/>
              <a:t> </a:t>
            </a:r>
            <a:r>
              <a:rPr lang="it-IT" dirty="0" err="1" smtClean="0"/>
              <a:t>previous</a:t>
            </a:r>
            <a:r>
              <a:rPr lang="it-IT" dirty="0" smtClean="0"/>
              <a:t> </a:t>
            </a:r>
            <a:r>
              <a:rPr lang="it-IT" dirty="0" err="1" smtClean="0"/>
              <a:t>transaction</a:t>
            </a:r>
            <a:endParaRPr lang="it-IT" dirty="0" smtClean="0"/>
          </a:p>
        </p:txBody>
      </p:sp>
      <p:sp>
        <p:nvSpPr>
          <p:cNvPr id="4" name="Rettangolo 20"/>
          <p:cNvSpPr>
            <a:spLocks noChangeArrowheads="1"/>
          </p:cNvSpPr>
          <p:nvPr/>
        </p:nvSpPr>
        <p:spPr bwMode="auto">
          <a:xfrm>
            <a:off x="4572000" y="1124744"/>
            <a:ext cx="2088232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>
                <a:latin typeface="Arial Narrow" pitchFamily="34" charset="0"/>
              </a:rPr>
              <a:t>Block</a:t>
            </a:r>
            <a:r>
              <a:rPr lang="it-IT" altLang="it-IT" sz="1800" b="0" dirty="0">
                <a:latin typeface="Arial Narrow" pitchFamily="34" charset="0"/>
              </a:rPr>
              <a:t> ID 112</a:t>
            </a:r>
          </a:p>
        </p:txBody>
      </p:sp>
      <p:sp>
        <p:nvSpPr>
          <p:cNvPr id="5" name="Rettangolo 21"/>
          <p:cNvSpPr>
            <a:spLocks noChangeArrowheads="1"/>
          </p:cNvSpPr>
          <p:nvPr/>
        </p:nvSpPr>
        <p:spPr bwMode="auto">
          <a:xfrm>
            <a:off x="4572000" y="1466056"/>
            <a:ext cx="4176463" cy="684075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Inputs</a:t>
            </a:r>
            <a:r>
              <a:rPr lang="it-IT" altLang="it-IT" sz="1800" b="0" dirty="0" smtClean="0">
                <a:latin typeface="Arial Narrow" pitchFamily="34" charset="0"/>
              </a:rPr>
              <a:t>: 0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Outputs</a:t>
            </a:r>
            <a:r>
              <a:rPr lang="it-IT" altLang="it-IT" sz="1800" b="0" dirty="0" smtClean="0">
                <a:latin typeface="Arial Narrow" pitchFamily="34" charset="0"/>
              </a:rPr>
              <a:t>: 25 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 Flavia</a:t>
            </a:r>
            <a:r>
              <a:rPr lang="it-IT" altLang="it-IT" sz="1800" b="0" dirty="0" smtClean="0">
                <a:latin typeface="Arial Narrow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 baseline="-25000" dirty="0">
              <a:latin typeface="Arial Narrow" pitchFamily="34" charset="0"/>
            </a:endParaRPr>
          </a:p>
        </p:txBody>
      </p:sp>
      <p:sp>
        <p:nvSpPr>
          <p:cNvPr id="11" name="Rettangolo 21"/>
          <p:cNvSpPr>
            <a:spLocks noChangeArrowheads="1"/>
          </p:cNvSpPr>
          <p:nvPr/>
        </p:nvSpPr>
        <p:spPr bwMode="auto">
          <a:xfrm>
            <a:off x="4572000" y="2654188"/>
            <a:ext cx="4176463" cy="919841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Inputs</a:t>
            </a:r>
            <a:r>
              <a:rPr lang="it-IT" altLang="it-IT" sz="1800" b="0" dirty="0" smtClean="0">
                <a:latin typeface="Arial Narrow" pitchFamily="34" charset="0"/>
              </a:rPr>
              <a:t>: [112][11](0)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Outputs</a:t>
            </a:r>
            <a:r>
              <a:rPr lang="it-IT" altLang="it-IT" sz="1800" b="0" dirty="0" smtClean="0">
                <a:latin typeface="Arial Narrow" pitchFamily="34" charset="0"/>
              </a:rPr>
              <a:t>: 11.8 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 Bonny,13.1Flavia, 0.1fee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  <a:sym typeface="Wingdings" panose="05000000000000000000" pitchFamily="2" charset="2"/>
              </a:rPr>
              <a:t>Signed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: Flavia</a:t>
            </a:r>
            <a:endParaRPr lang="it-IT" altLang="it-IT" sz="1800" b="0" dirty="0" smtClean="0">
              <a:latin typeface="Arial Narrow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 baseline="-25000" dirty="0">
              <a:latin typeface="Arial Narrow" pitchFamily="34" charset="0"/>
            </a:endParaRPr>
          </a:p>
        </p:txBody>
      </p:sp>
      <p:sp>
        <p:nvSpPr>
          <p:cNvPr id="12" name="Rettangolo 20"/>
          <p:cNvSpPr>
            <a:spLocks noChangeArrowheads="1"/>
          </p:cNvSpPr>
          <p:nvPr/>
        </p:nvSpPr>
        <p:spPr bwMode="auto">
          <a:xfrm>
            <a:off x="6660230" y="1124744"/>
            <a:ext cx="2088233" cy="341312"/>
          </a:xfrm>
          <a:prstGeom prst="rect">
            <a:avLst/>
          </a:prstGeom>
          <a:solidFill>
            <a:srgbClr val="FFCCFF">
              <a:alpha val="50000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Trans ID 11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13" name="Rettangolo 20"/>
          <p:cNvSpPr>
            <a:spLocks noChangeArrowheads="1"/>
          </p:cNvSpPr>
          <p:nvPr/>
        </p:nvSpPr>
        <p:spPr bwMode="auto">
          <a:xfrm>
            <a:off x="4572000" y="2294148"/>
            <a:ext cx="2088232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>
                <a:latin typeface="Arial Narrow" pitchFamily="34" charset="0"/>
              </a:rPr>
              <a:t>Block</a:t>
            </a:r>
            <a:r>
              <a:rPr lang="it-IT" altLang="it-IT" sz="1800" b="0" dirty="0">
                <a:latin typeface="Arial Narrow" pitchFamily="34" charset="0"/>
              </a:rPr>
              <a:t> ID </a:t>
            </a:r>
            <a:r>
              <a:rPr lang="it-IT" altLang="it-IT" sz="1800" b="0" dirty="0" smtClean="0">
                <a:latin typeface="Arial Narrow" pitchFamily="34" charset="0"/>
              </a:rPr>
              <a:t>113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14" name="Rettangolo 20"/>
          <p:cNvSpPr>
            <a:spLocks noChangeArrowheads="1"/>
          </p:cNvSpPr>
          <p:nvPr/>
        </p:nvSpPr>
        <p:spPr bwMode="auto">
          <a:xfrm>
            <a:off x="6660230" y="2294148"/>
            <a:ext cx="2088233" cy="341312"/>
          </a:xfrm>
          <a:prstGeom prst="rect">
            <a:avLst/>
          </a:prstGeom>
          <a:solidFill>
            <a:srgbClr val="FFCCFF">
              <a:alpha val="50000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Trans ID 21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15" name="Rettangolo 21"/>
          <p:cNvSpPr>
            <a:spLocks noChangeArrowheads="1"/>
          </p:cNvSpPr>
          <p:nvPr/>
        </p:nvSpPr>
        <p:spPr bwMode="auto">
          <a:xfrm>
            <a:off x="4572000" y="4074607"/>
            <a:ext cx="4176463" cy="919841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Inputs</a:t>
            </a:r>
            <a:r>
              <a:rPr lang="it-IT" altLang="it-IT" sz="1800" b="0" dirty="0" smtClean="0">
                <a:latin typeface="Arial Narrow" pitchFamily="34" charset="0"/>
              </a:rPr>
              <a:t>: [113][21](0)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Outputs</a:t>
            </a:r>
            <a:r>
              <a:rPr lang="it-IT" altLang="it-IT" sz="1800" b="0" dirty="0" smtClean="0">
                <a:latin typeface="Arial Narrow" pitchFamily="34" charset="0"/>
              </a:rPr>
              <a:t>: 11.6 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 Bonny,0.2Mark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  <a:sym typeface="Wingdings" panose="05000000000000000000" pitchFamily="2" charset="2"/>
              </a:rPr>
              <a:t>Signed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: </a:t>
            </a:r>
            <a:r>
              <a:rPr lang="it-IT" altLang="it-IT" sz="1800" b="0" dirty="0" err="1" smtClean="0">
                <a:latin typeface="Arial Narrow" pitchFamily="34" charset="0"/>
                <a:sym typeface="Wingdings" panose="05000000000000000000" pitchFamily="2" charset="2"/>
              </a:rPr>
              <a:t>Bonny</a:t>
            </a:r>
            <a:endParaRPr lang="it-IT" altLang="it-IT" sz="1800" b="0" dirty="0" smtClean="0">
              <a:latin typeface="Arial Narrow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 baseline="-25000" dirty="0">
              <a:latin typeface="Arial Narrow" pitchFamily="34" charset="0"/>
            </a:endParaRPr>
          </a:p>
        </p:txBody>
      </p:sp>
      <p:sp>
        <p:nvSpPr>
          <p:cNvPr id="16" name="Rettangolo 20"/>
          <p:cNvSpPr>
            <a:spLocks noChangeArrowheads="1"/>
          </p:cNvSpPr>
          <p:nvPr/>
        </p:nvSpPr>
        <p:spPr bwMode="auto">
          <a:xfrm>
            <a:off x="4572000" y="3714567"/>
            <a:ext cx="2088232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>
                <a:latin typeface="Arial Narrow" pitchFamily="34" charset="0"/>
              </a:rPr>
              <a:t>Block</a:t>
            </a:r>
            <a:r>
              <a:rPr lang="it-IT" altLang="it-IT" sz="1800" b="0" dirty="0">
                <a:latin typeface="Arial Narrow" pitchFamily="34" charset="0"/>
              </a:rPr>
              <a:t> ID </a:t>
            </a:r>
            <a:r>
              <a:rPr lang="it-IT" altLang="it-IT" sz="1800" b="0" dirty="0" smtClean="0">
                <a:latin typeface="Arial Narrow" pitchFamily="34" charset="0"/>
              </a:rPr>
              <a:t>114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17" name="Rettangolo 20"/>
          <p:cNvSpPr>
            <a:spLocks noChangeArrowheads="1"/>
          </p:cNvSpPr>
          <p:nvPr/>
        </p:nvSpPr>
        <p:spPr bwMode="auto">
          <a:xfrm>
            <a:off x="6660230" y="3714567"/>
            <a:ext cx="2088233" cy="341312"/>
          </a:xfrm>
          <a:prstGeom prst="rect">
            <a:avLst/>
          </a:prstGeom>
          <a:solidFill>
            <a:srgbClr val="FFCCFF">
              <a:alpha val="50000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Trans ID 32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18" name="Rettangolo 21"/>
          <p:cNvSpPr>
            <a:spLocks noChangeArrowheads="1"/>
          </p:cNvSpPr>
          <p:nvPr/>
        </p:nvSpPr>
        <p:spPr bwMode="auto">
          <a:xfrm>
            <a:off x="4572001" y="5478763"/>
            <a:ext cx="4176463" cy="919841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Inputs</a:t>
            </a:r>
            <a:r>
              <a:rPr lang="it-IT" altLang="it-IT" sz="1800" b="0" dirty="0" smtClean="0">
                <a:latin typeface="Arial Narrow" pitchFamily="34" charset="0"/>
              </a:rPr>
              <a:t>: [113][21](1)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Outputs</a:t>
            </a:r>
            <a:r>
              <a:rPr lang="it-IT" altLang="it-IT" sz="1800" b="0" dirty="0" smtClean="0">
                <a:latin typeface="Arial Narrow" pitchFamily="34" charset="0"/>
              </a:rPr>
              <a:t>: 10 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 Cyrus,3.1Flavia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  <a:sym typeface="Wingdings" panose="05000000000000000000" pitchFamily="2" charset="2"/>
              </a:rPr>
              <a:t>Signed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: Flavia</a:t>
            </a:r>
            <a:endParaRPr lang="it-IT" altLang="it-IT" sz="1800" b="0" dirty="0" smtClean="0">
              <a:latin typeface="Arial Narrow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 baseline="-25000" dirty="0">
              <a:latin typeface="Arial Narrow" pitchFamily="34" charset="0"/>
            </a:endParaRPr>
          </a:p>
        </p:txBody>
      </p:sp>
      <p:sp>
        <p:nvSpPr>
          <p:cNvPr id="19" name="Rettangolo 20"/>
          <p:cNvSpPr>
            <a:spLocks noChangeArrowheads="1"/>
          </p:cNvSpPr>
          <p:nvPr/>
        </p:nvSpPr>
        <p:spPr bwMode="auto">
          <a:xfrm>
            <a:off x="4572001" y="5118723"/>
            <a:ext cx="2088232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>
                <a:latin typeface="Arial Narrow" pitchFamily="34" charset="0"/>
              </a:rPr>
              <a:t>Block</a:t>
            </a:r>
            <a:r>
              <a:rPr lang="it-IT" altLang="it-IT" sz="1800" b="0" dirty="0">
                <a:latin typeface="Arial Narrow" pitchFamily="34" charset="0"/>
              </a:rPr>
              <a:t> ID </a:t>
            </a:r>
            <a:r>
              <a:rPr lang="it-IT" altLang="it-IT" sz="1800" b="0" dirty="0" smtClean="0">
                <a:latin typeface="Arial Narrow" pitchFamily="34" charset="0"/>
              </a:rPr>
              <a:t>115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20" name="Rettangolo 20"/>
          <p:cNvSpPr>
            <a:spLocks noChangeArrowheads="1"/>
          </p:cNvSpPr>
          <p:nvPr/>
        </p:nvSpPr>
        <p:spPr bwMode="auto">
          <a:xfrm>
            <a:off x="6660231" y="5118723"/>
            <a:ext cx="2088233" cy="341312"/>
          </a:xfrm>
          <a:prstGeom prst="rect">
            <a:avLst/>
          </a:prstGeom>
          <a:solidFill>
            <a:srgbClr val="FFCCFF">
              <a:alpha val="50000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Trans ID 01</a:t>
            </a:r>
            <a:endParaRPr lang="it-IT" altLang="it-IT" sz="1800" b="0" dirty="0">
              <a:latin typeface="Arial Narrow" pitchFamily="34" charset="0"/>
            </a:endParaRPr>
          </a:p>
        </p:txBody>
      </p:sp>
      <p:cxnSp>
        <p:nvCxnSpPr>
          <p:cNvPr id="22" name="Connettore 2 21"/>
          <p:cNvCxnSpPr/>
          <p:nvPr/>
        </p:nvCxnSpPr>
        <p:spPr bwMode="auto">
          <a:xfrm flipV="1">
            <a:off x="5652120" y="2024844"/>
            <a:ext cx="468052" cy="618748"/>
          </a:xfrm>
          <a:prstGeom prst="straightConnector1">
            <a:avLst/>
          </a:prstGeom>
          <a:solidFill>
            <a:srgbClr val="FFFF99">
              <a:alpha val="50000"/>
            </a:srgbClr>
          </a:solidFill>
          <a:ln w="508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cxnSp>
        <p:nvCxnSpPr>
          <p:cNvPr id="24" name="Connettore 2 23"/>
          <p:cNvCxnSpPr/>
          <p:nvPr/>
        </p:nvCxnSpPr>
        <p:spPr bwMode="auto">
          <a:xfrm flipV="1">
            <a:off x="5652121" y="3176972"/>
            <a:ext cx="396043" cy="943797"/>
          </a:xfrm>
          <a:prstGeom prst="straightConnector1">
            <a:avLst/>
          </a:prstGeom>
          <a:solidFill>
            <a:srgbClr val="FFFF99">
              <a:alpha val="50000"/>
            </a:srgbClr>
          </a:solidFill>
          <a:ln w="508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cxnSp>
        <p:nvCxnSpPr>
          <p:cNvPr id="26" name="Connettore 2 25"/>
          <p:cNvCxnSpPr/>
          <p:nvPr/>
        </p:nvCxnSpPr>
        <p:spPr bwMode="auto">
          <a:xfrm flipV="1">
            <a:off x="5886146" y="3176972"/>
            <a:ext cx="1206134" cy="2301791"/>
          </a:xfrm>
          <a:prstGeom prst="straightConnector1">
            <a:avLst/>
          </a:prstGeom>
          <a:solidFill>
            <a:srgbClr val="FFFF99">
              <a:alpha val="50000"/>
            </a:srgbClr>
          </a:solidFill>
          <a:ln w="508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164744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Multiple </a:t>
            </a:r>
            <a:r>
              <a:rPr lang="it-IT" dirty="0" err="1" smtClean="0"/>
              <a:t>inputs</a:t>
            </a:r>
            <a:endParaRPr lang="it-IT" dirty="0"/>
          </a:p>
        </p:txBody>
      </p:sp>
      <p:sp>
        <p:nvSpPr>
          <p:cNvPr id="4" name="Rettangolo 20"/>
          <p:cNvSpPr>
            <a:spLocks noChangeArrowheads="1"/>
          </p:cNvSpPr>
          <p:nvPr/>
        </p:nvSpPr>
        <p:spPr bwMode="auto">
          <a:xfrm>
            <a:off x="215516" y="1791544"/>
            <a:ext cx="2088232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>
                <a:latin typeface="Arial Narrow" pitchFamily="34" charset="0"/>
              </a:rPr>
              <a:t>Block</a:t>
            </a:r>
            <a:r>
              <a:rPr lang="it-IT" altLang="it-IT" sz="1800" b="0" dirty="0">
                <a:latin typeface="Arial Narrow" pitchFamily="34" charset="0"/>
              </a:rPr>
              <a:t> ID 112</a:t>
            </a:r>
          </a:p>
        </p:txBody>
      </p:sp>
      <p:sp>
        <p:nvSpPr>
          <p:cNvPr id="5" name="Rettangolo 21"/>
          <p:cNvSpPr>
            <a:spLocks noChangeArrowheads="1"/>
          </p:cNvSpPr>
          <p:nvPr/>
        </p:nvSpPr>
        <p:spPr bwMode="auto">
          <a:xfrm>
            <a:off x="215516" y="2132856"/>
            <a:ext cx="4176463" cy="684075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Inputs</a:t>
            </a:r>
            <a:r>
              <a:rPr lang="it-IT" altLang="it-IT" sz="1800" b="0" dirty="0" smtClean="0">
                <a:latin typeface="Arial Narrow" pitchFamily="34" charset="0"/>
              </a:rPr>
              <a:t>: 0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Outputs</a:t>
            </a:r>
            <a:r>
              <a:rPr lang="it-IT" altLang="it-IT" sz="1800" b="0" dirty="0" smtClean="0">
                <a:latin typeface="Arial Narrow" pitchFamily="34" charset="0"/>
              </a:rPr>
              <a:t>: 25 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 Flavia</a:t>
            </a:r>
            <a:r>
              <a:rPr lang="it-IT" altLang="it-IT" sz="1800" b="0" dirty="0" smtClean="0">
                <a:latin typeface="Arial Narrow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 baseline="-25000" dirty="0">
              <a:latin typeface="Arial Narrow" pitchFamily="34" charset="0"/>
            </a:endParaRPr>
          </a:p>
        </p:txBody>
      </p:sp>
      <p:sp>
        <p:nvSpPr>
          <p:cNvPr id="6" name="Rettangolo 21"/>
          <p:cNvSpPr>
            <a:spLocks noChangeArrowheads="1"/>
          </p:cNvSpPr>
          <p:nvPr/>
        </p:nvSpPr>
        <p:spPr bwMode="auto">
          <a:xfrm>
            <a:off x="215516" y="3320988"/>
            <a:ext cx="4176463" cy="919841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Inputs</a:t>
            </a:r>
            <a:r>
              <a:rPr lang="it-IT" altLang="it-IT" sz="1800" b="0" dirty="0" smtClean="0">
                <a:latin typeface="Arial Narrow" pitchFamily="34" charset="0"/>
              </a:rPr>
              <a:t>: …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Outputs</a:t>
            </a:r>
            <a:r>
              <a:rPr lang="it-IT" altLang="it-IT" sz="1800" b="0" dirty="0" smtClean="0">
                <a:latin typeface="Arial Narrow" pitchFamily="34" charset="0"/>
              </a:rPr>
              <a:t>: 12 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 Flavia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  <a:sym typeface="Wingdings" panose="05000000000000000000" pitchFamily="2" charset="2"/>
              </a:rPr>
              <a:t>Signed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: Alberto</a:t>
            </a:r>
            <a:endParaRPr lang="it-IT" altLang="it-IT" sz="1800" b="0" dirty="0" smtClean="0">
              <a:latin typeface="Arial Narrow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 baseline="-25000" dirty="0">
              <a:latin typeface="Arial Narrow" pitchFamily="34" charset="0"/>
            </a:endParaRPr>
          </a:p>
        </p:txBody>
      </p:sp>
      <p:sp>
        <p:nvSpPr>
          <p:cNvPr id="7" name="Rettangolo 20"/>
          <p:cNvSpPr>
            <a:spLocks noChangeArrowheads="1"/>
          </p:cNvSpPr>
          <p:nvPr/>
        </p:nvSpPr>
        <p:spPr bwMode="auto">
          <a:xfrm>
            <a:off x="2303746" y="1791544"/>
            <a:ext cx="2088233" cy="341312"/>
          </a:xfrm>
          <a:prstGeom prst="rect">
            <a:avLst/>
          </a:prstGeom>
          <a:solidFill>
            <a:srgbClr val="FFCCFF">
              <a:alpha val="50000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Trans ID 11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8" name="Rettangolo 20"/>
          <p:cNvSpPr>
            <a:spLocks noChangeArrowheads="1"/>
          </p:cNvSpPr>
          <p:nvPr/>
        </p:nvSpPr>
        <p:spPr bwMode="auto">
          <a:xfrm>
            <a:off x="215516" y="2960948"/>
            <a:ext cx="2088232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>
                <a:latin typeface="Arial Narrow" pitchFamily="34" charset="0"/>
              </a:rPr>
              <a:t>Block</a:t>
            </a:r>
            <a:r>
              <a:rPr lang="it-IT" altLang="it-IT" sz="1800" b="0" dirty="0">
                <a:latin typeface="Arial Narrow" pitchFamily="34" charset="0"/>
              </a:rPr>
              <a:t> ID </a:t>
            </a:r>
            <a:r>
              <a:rPr lang="it-IT" altLang="it-IT" sz="1800" b="0" dirty="0" smtClean="0">
                <a:latin typeface="Arial Narrow" pitchFamily="34" charset="0"/>
              </a:rPr>
              <a:t>113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9" name="Rettangolo 20"/>
          <p:cNvSpPr>
            <a:spLocks noChangeArrowheads="1"/>
          </p:cNvSpPr>
          <p:nvPr/>
        </p:nvSpPr>
        <p:spPr bwMode="auto">
          <a:xfrm>
            <a:off x="2303746" y="2960948"/>
            <a:ext cx="2088233" cy="341312"/>
          </a:xfrm>
          <a:prstGeom prst="rect">
            <a:avLst/>
          </a:prstGeom>
          <a:solidFill>
            <a:srgbClr val="FFCCFF">
              <a:alpha val="50000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Trans ID 21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10" name="Rettangolo 21"/>
          <p:cNvSpPr>
            <a:spLocks noChangeArrowheads="1"/>
          </p:cNvSpPr>
          <p:nvPr/>
        </p:nvSpPr>
        <p:spPr bwMode="auto">
          <a:xfrm>
            <a:off x="215516" y="4741407"/>
            <a:ext cx="4176463" cy="919841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Inputs</a:t>
            </a:r>
            <a:r>
              <a:rPr lang="it-IT" altLang="it-IT" sz="1800" b="0" dirty="0" smtClean="0">
                <a:latin typeface="Arial Narrow" pitchFamily="34" charset="0"/>
              </a:rPr>
              <a:t>: [112][11](0), [113][21](0)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Outputs</a:t>
            </a:r>
            <a:r>
              <a:rPr lang="it-IT" altLang="it-IT" sz="1800" b="0" dirty="0" smtClean="0">
                <a:latin typeface="Arial Narrow" pitchFamily="34" charset="0"/>
              </a:rPr>
              <a:t>: </a:t>
            </a:r>
            <a:r>
              <a:rPr lang="it-IT" altLang="it-IT" sz="1800" b="0" dirty="0" smtClean="0">
                <a:latin typeface="Arial Narrow" pitchFamily="34" charset="0"/>
              </a:rPr>
              <a:t>29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Bonny,8Flavia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  <a:sym typeface="Wingdings" panose="05000000000000000000" pitchFamily="2" charset="2"/>
              </a:rPr>
              <a:t>Signed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: Flavia</a:t>
            </a:r>
            <a:endParaRPr lang="it-IT" altLang="it-IT" sz="1800" b="0" dirty="0" smtClean="0">
              <a:latin typeface="Arial Narrow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 baseline="-25000" dirty="0">
              <a:latin typeface="Arial Narrow" pitchFamily="34" charset="0"/>
            </a:endParaRPr>
          </a:p>
        </p:txBody>
      </p:sp>
      <p:sp>
        <p:nvSpPr>
          <p:cNvPr id="11" name="Rettangolo 20"/>
          <p:cNvSpPr>
            <a:spLocks noChangeArrowheads="1"/>
          </p:cNvSpPr>
          <p:nvPr/>
        </p:nvSpPr>
        <p:spPr bwMode="auto">
          <a:xfrm>
            <a:off x="215516" y="4381367"/>
            <a:ext cx="2088232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>
                <a:latin typeface="Arial Narrow" pitchFamily="34" charset="0"/>
              </a:rPr>
              <a:t>Block</a:t>
            </a:r>
            <a:r>
              <a:rPr lang="it-IT" altLang="it-IT" sz="1800" b="0" dirty="0">
                <a:latin typeface="Arial Narrow" pitchFamily="34" charset="0"/>
              </a:rPr>
              <a:t> ID </a:t>
            </a:r>
            <a:r>
              <a:rPr lang="it-IT" altLang="it-IT" sz="1800" b="0" dirty="0" smtClean="0">
                <a:latin typeface="Arial Narrow" pitchFamily="34" charset="0"/>
              </a:rPr>
              <a:t>114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12" name="Rettangolo 20"/>
          <p:cNvSpPr>
            <a:spLocks noChangeArrowheads="1"/>
          </p:cNvSpPr>
          <p:nvPr/>
        </p:nvSpPr>
        <p:spPr bwMode="auto">
          <a:xfrm>
            <a:off x="2303746" y="4381367"/>
            <a:ext cx="2088233" cy="341312"/>
          </a:xfrm>
          <a:prstGeom prst="rect">
            <a:avLst/>
          </a:prstGeom>
          <a:solidFill>
            <a:srgbClr val="FFCCFF">
              <a:alpha val="50000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Trans ID 32</a:t>
            </a:r>
            <a:endParaRPr lang="it-IT" altLang="it-IT" sz="1800" b="0" dirty="0">
              <a:latin typeface="Arial Narrow" pitchFamily="34" charset="0"/>
            </a:endParaRPr>
          </a:p>
        </p:txBody>
      </p:sp>
      <p:cxnSp>
        <p:nvCxnSpPr>
          <p:cNvPr id="17" name="Connettore 2 16"/>
          <p:cNvCxnSpPr/>
          <p:nvPr/>
        </p:nvCxnSpPr>
        <p:spPr bwMode="auto">
          <a:xfrm flipV="1">
            <a:off x="1043608" y="2691644"/>
            <a:ext cx="108012" cy="2095926"/>
          </a:xfrm>
          <a:prstGeom prst="straightConnector1">
            <a:avLst/>
          </a:prstGeom>
          <a:solidFill>
            <a:srgbClr val="FFFF99">
              <a:alpha val="50000"/>
            </a:srgbClr>
          </a:solidFill>
          <a:ln w="508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cxnSp>
        <p:nvCxnSpPr>
          <p:cNvPr id="18" name="Connettore 2 17"/>
          <p:cNvCxnSpPr/>
          <p:nvPr/>
        </p:nvCxnSpPr>
        <p:spPr bwMode="auto">
          <a:xfrm flipH="1" flipV="1">
            <a:off x="1727684" y="3843773"/>
            <a:ext cx="684076" cy="943798"/>
          </a:xfrm>
          <a:prstGeom prst="straightConnector1">
            <a:avLst/>
          </a:prstGeom>
          <a:solidFill>
            <a:srgbClr val="FFFF99">
              <a:alpha val="50000"/>
            </a:srgbClr>
          </a:solidFill>
          <a:ln w="508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sp>
        <p:nvSpPr>
          <p:cNvPr id="24" name="CasellaDiTesto 23"/>
          <p:cNvSpPr txBox="1"/>
          <p:nvPr/>
        </p:nvSpPr>
        <p:spPr>
          <a:xfrm>
            <a:off x="1423133" y="1287488"/>
            <a:ext cx="1983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MERGING &amp; SPEND</a:t>
            </a:r>
            <a:endParaRPr lang="it-IT" b="1" dirty="0"/>
          </a:p>
        </p:txBody>
      </p:sp>
      <p:sp>
        <p:nvSpPr>
          <p:cNvPr id="25" name="Rettangolo 20"/>
          <p:cNvSpPr>
            <a:spLocks noChangeArrowheads="1"/>
          </p:cNvSpPr>
          <p:nvPr/>
        </p:nvSpPr>
        <p:spPr bwMode="auto">
          <a:xfrm>
            <a:off x="4824028" y="1772816"/>
            <a:ext cx="2088232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>
                <a:latin typeface="Arial Narrow" pitchFamily="34" charset="0"/>
              </a:rPr>
              <a:t>Block</a:t>
            </a:r>
            <a:r>
              <a:rPr lang="it-IT" altLang="it-IT" sz="1800" b="0" dirty="0">
                <a:latin typeface="Arial Narrow" pitchFamily="34" charset="0"/>
              </a:rPr>
              <a:t> ID 112</a:t>
            </a:r>
          </a:p>
        </p:txBody>
      </p:sp>
      <p:sp>
        <p:nvSpPr>
          <p:cNvPr id="26" name="Rettangolo 21"/>
          <p:cNvSpPr>
            <a:spLocks noChangeArrowheads="1"/>
          </p:cNvSpPr>
          <p:nvPr/>
        </p:nvSpPr>
        <p:spPr bwMode="auto">
          <a:xfrm>
            <a:off x="4824028" y="2114128"/>
            <a:ext cx="4176463" cy="684075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Inputs</a:t>
            </a:r>
            <a:r>
              <a:rPr lang="it-IT" altLang="it-IT" sz="1800" b="0" dirty="0" smtClean="0">
                <a:latin typeface="Arial Narrow" pitchFamily="34" charset="0"/>
              </a:rPr>
              <a:t>: 0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Outputs</a:t>
            </a:r>
            <a:r>
              <a:rPr lang="it-IT" altLang="it-IT" sz="1800" b="0" dirty="0" smtClean="0">
                <a:latin typeface="Arial Narrow" pitchFamily="34" charset="0"/>
              </a:rPr>
              <a:t>: 25 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 Flavia</a:t>
            </a:r>
            <a:r>
              <a:rPr lang="it-IT" altLang="it-IT" sz="1800" b="0" dirty="0" smtClean="0">
                <a:latin typeface="Arial Narrow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 baseline="-25000" dirty="0">
              <a:latin typeface="Arial Narrow" pitchFamily="34" charset="0"/>
            </a:endParaRPr>
          </a:p>
        </p:txBody>
      </p:sp>
      <p:sp>
        <p:nvSpPr>
          <p:cNvPr id="27" name="Rettangolo 21"/>
          <p:cNvSpPr>
            <a:spLocks noChangeArrowheads="1"/>
          </p:cNvSpPr>
          <p:nvPr/>
        </p:nvSpPr>
        <p:spPr bwMode="auto">
          <a:xfrm>
            <a:off x="4824028" y="3302260"/>
            <a:ext cx="4176463" cy="919841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Inputs</a:t>
            </a:r>
            <a:r>
              <a:rPr lang="it-IT" altLang="it-IT" sz="1800" b="0" dirty="0" smtClean="0">
                <a:latin typeface="Arial Narrow" pitchFamily="34" charset="0"/>
              </a:rPr>
              <a:t>: …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Outputs</a:t>
            </a:r>
            <a:r>
              <a:rPr lang="it-IT" altLang="it-IT" sz="1800" b="0" dirty="0" smtClean="0">
                <a:latin typeface="Arial Narrow" pitchFamily="34" charset="0"/>
              </a:rPr>
              <a:t>: 12 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 Flavia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  <a:sym typeface="Wingdings" panose="05000000000000000000" pitchFamily="2" charset="2"/>
              </a:rPr>
              <a:t>Signed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: Alberto</a:t>
            </a:r>
            <a:endParaRPr lang="it-IT" altLang="it-IT" sz="1800" b="0" dirty="0" smtClean="0">
              <a:latin typeface="Arial Narrow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 baseline="-25000" dirty="0">
              <a:latin typeface="Arial Narrow" pitchFamily="34" charset="0"/>
            </a:endParaRPr>
          </a:p>
        </p:txBody>
      </p:sp>
      <p:sp>
        <p:nvSpPr>
          <p:cNvPr id="28" name="Rettangolo 20"/>
          <p:cNvSpPr>
            <a:spLocks noChangeArrowheads="1"/>
          </p:cNvSpPr>
          <p:nvPr/>
        </p:nvSpPr>
        <p:spPr bwMode="auto">
          <a:xfrm>
            <a:off x="6912258" y="1772816"/>
            <a:ext cx="2088233" cy="341312"/>
          </a:xfrm>
          <a:prstGeom prst="rect">
            <a:avLst/>
          </a:prstGeom>
          <a:solidFill>
            <a:srgbClr val="FFCCFF">
              <a:alpha val="50000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Trans ID 11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29" name="Rettangolo 20"/>
          <p:cNvSpPr>
            <a:spLocks noChangeArrowheads="1"/>
          </p:cNvSpPr>
          <p:nvPr/>
        </p:nvSpPr>
        <p:spPr bwMode="auto">
          <a:xfrm>
            <a:off x="4824028" y="2942220"/>
            <a:ext cx="2088232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>
                <a:latin typeface="Arial Narrow" pitchFamily="34" charset="0"/>
              </a:rPr>
              <a:t>Block</a:t>
            </a:r>
            <a:r>
              <a:rPr lang="it-IT" altLang="it-IT" sz="1800" b="0" dirty="0">
                <a:latin typeface="Arial Narrow" pitchFamily="34" charset="0"/>
              </a:rPr>
              <a:t> ID </a:t>
            </a:r>
            <a:r>
              <a:rPr lang="it-IT" altLang="it-IT" sz="1800" b="0" dirty="0" smtClean="0">
                <a:latin typeface="Arial Narrow" pitchFamily="34" charset="0"/>
              </a:rPr>
              <a:t>113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30" name="Rettangolo 20"/>
          <p:cNvSpPr>
            <a:spLocks noChangeArrowheads="1"/>
          </p:cNvSpPr>
          <p:nvPr/>
        </p:nvSpPr>
        <p:spPr bwMode="auto">
          <a:xfrm>
            <a:off x="6912258" y="2942220"/>
            <a:ext cx="2088233" cy="341312"/>
          </a:xfrm>
          <a:prstGeom prst="rect">
            <a:avLst/>
          </a:prstGeom>
          <a:solidFill>
            <a:srgbClr val="FFCCFF">
              <a:alpha val="50000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Trans ID 21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31" name="Rettangolo 21"/>
          <p:cNvSpPr>
            <a:spLocks noChangeArrowheads="1"/>
          </p:cNvSpPr>
          <p:nvPr/>
        </p:nvSpPr>
        <p:spPr bwMode="auto">
          <a:xfrm>
            <a:off x="4824028" y="4722679"/>
            <a:ext cx="4176463" cy="919841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Inputs</a:t>
            </a:r>
            <a:r>
              <a:rPr lang="it-IT" altLang="it-IT" sz="1800" b="0" dirty="0" smtClean="0">
                <a:latin typeface="Arial Narrow" pitchFamily="34" charset="0"/>
              </a:rPr>
              <a:t>: [112][11](0), [113][21](0)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Outputs</a:t>
            </a:r>
            <a:r>
              <a:rPr lang="it-IT" altLang="it-IT" sz="1800" b="0" dirty="0" smtClean="0">
                <a:latin typeface="Arial Narrow" pitchFamily="34" charset="0"/>
              </a:rPr>
              <a:t>: </a:t>
            </a:r>
            <a:r>
              <a:rPr lang="it-IT" altLang="it-IT" sz="1800" b="0" dirty="0" smtClean="0">
                <a:latin typeface="Arial Narrow" pitchFamily="34" charset="0"/>
              </a:rPr>
              <a:t>37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Flavia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  <a:sym typeface="Wingdings" panose="05000000000000000000" pitchFamily="2" charset="2"/>
              </a:rPr>
              <a:t>Signed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: Flavia</a:t>
            </a:r>
            <a:endParaRPr lang="it-IT" altLang="it-IT" sz="1800" b="0" dirty="0" smtClean="0">
              <a:latin typeface="Arial Narrow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 baseline="-25000" dirty="0">
              <a:latin typeface="Arial Narrow" pitchFamily="34" charset="0"/>
            </a:endParaRPr>
          </a:p>
        </p:txBody>
      </p:sp>
      <p:sp>
        <p:nvSpPr>
          <p:cNvPr id="32" name="Rettangolo 20"/>
          <p:cNvSpPr>
            <a:spLocks noChangeArrowheads="1"/>
          </p:cNvSpPr>
          <p:nvPr/>
        </p:nvSpPr>
        <p:spPr bwMode="auto">
          <a:xfrm>
            <a:off x="4824028" y="4362639"/>
            <a:ext cx="2088232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>
                <a:latin typeface="Arial Narrow" pitchFamily="34" charset="0"/>
              </a:rPr>
              <a:t>Block</a:t>
            </a:r>
            <a:r>
              <a:rPr lang="it-IT" altLang="it-IT" sz="1800" b="0" dirty="0">
                <a:latin typeface="Arial Narrow" pitchFamily="34" charset="0"/>
              </a:rPr>
              <a:t> ID </a:t>
            </a:r>
            <a:r>
              <a:rPr lang="it-IT" altLang="it-IT" sz="1800" b="0" dirty="0" smtClean="0">
                <a:latin typeface="Arial Narrow" pitchFamily="34" charset="0"/>
              </a:rPr>
              <a:t>114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33" name="Rettangolo 20"/>
          <p:cNvSpPr>
            <a:spLocks noChangeArrowheads="1"/>
          </p:cNvSpPr>
          <p:nvPr/>
        </p:nvSpPr>
        <p:spPr bwMode="auto">
          <a:xfrm>
            <a:off x="6912258" y="4362639"/>
            <a:ext cx="2088233" cy="341312"/>
          </a:xfrm>
          <a:prstGeom prst="rect">
            <a:avLst/>
          </a:prstGeom>
          <a:solidFill>
            <a:srgbClr val="FFCCFF">
              <a:alpha val="50000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Trans ID 32</a:t>
            </a:r>
            <a:endParaRPr lang="it-IT" altLang="it-IT" sz="1800" b="0" dirty="0">
              <a:latin typeface="Arial Narrow" pitchFamily="34" charset="0"/>
            </a:endParaRPr>
          </a:p>
        </p:txBody>
      </p:sp>
      <p:cxnSp>
        <p:nvCxnSpPr>
          <p:cNvPr id="34" name="Connettore 2 33"/>
          <p:cNvCxnSpPr/>
          <p:nvPr/>
        </p:nvCxnSpPr>
        <p:spPr bwMode="auto">
          <a:xfrm flipV="1">
            <a:off x="5652120" y="2672916"/>
            <a:ext cx="108012" cy="2095926"/>
          </a:xfrm>
          <a:prstGeom prst="straightConnector1">
            <a:avLst/>
          </a:prstGeom>
          <a:solidFill>
            <a:srgbClr val="FFFF99">
              <a:alpha val="50000"/>
            </a:srgbClr>
          </a:solidFill>
          <a:ln w="508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cxnSp>
        <p:nvCxnSpPr>
          <p:cNvPr id="35" name="Connettore 2 34"/>
          <p:cNvCxnSpPr/>
          <p:nvPr/>
        </p:nvCxnSpPr>
        <p:spPr bwMode="auto">
          <a:xfrm flipH="1" flipV="1">
            <a:off x="6336196" y="3825045"/>
            <a:ext cx="684076" cy="943798"/>
          </a:xfrm>
          <a:prstGeom prst="straightConnector1">
            <a:avLst/>
          </a:prstGeom>
          <a:solidFill>
            <a:srgbClr val="FFFF99">
              <a:alpha val="50000"/>
            </a:srgbClr>
          </a:solidFill>
          <a:ln w="508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sp>
        <p:nvSpPr>
          <p:cNvPr id="36" name="CasellaDiTesto 35"/>
          <p:cNvSpPr txBox="1"/>
          <p:nvPr/>
        </p:nvSpPr>
        <p:spPr>
          <a:xfrm>
            <a:off x="6031645" y="1268760"/>
            <a:ext cx="1547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CONSOLIDATE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48089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24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ChangeArrowheads="1"/>
          </p:cNvSpPr>
          <p:nvPr/>
        </p:nvSpPr>
        <p:spPr bwMode="auto">
          <a:xfrm>
            <a:off x="250825" y="2573338"/>
            <a:ext cx="85693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 eaLnBrk="0" hangingPunct="0">
              <a:defRPr/>
            </a:pPr>
            <a:r>
              <a:rPr lang="en-US" sz="3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Blockchains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and crypto currencies</a:t>
            </a:r>
          </a:p>
          <a:p>
            <a:pPr algn="ctr" eaLnBrk="0" hangingPunct="0">
              <a:defRPr/>
            </a:pP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(e.g. bitcoin)</a:t>
            </a:r>
          </a:p>
          <a:p>
            <a:pPr algn="ctr" eaLnBrk="0" hangingPunct="0">
              <a:defRPr/>
            </a:pPr>
            <a:endParaRPr lang="en-US" sz="36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 eaLnBrk="0" hangingPunct="0">
              <a:defRPr/>
            </a:pP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PART 2: </a:t>
            </a:r>
            <a:b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from trusted centralized authority </a:t>
            </a:r>
            <a:b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to </a:t>
            </a:r>
            <a:r>
              <a:rPr lang="en-US" sz="36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untrusted decentralization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!</a:t>
            </a:r>
          </a:p>
          <a:p>
            <a:pPr algn="ctr" eaLnBrk="0" hangingPunct="0">
              <a:defRPr/>
            </a:pPr>
            <a:endParaRPr lang="en-US" sz="36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 eaLnBrk="0" hangingPunct="0">
              <a:defRPr/>
            </a:pPr>
            <a:r>
              <a:rPr 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(Distributed ledger technology)</a:t>
            </a:r>
            <a:endParaRPr lang="en-US" sz="36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116632"/>
            <a:ext cx="7696200" cy="649288"/>
          </a:xfrm>
        </p:spPr>
        <p:txBody>
          <a:bodyPr/>
          <a:lstStyle/>
          <a:p>
            <a:r>
              <a:rPr lang="it-IT" dirty="0" err="1" smtClean="0"/>
              <a:t>Horrible</a:t>
            </a:r>
            <a:r>
              <a:rPr lang="it-IT" dirty="0" smtClean="0"/>
              <a:t> Scenario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1500" y="728700"/>
            <a:ext cx="4320480" cy="5760640"/>
          </a:xfrm>
        </p:spPr>
        <p:txBody>
          <a:bodyPr>
            <a:normAutofit fontScale="62500" lnSpcReduction="20000"/>
          </a:bodyPr>
          <a:lstStyle/>
          <a:p>
            <a:r>
              <a:rPr lang="it-IT" dirty="0" err="1" smtClean="0"/>
              <a:t>Fully</a:t>
            </a:r>
            <a:r>
              <a:rPr lang="it-IT" dirty="0" smtClean="0"/>
              <a:t> </a:t>
            </a:r>
            <a:r>
              <a:rPr lang="it-IT" dirty="0" err="1" smtClean="0"/>
              <a:t>distributed</a:t>
            </a:r>
            <a:r>
              <a:rPr lang="it-IT" dirty="0" smtClean="0"/>
              <a:t>, </a:t>
            </a:r>
            <a:r>
              <a:rPr lang="it-IT" dirty="0" err="1" smtClean="0"/>
              <a:t>heterogeneous</a:t>
            </a:r>
            <a:endParaRPr lang="it-IT" dirty="0" smtClean="0"/>
          </a:p>
          <a:p>
            <a:pPr lvl="1"/>
            <a:r>
              <a:rPr lang="it-IT" dirty="0" err="1" smtClean="0"/>
              <a:t>Nodes</a:t>
            </a:r>
            <a:r>
              <a:rPr lang="it-IT" dirty="0" smtClean="0"/>
              <a:t> </a:t>
            </a:r>
            <a:r>
              <a:rPr lang="it-IT" dirty="0" err="1" smtClean="0"/>
              <a:t>may</a:t>
            </a:r>
            <a:r>
              <a:rPr lang="it-IT" dirty="0" smtClean="0"/>
              <a:t> crash</a:t>
            </a:r>
          </a:p>
          <a:p>
            <a:pPr lvl="1"/>
            <a:r>
              <a:rPr lang="it-IT" dirty="0" err="1" smtClean="0"/>
              <a:t>Nodes</a:t>
            </a:r>
            <a:r>
              <a:rPr lang="it-IT" dirty="0" smtClean="0"/>
              <a:t> </a:t>
            </a:r>
            <a:r>
              <a:rPr lang="it-IT" dirty="0" err="1" smtClean="0"/>
              <a:t>may</a:t>
            </a:r>
            <a:r>
              <a:rPr lang="it-IT" dirty="0" smtClean="0"/>
              <a:t> </a:t>
            </a:r>
            <a:r>
              <a:rPr lang="it-IT" dirty="0" err="1" smtClean="0"/>
              <a:t>leave</a:t>
            </a:r>
            <a:endParaRPr lang="it-IT" dirty="0" smtClean="0"/>
          </a:p>
          <a:p>
            <a:pPr lvl="4"/>
            <a:endParaRPr lang="it-IT" dirty="0" smtClean="0"/>
          </a:p>
          <a:p>
            <a:r>
              <a:rPr lang="it-IT" dirty="0" smtClean="0"/>
              <a:t>No global time </a:t>
            </a:r>
            <a:r>
              <a:rPr lang="it-IT" dirty="0" err="1" smtClean="0"/>
              <a:t>guarantee</a:t>
            </a:r>
            <a:endParaRPr lang="it-IT" dirty="0" smtClean="0"/>
          </a:p>
          <a:p>
            <a:pPr lvl="4"/>
            <a:endParaRPr lang="it-IT" dirty="0" smtClean="0"/>
          </a:p>
          <a:p>
            <a:r>
              <a:rPr lang="it-IT" dirty="0" smtClean="0"/>
              <a:t>No Network </a:t>
            </a:r>
            <a:r>
              <a:rPr lang="it-IT" dirty="0" err="1" smtClean="0"/>
              <a:t>guarantee</a:t>
            </a:r>
            <a:endParaRPr lang="it-IT" dirty="0" smtClean="0"/>
          </a:p>
          <a:p>
            <a:pPr lvl="1"/>
            <a:r>
              <a:rPr lang="it-IT" dirty="0" err="1" smtClean="0"/>
              <a:t>Unbounded</a:t>
            </a:r>
            <a:r>
              <a:rPr lang="it-IT" dirty="0" smtClean="0"/>
              <a:t>  </a:t>
            </a:r>
            <a:r>
              <a:rPr lang="it-IT" dirty="0" err="1" smtClean="0"/>
              <a:t>latency</a:t>
            </a:r>
            <a:endParaRPr lang="it-IT" dirty="0" smtClean="0"/>
          </a:p>
          <a:p>
            <a:pPr lvl="1"/>
            <a:r>
              <a:rPr lang="it-IT" dirty="0" smtClean="0"/>
              <a:t>No delivery </a:t>
            </a:r>
            <a:r>
              <a:rPr lang="it-IT" dirty="0" err="1" smtClean="0"/>
              <a:t>guarantee</a:t>
            </a:r>
            <a:endParaRPr lang="it-IT" dirty="0" smtClean="0"/>
          </a:p>
          <a:p>
            <a:pPr lvl="1"/>
            <a:r>
              <a:rPr lang="it-IT" dirty="0" smtClean="0"/>
              <a:t>No full </a:t>
            </a:r>
            <a:r>
              <a:rPr lang="it-IT" dirty="0" err="1" smtClean="0"/>
              <a:t>mesh</a:t>
            </a:r>
            <a:r>
              <a:rPr lang="it-IT" dirty="0" smtClean="0"/>
              <a:t> </a:t>
            </a:r>
            <a:r>
              <a:rPr lang="it-IT" dirty="0" err="1" smtClean="0"/>
              <a:t>connectivity</a:t>
            </a:r>
            <a:endParaRPr lang="it-IT" dirty="0" smtClean="0"/>
          </a:p>
          <a:p>
            <a:pPr lvl="4"/>
            <a:endParaRPr lang="it-IT" dirty="0" smtClean="0"/>
          </a:p>
          <a:p>
            <a:r>
              <a:rPr lang="it-IT" dirty="0" smtClean="0"/>
              <a:t>No </a:t>
            </a:r>
            <a:r>
              <a:rPr lang="it-IT" dirty="0" err="1" smtClean="0"/>
              <a:t>node</a:t>
            </a:r>
            <a:r>
              <a:rPr lang="it-IT" dirty="0" smtClean="0"/>
              <a:t> </a:t>
            </a:r>
            <a:r>
              <a:rPr lang="it-IT" dirty="0" err="1" smtClean="0"/>
              <a:t>identities</a:t>
            </a:r>
            <a:endParaRPr lang="it-IT" dirty="0" smtClean="0"/>
          </a:p>
          <a:p>
            <a:pPr lvl="1"/>
            <a:r>
              <a:rPr lang="it-IT" dirty="0" err="1" smtClean="0"/>
              <a:t>Pseudonymity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a goal </a:t>
            </a:r>
          </a:p>
          <a:p>
            <a:pPr lvl="1"/>
            <a:endParaRPr lang="it-IT" dirty="0" smtClean="0"/>
          </a:p>
          <a:p>
            <a:r>
              <a:rPr lang="it-IT" dirty="0" err="1" smtClean="0"/>
              <a:t>Malicious</a:t>
            </a:r>
            <a:r>
              <a:rPr lang="it-IT" dirty="0" smtClean="0"/>
              <a:t> </a:t>
            </a:r>
            <a:r>
              <a:rPr lang="it-IT" dirty="0" err="1" smtClean="0"/>
              <a:t>nodes</a:t>
            </a:r>
            <a:r>
              <a:rPr lang="it-IT" dirty="0" smtClean="0"/>
              <a:t> (bizantine </a:t>
            </a:r>
            <a:r>
              <a:rPr lang="it-IT" dirty="0" err="1" smtClean="0"/>
              <a:t>adversary</a:t>
            </a:r>
            <a:r>
              <a:rPr lang="it-IT" dirty="0" smtClean="0"/>
              <a:t> model)</a:t>
            </a:r>
          </a:p>
          <a:p>
            <a:pPr lvl="1"/>
            <a:r>
              <a:rPr lang="it-IT" dirty="0" err="1" smtClean="0"/>
              <a:t>May</a:t>
            </a:r>
            <a:r>
              <a:rPr lang="it-IT" dirty="0" smtClean="0"/>
              <a:t> control multiple </a:t>
            </a:r>
            <a:r>
              <a:rPr lang="it-IT" dirty="0" err="1" smtClean="0"/>
              <a:t>nodes</a:t>
            </a:r>
            <a:endParaRPr lang="it-IT" dirty="0" smtClean="0"/>
          </a:p>
          <a:p>
            <a:pPr lvl="1"/>
            <a:r>
              <a:rPr lang="it-IT" dirty="0" err="1" smtClean="0"/>
              <a:t>May</a:t>
            </a:r>
            <a:r>
              <a:rPr lang="it-IT" dirty="0" smtClean="0"/>
              <a:t> </a:t>
            </a:r>
            <a:r>
              <a:rPr lang="it-IT" dirty="0" err="1" smtClean="0"/>
              <a:t>attempt</a:t>
            </a:r>
            <a:r>
              <a:rPr lang="it-IT" dirty="0" smtClean="0"/>
              <a:t> double </a:t>
            </a:r>
            <a:r>
              <a:rPr lang="it-IT" dirty="0" err="1" smtClean="0"/>
              <a:t>spend</a:t>
            </a:r>
            <a:endParaRPr lang="it-IT" dirty="0" smtClean="0"/>
          </a:p>
          <a:p>
            <a:pPr lvl="1"/>
            <a:r>
              <a:rPr lang="it-IT" dirty="0" err="1" smtClean="0"/>
              <a:t>May</a:t>
            </a:r>
            <a:r>
              <a:rPr lang="it-IT" dirty="0" smtClean="0"/>
              <a:t> do… </a:t>
            </a:r>
            <a:r>
              <a:rPr lang="it-IT" dirty="0" err="1" smtClean="0"/>
              <a:t>anything</a:t>
            </a:r>
            <a:r>
              <a:rPr lang="it-IT" dirty="0" smtClean="0"/>
              <a:t> </a:t>
            </a:r>
            <a:r>
              <a:rPr lang="it-IT" dirty="0" err="1" smtClean="0"/>
              <a:t>bad</a:t>
            </a:r>
            <a:r>
              <a:rPr lang="it-IT" dirty="0" smtClean="0"/>
              <a:t>!</a:t>
            </a:r>
            <a:endParaRPr lang="it-IT" dirty="0"/>
          </a:p>
        </p:txBody>
      </p:sp>
      <p:sp>
        <p:nvSpPr>
          <p:cNvPr id="4" name="Cubo 3"/>
          <p:cNvSpPr/>
          <p:nvPr/>
        </p:nvSpPr>
        <p:spPr bwMode="auto">
          <a:xfrm>
            <a:off x="4283968" y="2117531"/>
            <a:ext cx="1008112" cy="828092"/>
          </a:xfrm>
          <a:prstGeom prst="cube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Node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1</a:t>
            </a:r>
          </a:p>
        </p:txBody>
      </p:sp>
      <p:sp>
        <p:nvSpPr>
          <p:cNvPr id="5" name="Cubo 4"/>
          <p:cNvSpPr/>
          <p:nvPr/>
        </p:nvSpPr>
        <p:spPr bwMode="auto">
          <a:xfrm>
            <a:off x="5040052" y="3395673"/>
            <a:ext cx="1008112" cy="828092"/>
          </a:xfrm>
          <a:prstGeom prst="cube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Node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2</a:t>
            </a:r>
          </a:p>
        </p:txBody>
      </p:sp>
      <p:sp>
        <p:nvSpPr>
          <p:cNvPr id="6" name="Cubo 5"/>
          <p:cNvSpPr/>
          <p:nvPr/>
        </p:nvSpPr>
        <p:spPr bwMode="auto">
          <a:xfrm>
            <a:off x="5996763" y="1847501"/>
            <a:ext cx="1008112" cy="828092"/>
          </a:xfrm>
          <a:prstGeom prst="cube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Node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3</a:t>
            </a:r>
          </a:p>
        </p:txBody>
      </p:sp>
      <p:sp>
        <p:nvSpPr>
          <p:cNvPr id="7" name="Cubo 6"/>
          <p:cNvSpPr/>
          <p:nvPr/>
        </p:nvSpPr>
        <p:spPr bwMode="auto">
          <a:xfrm>
            <a:off x="6647673" y="3395673"/>
            <a:ext cx="1008112" cy="828092"/>
          </a:xfrm>
          <a:prstGeom prst="cube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Node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5</a:t>
            </a:r>
          </a:p>
        </p:txBody>
      </p:sp>
      <p:sp>
        <p:nvSpPr>
          <p:cNvPr id="8" name="Cubo 7"/>
          <p:cNvSpPr/>
          <p:nvPr/>
        </p:nvSpPr>
        <p:spPr bwMode="auto">
          <a:xfrm>
            <a:off x="7808185" y="1703485"/>
            <a:ext cx="1008112" cy="828092"/>
          </a:xfrm>
          <a:prstGeom prst="cube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Node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4</a:t>
            </a:r>
          </a:p>
        </p:txBody>
      </p:sp>
      <p:sp>
        <p:nvSpPr>
          <p:cNvPr id="10" name="Cubo 9"/>
          <p:cNvSpPr/>
          <p:nvPr/>
        </p:nvSpPr>
        <p:spPr bwMode="auto">
          <a:xfrm>
            <a:off x="6837325" y="4689140"/>
            <a:ext cx="1008112" cy="828092"/>
          </a:xfrm>
          <a:prstGeom prst="cube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Node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6</a:t>
            </a:r>
          </a:p>
        </p:txBody>
      </p:sp>
      <p:pic>
        <p:nvPicPr>
          <p:cNvPr id="11" name="Picture 2" descr="Risultati immagini per devi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867" y="2128330"/>
            <a:ext cx="682191" cy="69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54" name="Picture 2" descr="Risultati immagini per devi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689" y="4819229"/>
            <a:ext cx="682191" cy="69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Connettore 1 11"/>
          <p:cNvCxnSpPr>
            <a:stCxn id="4" idx="5"/>
            <a:endCxn id="6" idx="2"/>
          </p:cNvCxnSpPr>
          <p:nvPr/>
        </p:nvCxnSpPr>
        <p:spPr bwMode="auto">
          <a:xfrm flipV="1">
            <a:off x="5292080" y="2365059"/>
            <a:ext cx="704683" cy="63007"/>
          </a:xfrm>
          <a:prstGeom prst="line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14" name="Connettore 1 13"/>
          <p:cNvCxnSpPr>
            <a:stCxn id="4" idx="3"/>
            <a:endCxn id="5" idx="0"/>
          </p:cNvCxnSpPr>
          <p:nvPr/>
        </p:nvCxnSpPr>
        <p:spPr bwMode="auto">
          <a:xfrm>
            <a:off x="4684513" y="2945623"/>
            <a:ext cx="963107" cy="450050"/>
          </a:xfrm>
          <a:prstGeom prst="line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17" name="Connettore 1 16"/>
          <p:cNvCxnSpPr>
            <a:stCxn id="10" idx="1"/>
            <a:endCxn id="5" idx="3"/>
          </p:cNvCxnSpPr>
          <p:nvPr/>
        </p:nvCxnSpPr>
        <p:spPr bwMode="auto">
          <a:xfrm flipH="1" flipV="1">
            <a:off x="5440597" y="4223765"/>
            <a:ext cx="1797273" cy="672398"/>
          </a:xfrm>
          <a:prstGeom prst="line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0" name="Connettore 1 19"/>
          <p:cNvCxnSpPr>
            <a:stCxn id="10" idx="0"/>
            <a:endCxn id="7" idx="3"/>
          </p:cNvCxnSpPr>
          <p:nvPr/>
        </p:nvCxnSpPr>
        <p:spPr bwMode="auto">
          <a:xfrm flipH="1" flipV="1">
            <a:off x="7048218" y="4223765"/>
            <a:ext cx="396675" cy="465375"/>
          </a:xfrm>
          <a:prstGeom prst="line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3" name="Connettore 1 22"/>
          <p:cNvCxnSpPr>
            <a:stCxn id="7" idx="2"/>
            <a:endCxn id="5" idx="5"/>
          </p:cNvCxnSpPr>
          <p:nvPr/>
        </p:nvCxnSpPr>
        <p:spPr bwMode="auto">
          <a:xfrm flipH="1" flipV="1">
            <a:off x="6048164" y="3706208"/>
            <a:ext cx="599509" cy="207023"/>
          </a:xfrm>
          <a:prstGeom prst="line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6" name="Connettore 1 25"/>
          <p:cNvCxnSpPr>
            <a:stCxn id="7" idx="0"/>
            <a:endCxn id="8" idx="3"/>
          </p:cNvCxnSpPr>
          <p:nvPr/>
        </p:nvCxnSpPr>
        <p:spPr bwMode="auto">
          <a:xfrm flipV="1">
            <a:off x="7255241" y="2531577"/>
            <a:ext cx="953489" cy="864096"/>
          </a:xfrm>
          <a:prstGeom prst="line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9" name="Connettore 1 28"/>
          <p:cNvCxnSpPr>
            <a:endCxn id="8" idx="2"/>
          </p:cNvCxnSpPr>
          <p:nvPr/>
        </p:nvCxnSpPr>
        <p:spPr bwMode="auto">
          <a:xfrm flipV="1">
            <a:off x="7004875" y="2221043"/>
            <a:ext cx="803310" cy="40504"/>
          </a:xfrm>
          <a:prstGeom prst="line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31" name="CasellaDiTesto 30"/>
          <p:cNvSpPr txBox="1"/>
          <p:nvPr/>
        </p:nvSpPr>
        <p:spPr>
          <a:xfrm>
            <a:off x="4402353" y="5517232"/>
            <a:ext cx="46089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>
                <a:solidFill>
                  <a:srgbClr val="FF0000"/>
                </a:solidFill>
              </a:rPr>
              <a:t>Who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maintains</a:t>
            </a:r>
            <a:r>
              <a:rPr lang="it-IT" b="1" dirty="0" smtClean="0">
                <a:solidFill>
                  <a:srgbClr val="FF0000"/>
                </a:solidFill>
              </a:rPr>
              <a:t> the </a:t>
            </a:r>
            <a:r>
              <a:rPr lang="it-IT" b="1" dirty="0" err="1" smtClean="0">
                <a:solidFill>
                  <a:srgbClr val="FF0000"/>
                </a:solidFill>
              </a:rPr>
              <a:t>ledger</a:t>
            </a:r>
            <a:r>
              <a:rPr lang="it-IT" b="1" dirty="0" smtClean="0">
                <a:solidFill>
                  <a:srgbClr val="FF0000"/>
                </a:solidFill>
              </a:rPr>
              <a:t>?</a:t>
            </a:r>
          </a:p>
          <a:p>
            <a:r>
              <a:rPr lang="it-IT" b="1" dirty="0" err="1" smtClean="0">
                <a:solidFill>
                  <a:srgbClr val="FF0000"/>
                </a:solidFill>
              </a:rPr>
              <a:t>Who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decides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if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transactions</a:t>
            </a:r>
            <a:r>
              <a:rPr lang="it-IT" b="1" dirty="0" smtClean="0">
                <a:solidFill>
                  <a:srgbClr val="FF0000"/>
                </a:solidFill>
              </a:rPr>
              <a:t> are </a:t>
            </a:r>
            <a:r>
              <a:rPr lang="it-IT" b="1" dirty="0" err="1" smtClean="0">
                <a:solidFill>
                  <a:srgbClr val="FF0000"/>
                </a:solidFill>
              </a:rPr>
              <a:t>valid</a:t>
            </a:r>
            <a:r>
              <a:rPr lang="it-IT" b="1" dirty="0" smtClean="0">
                <a:solidFill>
                  <a:srgbClr val="FF0000"/>
                </a:solidFill>
              </a:rPr>
              <a:t>?</a:t>
            </a:r>
          </a:p>
          <a:p>
            <a:r>
              <a:rPr lang="it-IT" b="1" dirty="0" err="1" smtClean="0">
                <a:solidFill>
                  <a:srgbClr val="FF0000"/>
                </a:solidFill>
              </a:rPr>
              <a:t>Who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collects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transactions</a:t>
            </a:r>
            <a:r>
              <a:rPr lang="it-IT" b="1" dirty="0" smtClean="0">
                <a:solidFill>
                  <a:srgbClr val="FF0000"/>
                </a:solidFill>
              </a:rPr>
              <a:t> and </a:t>
            </a:r>
            <a:r>
              <a:rPr lang="it-IT" b="1" dirty="0" err="1" smtClean="0">
                <a:solidFill>
                  <a:srgbClr val="FF0000"/>
                </a:solidFill>
              </a:rPr>
              <a:t>adds</a:t>
            </a:r>
            <a:r>
              <a:rPr lang="it-IT" b="1" dirty="0" smtClean="0">
                <a:solidFill>
                  <a:srgbClr val="FF0000"/>
                </a:solidFill>
              </a:rPr>
              <a:t> new </a:t>
            </a:r>
            <a:r>
              <a:rPr lang="it-IT" b="1" dirty="0" err="1" smtClean="0">
                <a:solidFill>
                  <a:srgbClr val="FF0000"/>
                </a:solidFill>
              </a:rPr>
              <a:t>blocks</a:t>
            </a:r>
            <a:r>
              <a:rPr lang="it-IT" b="1" dirty="0" smtClean="0">
                <a:solidFill>
                  <a:srgbClr val="FF0000"/>
                </a:solidFill>
              </a:rPr>
              <a:t>?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3913437" y="872716"/>
            <a:ext cx="50978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/>
              <a:t>Transactions</a:t>
            </a:r>
            <a:r>
              <a:rPr lang="it-IT" b="1" dirty="0" smtClean="0"/>
              <a:t> </a:t>
            </a:r>
            <a:r>
              <a:rPr lang="it-IT" b="1" dirty="0" err="1" smtClean="0"/>
              <a:t>may</a:t>
            </a:r>
            <a:r>
              <a:rPr lang="it-IT" b="1" dirty="0" smtClean="0"/>
              <a:t> generate from </a:t>
            </a:r>
            <a:r>
              <a:rPr lang="it-IT" b="1" dirty="0" err="1" smtClean="0"/>
              <a:t>any</a:t>
            </a:r>
            <a:r>
              <a:rPr lang="it-IT" b="1" dirty="0" smtClean="0"/>
              <a:t> </a:t>
            </a:r>
            <a:r>
              <a:rPr lang="it-IT" b="1" dirty="0" err="1" smtClean="0"/>
              <a:t>node</a:t>
            </a:r>
            <a:endParaRPr lang="it-IT" b="1" dirty="0" smtClean="0"/>
          </a:p>
          <a:p>
            <a:r>
              <a:rPr lang="it-IT" b="1" dirty="0" smtClean="0"/>
              <a:t>And are broadcast to </a:t>
            </a:r>
            <a:r>
              <a:rPr lang="it-IT" b="1" dirty="0" err="1" smtClean="0"/>
              <a:t>remaining</a:t>
            </a:r>
            <a:r>
              <a:rPr lang="it-IT" b="1" dirty="0" smtClean="0"/>
              <a:t> (no </a:t>
            </a:r>
            <a:r>
              <a:rPr lang="it-IT" b="1" dirty="0" err="1" smtClean="0"/>
              <a:t>guarantee</a:t>
            </a:r>
            <a:r>
              <a:rPr lang="it-IT" b="1" dirty="0" smtClean="0"/>
              <a:t> </a:t>
            </a:r>
            <a:r>
              <a:rPr lang="it-IT" b="1" dirty="0" err="1" smtClean="0"/>
              <a:t>though</a:t>
            </a:r>
            <a:r>
              <a:rPr lang="it-IT" b="1" dirty="0" smtClean="0"/>
              <a:t>)</a:t>
            </a:r>
          </a:p>
        </p:txBody>
      </p:sp>
      <p:sp>
        <p:nvSpPr>
          <p:cNvPr id="32" name="Rettangolo 31"/>
          <p:cNvSpPr/>
          <p:nvPr/>
        </p:nvSpPr>
        <p:spPr bwMode="auto">
          <a:xfrm>
            <a:off x="7701994" y="1548217"/>
            <a:ext cx="699066" cy="310535"/>
          </a:xfrm>
          <a:prstGeom prst="rect">
            <a:avLst/>
          </a:prstGeom>
          <a:solidFill>
            <a:srgbClr val="92D05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A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sym typeface="Wingdings" panose="05000000000000000000" pitchFamily="2" charset="2"/>
              </a:rPr>
              <a:t>B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5" name="Rettangolo 34"/>
          <p:cNvSpPr/>
          <p:nvPr/>
        </p:nvSpPr>
        <p:spPr bwMode="auto">
          <a:xfrm>
            <a:off x="9216516" y="1822321"/>
            <a:ext cx="699066" cy="310535"/>
          </a:xfrm>
          <a:prstGeom prst="rect">
            <a:avLst/>
          </a:prstGeom>
          <a:solidFill>
            <a:srgbClr val="92D05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A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sym typeface="Wingdings" panose="05000000000000000000" pitchFamily="2" charset="2"/>
              </a:rPr>
              <a:t>B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7" name="Rettangolo 36"/>
          <p:cNvSpPr/>
          <p:nvPr/>
        </p:nvSpPr>
        <p:spPr bwMode="auto">
          <a:xfrm>
            <a:off x="7567710" y="4521846"/>
            <a:ext cx="699066" cy="310535"/>
          </a:xfrm>
          <a:prstGeom prst="rect">
            <a:avLst/>
          </a:prstGeom>
          <a:solidFill>
            <a:srgbClr val="92D05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A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sym typeface="Wingdings" panose="05000000000000000000" pitchFamily="2" charset="2"/>
              </a:rPr>
              <a:t>B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8" name="Rettangolo 37"/>
          <p:cNvSpPr/>
          <p:nvPr/>
        </p:nvSpPr>
        <p:spPr bwMode="auto">
          <a:xfrm>
            <a:off x="6112839" y="1544757"/>
            <a:ext cx="699066" cy="310535"/>
          </a:xfrm>
          <a:prstGeom prst="rect">
            <a:avLst/>
          </a:prstGeom>
          <a:solidFill>
            <a:srgbClr val="FF000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A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sym typeface="Wingdings" panose="05000000000000000000" pitchFamily="2" charset="2"/>
              </a:rPr>
              <a:t>C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9" name="Rettangolo 38"/>
          <p:cNvSpPr/>
          <p:nvPr/>
        </p:nvSpPr>
        <p:spPr bwMode="auto">
          <a:xfrm>
            <a:off x="5297697" y="3170648"/>
            <a:ext cx="699066" cy="310535"/>
          </a:xfrm>
          <a:prstGeom prst="rect">
            <a:avLst/>
          </a:prstGeom>
          <a:solidFill>
            <a:srgbClr val="FF000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A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sym typeface="Wingdings" panose="05000000000000000000" pitchFamily="2" charset="2"/>
              </a:rPr>
              <a:t>C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40" name="Cubo 39"/>
          <p:cNvSpPr/>
          <p:nvPr/>
        </p:nvSpPr>
        <p:spPr bwMode="auto">
          <a:xfrm>
            <a:off x="7897004" y="3077146"/>
            <a:ext cx="1008112" cy="828092"/>
          </a:xfrm>
          <a:prstGeom prst="cube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Node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5</a:t>
            </a:r>
          </a:p>
        </p:txBody>
      </p:sp>
      <p:cxnSp>
        <p:nvCxnSpPr>
          <p:cNvPr id="41" name="Connettore 1 40"/>
          <p:cNvCxnSpPr>
            <a:stCxn id="7" idx="5"/>
            <a:endCxn id="40" idx="2"/>
          </p:cNvCxnSpPr>
          <p:nvPr/>
        </p:nvCxnSpPr>
        <p:spPr bwMode="auto">
          <a:xfrm flipV="1">
            <a:off x="7655785" y="3594704"/>
            <a:ext cx="241219" cy="111504"/>
          </a:xfrm>
          <a:prstGeom prst="line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44" name="Connettore 1 43"/>
          <p:cNvCxnSpPr>
            <a:stCxn id="8" idx="3"/>
            <a:endCxn id="40" idx="0"/>
          </p:cNvCxnSpPr>
          <p:nvPr/>
        </p:nvCxnSpPr>
        <p:spPr bwMode="auto">
          <a:xfrm>
            <a:off x="8208730" y="2531577"/>
            <a:ext cx="295842" cy="545569"/>
          </a:xfrm>
          <a:prstGeom prst="line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pic>
        <p:nvPicPr>
          <p:cNvPr id="74756" name="Picture 4" descr="Risultati immagini per cros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527" y="3105773"/>
            <a:ext cx="782204" cy="78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49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8 0.01736 L -0.25139 0.26782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1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1" grpId="0"/>
      <p:bldP spid="33" grpId="0"/>
      <p:bldP spid="32" grpId="0" animBg="1"/>
      <p:bldP spid="35" grpId="0" animBg="1"/>
      <p:bldP spid="37" grpId="0" animBg="1"/>
      <p:bldP spid="38" grpId="0" animBg="1"/>
      <p:bldP spid="3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Distributed </a:t>
            </a:r>
            <a:r>
              <a:rPr lang="it-IT" dirty="0" err="1" smtClean="0"/>
              <a:t>Consensus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8170676" cy="4970462"/>
          </a:xfrm>
        </p:spPr>
        <p:txBody>
          <a:bodyPr>
            <a:normAutofit fontScale="70000" lnSpcReduction="20000"/>
          </a:bodyPr>
          <a:lstStyle/>
          <a:p>
            <a:r>
              <a:rPr lang="it-IT" dirty="0" err="1" smtClean="0"/>
              <a:t>Each</a:t>
            </a:r>
            <a:r>
              <a:rPr lang="it-IT" dirty="0" smtClean="0"/>
              <a:t> </a:t>
            </a:r>
            <a:r>
              <a:rPr lang="it-IT" dirty="0" err="1" smtClean="0"/>
              <a:t>node</a:t>
            </a:r>
            <a:r>
              <a:rPr lang="it-IT" dirty="0" smtClean="0"/>
              <a:t> MUST SEE the SAME </a:t>
            </a:r>
            <a:r>
              <a:rPr lang="it-IT" dirty="0" err="1" smtClean="0"/>
              <a:t>ledger</a:t>
            </a:r>
            <a:endParaRPr lang="it-IT" dirty="0" smtClean="0"/>
          </a:p>
          <a:p>
            <a:pPr lvl="1"/>
            <a:r>
              <a:rPr lang="it-IT" dirty="0" err="1" smtClean="0"/>
              <a:t>Ledger</a:t>
            </a:r>
            <a:r>
              <a:rPr lang="it-IT" dirty="0" smtClean="0"/>
              <a:t> </a:t>
            </a:r>
            <a:r>
              <a:rPr lang="it-IT" dirty="0" err="1" smtClean="0"/>
              <a:t>periodically</a:t>
            </a:r>
            <a:r>
              <a:rPr lang="it-IT" dirty="0" smtClean="0"/>
              <a:t> </a:t>
            </a:r>
            <a:r>
              <a:rPr lang="it-IT" dirty="0" err="1" smtClean="0"/>
              <a:t>updated</a:t>
            </a:r>
            <a:r>
              <a:rPr lang="it-IT" dirty="0" smtClean="0"/>
              <a:t> with new </a:t>
            </a:r>
            <a:r>
              <a:rPr lang="it-IT" dirty="0" err="1" smtClean="0"/>
              <a:t>blocks</a:t>
            </a:r>
            <a:r>
              <a:rPr lang="it-IT" dirty="0" smtClean="0"/>
              <a:t> &amp; </a:t>
            </a:r>
            <a:r>
              <a:rPr lang="it-IT" dirty="0" err="1" smtClean="0"/>
              <a:t>relevant</a:t>
            </a:r>
            <a:r>
              <a:rPr lang="it-IT" dirty="0" smtClean="0"/>
              <a:t> </a:t>
            </a:r>
            <a:r>
              <a:rPr lang="it-IT" dirty="0" err="1" smtClean="0"/>
              <a:t>transactions</a:t>
            </a:r>
            <a:endParaRPr lang="it-IT" dirty="0" smtClean="0"/>
          </a:p>
          <a:p>
            <a:pPr lvl="2"/>
            <a:r>
              <a:rPr lang="it-IT" dirty="0" err="1" smtClean="0"/>
              <a:t>One</a:t>
            </a:r>
            <a:r>
              <a:rPr lang="it-IT" dirty="0" smtClean="0"/>
              <a:t> </a:t>
            </a:r>
            <a:r>
              <a:rPr lang="it-IT" dirty="0" err="1" smtClean="0"/>
              <a:t>block</a:t>
            </a:r>
            <a:r>
              <a:rPr lang="it-IT" dirty="0" smtClean="0"/>
              <a:t> circa </a:t>
            </a:r>
            <a:r>
              <a:rPr lang="it-IT" dirty="0" err="1" smtClean="0"/>
              <a:t>every</a:t>
            </a:r>
            <a:r>
              <a:rPr lang="it-IT" dirty="0" smtClean="0"/>
              <a:t> 10 minutes</a:t>
            </a:r>
          </a:p>
          <a:p>
            <a:pPr lvl="1"/>
            <a:endParaRPr lang="it-IT" dirty="0"/>
          </a:p>
          <a:p>
            <a:r>
              <a:rPr lang="it-IT" dirty="0" smtClean="0"/>
              <a:t>HARD (</a:t>
            </a:r>
            <a:r>
              <a:rPr lang="it-IT" dirty="0" err="1" smtClean="0"/>
              <a:t>distributed</a:t>
            </a:r>
            <a:r>
              <a:rPr lang="it-IT" dirty="0" smtClean="0"/>
              <a:t> </a:t>
            </a:r>
            <a:r>
              <a:rPr lang="it-IT" dirty="0" err="1" smtClean="0"/>
              <a:t>consensus</a:t>
            </a:r>
            <a:r>
              <a:rPr lang="it-IT" dirty="0" smtClean="0"/>
              <a:t>) </a:t>
            </a:r>
            <a:r>
              <a:rPr lang="it-IT" dirty="0" err="1" smtClean="0"/>
              <a:t>problem</a:t>
            </a:r>
            <a:r>
              <a:rPr lang="it-IT" dirty="0" smtClean="0"/>
              <a:t>,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requirements</a:t>
            </a:r>
            <a:endParaRPr lang="it-IT" dirty="0" smtClean="0"/>
          </a:p>
          <a:p>
            <a:pPr lvl="1"/>
            <a:r>
              <a:rPr lang="it-IT" dirty="0" err="1" smtClean="0"/>
              <a:t>All</a:t>
            </a:r>
            <a:r>
              <a:rPr lang="it-IT" dirty="0" smtClean="0"/>
              <a:t> (</a:t>
            </a:r>
            <a:r>
              <a:rPr lang="it-IT" dirty="0" err="1" smtClean="0"/>
              <a:t>correct</a:t>
            </a:r>
            <a:r>
              <a:rPr lang="it-IT" dirty="0" smtClean="0"/>
              <a:t>) </a:t>
            </a:r>
            <a:r>
              <a:rPr lang="it-IT" dirty="0" err="1" smtClean="0"/>
              <a:t>nodes</a:t>
            </a:r>
            <a:r>
              <a:rPr lang="it-IT" dirty="0" smtClean="0"/>
              <a:t> </a:t>
            </a:r>
            <a:r>
              <a:rPr lang="it-IT" dirty="0" err="1" smtClean="0"/>
              <a:t>should</a:t>
            </a:r>
            <a:r>
              <a:rPr lang="it-IT" dirty="0" smtClean="0"/>
              <a:t> (</a:t>
            </a:r>
            <a:r>
              <a:rPr lang="it-IT" dirty="0" err="1" smtClean="0"/>
              <a:t>ultimately</a:t>
            </a:r>
            <a:r>
              <a:rPr lang="it-IT" dirty="0" smtClean="0"/>
              <a:t>) </a:t>
            </a:r>
            <a:r>
              <a:rPr lang="it-IT" dirty="0" err="1" smtClean="0"/>
              <a:t>have</a:t>
            </a:r>
            <a:r>
              <a:rPr lang="it-IT" dirty="0" smtClean="0"/>
              <a:t> the </a:t>
            </a:r>
            <a:r>
              <a:rPr lang="it-IT" dirty="0" err="1" smtClean="0"/>
              <a:t>same</a:t>
            </a:r>
            <a:r>
              <a:rPr lang="it-IT" dirty="0" smtClean="0"/>
              <a:t> </a:t>
            </a:r>
            <a:r>
              <a:rPr lang="it-IT" dirty="0" err="1" smtClean="0"/>
              <a:t>view</a:t>
            </a:r>
            <a:endParaRPr lang="it-IT" dirty="0" smtClean="0"/>
          </a:p>
          <a:p>
            <a:pPr lvl="1"/>
            <a:r>
              <a:rPr lang="it-IT" dirty="0" smtClean="0"/>
              <a:t>(</a:t>
            </a:r>
            <a:r>
              <a:rPr lang="it-IT" dirty="0" err="1" smtClean="0"/>
              <a:t>ultimately</a:t>
            </a:r>
            <a:r>
              <a:rPr lang="it-IT" dirty="0" smtClean="0"/>
              <a:t>) </a:t>
            </a:r>
            <a:r>
              <a:rPr lang="it-IT" dirty="0" err="1" smtClean="0"/>
              <a:t>registered</a:t>
            </a:r>
            <a:r>
              <a:rPr lang="it-IT" dirty="0" smtClean="0"/>
              <a:t> </a:t>
            </a:r>
            <a:r>
              <a:rPr lang="it-IT" dirty="0" err="1" smtClean="0"/>
              <a:t>transactions</a:t>
            </a:r>
            <a:r>
              <a:rPr lang="it-IT" dirty="0" smtClean="0"/>
              <a:t> </a:t>
            </a:r>
            <a:r>
              <a:rPr lang="it-IT" dirty="0" err="1" smtClean="0"/>
              <a:t>should</a:t>
            </a:r>
            <a:r>
              <a:rPr lang="it-IT" dirty="0" smtClean="0"/>
              <a:t> 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been</a:t>
            </a:r>
            <a:r>
              <a:rPr lang="it-IT" dirty="0" smtClean="0"/>
              <a:t> </a:t>
            </a:r>
            <a:r>
              <a:rPr lang="it-IT" dirty="0" err="1" smtClean="0"/>
              <a:t>proposed</a:t>
            </a:r>
            <a:r>
              <a:rPr lang="it-IT" dirty="0" smtClean="0"/>
              <a:t> by </a:t>
            </a:r>
            <a:r>
              <a:rPr lang="it-IT" dirty="0" err="1" smtClean="0"/>
              <a:t>correct</a:t>
            </a:r>
            <a:r>
              <a:rPr lang="it-IT" dirty="0" smtClean="0"/>
              <a:t> </a:t>
            </a:r>
            <a:r>
              <a:rPr lang="it-IT" dirty="0" err="1" smtClean="0"/>
              <a:t>nodes</a:t>
            </a:r>
            <a:endParaRPr lang="it-IT" dirty="0" smtClean="0"/>
          </a:p>
          <a:p>
            <a:endParaRPr lang="it-IT" dirty="0"/>
          </a:p>
          <a:p>
            <a:r>
              <a:rPr lang="it-IT" dirty="0" err="1" smtClean="0"/>
              <a:t>Poor</a:t>
            </a:r>
            <a:r>
              <a:rPr lang="it-IT" dirty="0" smtClean="0"/>
              <a:t> </a:t>
            </a:r>
            <a:r>
              <a:rPr lang="it-IT" dirty="0" err="1" smtClean="0"/>
              <a:t>support</a:t>
            </a:r>
            <a:r>
              <a:rPr lang="it-IT" dirty="0" smtClean="0"/>
              <a:t> from </a:t>
            </a:r>
            <a:r>
              <a:rPr lang="it-IT" dirty="0" err="1" smtClean="0"/>
              <a:t>theory</a:t>
            </a:r>
            <a:endParaRPr lang="it-IT" dirty="0" smtClean="0"/>
          </a:p>
          <a:p>
            <a:pPr lvl="1"/>
            <a:r>
              <a:rPr lang="it-IT" dirty="0" err="1" smtClean="0"/>
              <a:t>Very</a:t>
            </a:r>
            <a:r>
              <a:rPr lang="it-IT" dirty="0" smtClean="0"/>
              <a:t> </a:t>
            </a:r>
            <a:r>
              <a:rPr lang="it-IT" dirty="0" err="1" smtClean="0"/>
              <a:t>discouraging</a:t>
            </a:r>
            <a:r>
              <a:rPr lang="it-IT" dirty="0" smtClean="0"/>
              <a:t> </a:t>
            </a:r>
            <a:r>
              <a:rPr lang="it-IT" dirty="0" err="1" smtClean="0"/>
              <a:t>impossibility</a:t>
            </a:r>
            <a:r>
              <a:rPr lang="it-IT" dirty="0" smtClean="0"/>
              <a:t> </a:t>
            </a:r>
            <a:r>
              <a:rPr lang="it-IT" dirty="0" err="1" smtClean="0"/>
              <a:t>results</a:t>
            </a:r>
            <a:endParaRPr lang="it-IT" dirty="0"/>
          </a:p>
          <a:p>
            <a:pPr lvl="1"/>
            <a:r>
              <a:rPr lang="en-US" dirty="0" smtClean="0"/>
              <a:t>Fischer-Lynch-Paterson [1985]: consensus </a:t>
            </a:r>
            <a:r>
              <a:rPr lang="en-US" b="1" dirty="0" smtClean="0"/>
              <a:t>impossible</a:t>
            </a:r>
            <a:r>
              <a:rPr lang="en-US" dirty="0" smtClean="0"/>
              <a:t> even with a single (!) faulty node</a:t>
            </a: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313841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Bitcoin</a:t>
            </a:r>
            <a:r>
              <a:rPr lang="it-IT" dirty="0" smtClean="0"/>
              <a:t> «</a:t>
            </a:r>
            <a:r>
              <a:rPr lang="it-IT" dirty="0" err="1" smtClean="0"/>
              <a:t>pragmatic</a:t>
            </a:r>
            <a:r>
              <a:rPr lang="it-IT" dirty="0" smtClean="0"/>
              <a:t>» </a:t>
            </a:r>
            <a:r>
              <a:rPr lang="it-IT" dirty="0" err="1" smtClean="0"/>
              <a:t>approach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perfect</a:t>
            </a:r>
            <a:r>
              <a:rPr lang="it-IT" dirty="0" smtClean="0"/>
              <a:t>,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supported</a:t>
            </a:r>
            <a:r>
              <a:rPr lang="it-IT" dirty="0" smtClean="0"/>
              <a:t> by strong </a:t>
            </a:r>
            <a:r>
              <a:rPr lang="it-IT" dirty="0" err="1" smtClean="0"/>
              <a:t>theory</a:t>
            </a:r>
            <a:r>
              <a:rPr lang="it-IT" dirty="0" smtClean="0"/>
              <a:t>, </a:t>
            </a:r>
            <a:r>
              <a:rPr lang="it-IT" dirty="0" err="1" smtClean="0"/>
              <a:t>but</a:t>
            </a:r>
            <a:r>
              <a:rPr lang="it-IT" dirty="0" smtClean="0"/>
              <a:t>…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works</a:t>
            </a:r>
            <a:r>
              <a:rPr lang="it-IT" dirty="0" smtClean="0"/>
              <a:t>!</a:t>
            </a:r>
          </a:p>
          <a:p>
            <a:pPr lvl="1"/>
            <a:r>
              <a:rPr lang="it-IT" dirty="0" smtClean="0"/>
              <a:t>Incentive </a:t>
            </a:r>
            <a:r>
              <a:rPr lang="it-IT" dirty="0" err="1" smtClean="0"/>
              <a:t>is</a:t>
            </a:r>
            <a:r>
              <a:rPr lang="it-IT" dirty="0" smtClean="0"/>
              <a:t> the </a:t>
            </a:r>
            <a:r>
              <a:rPr lang="it-IT" dirty="0" err="1" smtClean="0"/>
              <a:t>key</a:t>
            </a:r>
            <a:r>
              <a:rPr lang="it-IT" dirty="0" smtClean="0"/>
              <a:t>!!</a:t>
            </a:r>
          </a:p>
          <a:p>
            <a:pPr lvl="1"/>
            <a:r>
              <a:rPr lang="it-IT" dirty="0" err="1" smtClean="0"/>
              <a:t>Well</a:t>
            </a:r>
            <a:r>
              <a:rPr lang="it-IT" dirty="0" smtClean="0"/>
              <a:t> </a:t>
            </a:r>
            <a:r>
              <a:rPr lang="it-IT" dirty="0" err="1" smtClean="0"/>
              <a:t>behaving</a:t>
            </a:r>
            <a:r>
              <a:rPr lang="it-IT" dirty="0" smtClean="0"/>
              <a:t> </a:t>
            </a:r>
            <a:r>
              <a:rPr lang="it-IT" dirty="0" err="1" smtClean="0"/>
              <a:t>nodes</a:t>
            </a:r>
            <a:r>
              <a:rPr lang="it-IT" dirty="0" smtClean="0"/>
              <a:t> </a:t>
            </a:r>
            <a:r>
              <a:rPr lang="it-IT" dirty="0" err="1" smtClean="0"/>
              <a:t>get</a:t>
            </a:r>
            <a:r>
              <a:rPr lang="it-IT" dirty="0" smtClean="0"/>
              <a:t> </a:t>
            </a:r>
            <a:r>
              <a:rPr lang="it-IT" dirty="0" err="1" smtClean="0"/>
              <a:t>rewarded</a:t>
            </a:r>
            <a:endParaRPr lang="it-IT" dirty="0"/>
          </a:p>
          <a:p>
            <a:pPr lvl="2"/>
            <a:r>
              <a:rPr lang="it-IT" dirty="0" smtClean="0"/>
              <a:t>With </a:t>
            </a:r>
            <a:r>
              <a:rPr lang="it-IT" dirty="0" err="1" smtClean="0"/>
              <a:t>bitcoins</a:t>
            </a:r>
            <a:r>
              <a:rPr lang="it-IT" dirty="0" smtClean="0"/>
              <a:t> </a:t>
            </a:r>
            <a:r>
              <a:rPr lang="it-IT" dirty="0" smtClean="0">
                <a:sym typeface="Wingdings" panose="05000000000000000000" pitchFamily="2" charset="2"/>
              </a:rPr>
              <a:t> more </a:t>
            </a:r>
            <a:r>
              <a:rPr lang="it-IT" dirty="0" err="1" smtClean="0">
                <a:sym typeface="Wingdings" panose="05000000000000000000" pitchFamily="2" charset="2"/>
              </a:rPr>
              <a:t>later</a:t>
            </a:r>
            <a:endParaRPr lang="it-IT" dirty="0" smtClean="0">
              <a:sym typeface="Wingdings" panose="05000000000000000000" pitchFamily="2" charset="2"/>
            </a:endParaRPr>
          </a:p>
          <a:p>
            <a:pPr lvl="2"/>
            <a:endParaRPr lang="it-IT" dirty="0" smtClean="0"/>
          </a:p>
          <a:p>
            <a:r>
              <a:rPr lang="it-IT" dirty="0" err="1" smtClean="0"/>
              <a:t>Relaxed</a:t>
            </a:r>
            <a:r>
              <a:rPr lang="it-IT" dirty="0" smtClean="0"/>
              <a:t> </a:t>
            </a:r>
            <a:r>
              <a:rPr lang="it-IT" dirty="0" err="1" smtClean="0"/>
              <a:t>requirements</a:t>
            </a:r>
            <a:endParaRPr lang="it-IT" dirty="0" smtClean="0"/>
          </a:p>
          <a:p>
            <a:pPr lvl="1"/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accept</a:t>
            </a:r>
            <a:r>
              <a:rPr lang="it-IT" dirty="0" smtClean="0"/>
              <a:t> slow </a:t>
            </a:r>
            <a:r>
              <a:rPr lang="it-IT" dirty="0" err="1" smtClean="0"/>
              <a:t>convergence</a:t>
            </a:r>
            <a:r>
              <a:rPr lang="it-IT" dirty="0" smtClean="0"/>
              <a:t> of </a:t>
            </a:r>
            <a:r>
              <a:rPr lang="it-IT" dirty="0" err="1" smtClean="0"/>
              <a:t>consensus</a:t>
            </a:r>
            <a:r>
              <a:rPr lang="it-IT" dirty="0" smtClean="0"/>
              <a:t>, </a:t>
            </a:r>
            <a:r>
              <a:rPr lang="it-IT" dirty="0" err="1" smtClean="0"/>
              <a:t>about</a:t>
            </a:r>
            <a:r>
              <a:rPr lang="it-IT" dirty="0" smtClean="0"/>
              <a:t> o(1h)</a:t>
            </a:r>
          </a:p>
          <a:p>
            <a:pPr lvl="1"/>
            <a:r>
              <a:rPr lang="it-IT" dirty="0" err="1" smtClean="0"/>
              <a:t>We</a:t>
            </a:r>
            <a:r>
              <a:rPr lang="it-IT" dirty="0" smtClean="0"/>
              <a:t> do NOT </a:t>
            </a:r>
            <a:r>
              <a:rPr lang="it-IT" dirty="0" err="1" smtClean="0"/>
              <a:t>need</a:t>
            </a:r>
            <a:r>
              <a:rPr lang="it-IT" dirty="0" smtClean="0"/>
              <a:t> </a:t>
            </a:r>
            <a:r>
              <a:rPr lang="it-IT" dirty="0" err="1" smtClean="0"/>
              <a:t>strict</a:t>
            </a:r>
            <a:r>
              <a:rPr lang="it-IT" dirty="0" smtClean="0"/>
              <a:t> time </a:t>
            </a:r>
            <a:r>
              <a:rPr lang="it-IT" dirty="0" err="1" smtClean="0"/>
              <a:t>ordering</a:t>
            </a:r>
            <a:endParaRPr lang="it-IT" dirty="0" smtClean="0"/>
          </a:p>
          <a:p>
            <a:pPr lvl="2"/>
            <a:r>
              <a:rPr lang="it-IT" dirty="0" err="1" smtClean="0"/>
              <a:t>As</a:t>
            </a:r>
            <a:r>
              <a:rPr lang="it-IT" dirty="0" smtClean="0"/>
              <a:t> long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transactions</a:t>
            </a:r>
            <a:r>
              <a:rPr lang="it-IT" dirty="0" smtClean="0"/>
              <a:t> are from </a:t>
            </a:r>
            <a:r>
              <a:rPr lang="it-IT" dirty="0" err="1" smtClean="0"/>
              <a:t>different</a:t>
            </a:r>
            <a:r>
              <a:rPr lang="it-IT" dirty="0" smtClean="0"/>
              <a:t> </a:t>
            </a:r>
            <a:r>
              <a:rPr lang="it-IT" dirty="0" err="1" smtClean="0"/>
              <a:t>users</a:t>
            </a:r>
            <a:endParaRPr lang="it-IT" dirty="0" smtClean="0"/>
          </a:p>
          <a:p>
            <a:pPr lvl="1"/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detect</a:t>
            </a:r>
            <a:r>
              <a:rPr lang="it-IT" dirty="0" smtClean="0"/>
              <a:t> double </a:t>
            </a:r>
            <a:r>
              <a:rPr lang="it-IT" dirty="0" err="1" smtClean="0"/>
              <a:t>spending</a:t>
            </a:r>
            <a:endParaRPr lang="it-IT" dirty="0" smtClean="0"/>
          </a:p>
          <a:p>
            <a:pPr lvl="2"/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may</a:t>
            </a:r>
            <a:r>
              <a:rPr lang="it-IT" dirty="0" smtClean="0"/>
              <a:t> </a:t>
            </a:r>
            <a:r>
              <a:rPr lang="it-IT" dirty="0" err="1" smtClean="0"/>
              <a:t>eventually</a:t>
            </a:r>
            <a:r>
              <a:rPr lang="it-IT" dirty="0" smtClean="0"/>
              <a:t> </a:t>
            </a:r>
            <a:r>
              <a:rPr lang="it-IT" dirty="0" err="1" smtClean="0"/>
              <a:t>happen</a:t>
            </a:r>
            <a:r>
              <a:rPr lang="it-IT" dirty="0" smtClean="0"/>
              <a:t> to </a:t>
            </a:r>
            <a:r>
              <a:rPr lang="it-IT" dirty="0" err="1" smtClean="0"/>
              <a:t>fix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in </a:t>
            </a:r>
            <a:r>
              <a:rPr lang="it-IT" dirty="0" err="1" smtClean="0"/>
              <a:t>favor</a:t>
            </a:r>
            <a:r>
              <a:rPr lang="it-IT" dirty="0" smtClean="0"/>
              <a:t> of </a:t>
            </a:r>
            <a:r>
              <a:rPr lang="it-IT" dirty="0" err="1" smtClean="0"/>
              <a:t>cheater</a:t>
            </a:r>
            <a:r>
              <a:rPr lang="it-IT" dirty="0" smtClean="0"/>
              <a:t> </a:t>
            </a:r>
            <a:r>
              <a:rPr lang="it-IT" dirty="0" err="1" smtClean="0"/>
              <a:t>than</a:t>
            </a:r>
            <a:r>
              <a:rPr lang="it-IT" dirty="0" smtClean="0"/>
              <a:t> of </a:t>
            </a:r>
            <a:r>
              <a:rPr lang="it-IT" dirty="0" err="1" smtClean="0"/>
              <a:t>legitimate</a:t>
            </a:r>
            <a:r>
              <a:rPr lang="it-IT" dirty="0" smtClean="0"/>
              <a:t> </a:t>
            </a:r>
            <a:r>
              <a:rPr lang="it-IT" dirty="0" err="1" smtClean="0"/>
              <a:t>user</a:t>
            </a:r>
            <a:r>
              <a:rPr lang="it-IT" dirty="0" smtClean="0"/>
              <a:t> </a:t>
            </a:r>
            <a:r>
              <a:rPr lang="it-IT" dirty="0" smtClean="0">
                <a:sym typeface="Wingdings" panose="05000000000000000000" pitchFamily="2" charset="2"/>
              </a:rPr>
              <a:t></a:t>
            </a:r>
            <a:endParaRPr lang="it-IT" dirty="0" smtClean="0"/>
          </a:p>
          <a:p>
            <a:pPr lvl="3"/>
            <a:r>
              <a:rPr lang="it-IT" dirty="0" err="1" smtClean="0"/>
              <a:t>Though</a:t>
            </a:r>
            <a:r>
              <a:rPr lang="it-IT" dirty="0" smtClean="0"/>
              <a:t> </a:t>
            </a:r>
            <a:r>
              <a:rPr lang="it-IT" dirty="0" err="1" smtClean="0"/>
              <a:t>very</a:t>
            </a:r>
            <a:r>
              <a:rPr lang="it-IT" dirty="0" smtClean="0"/>
              <a:t> rare, </a:t>
            </a:r>
            <a:r>
              <a:rPr lang="it-IT" dirty="0" err="1" smtClean="0"/>
              <a:t>thanks</a:t>
            </a:r>
            <a:r>
              <a:rPr lang="it-IT" dirty="0" smtClean="0"/>
              <a:t> to </a:t>
            </a:r>
            <a:r>
              <a:rPr lang="it-IT" dirty="0" err="1" smtClean="0"/>
              <a:t>proper</a:t>
            </a:r>
            <a:r>
              <a:rPr lang="it-IT" dirty="0" smtClean="0"/>
              <a:t> «</a:t>
            </a:r>
            <a:r>
              <a:rPr lang="it-IT" dirty="0" err="1" smtClean="0"/>
              <a:t>heuristics</a:t>
            </a:r>
            <a:r>
              <a:rPr lang="it-IT" dirty="0" smtClean="0"/>
              <a:t>» </a:t>
            </a:r>
          </a:p>
          <a:p>
            <a:pPr lvl="2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0832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80628"/>
            <a:ext cx="9144000" cy="649288"/>
          </a:xfrm>
        </p:spPr>
        <p:txBody>
          <a:bodyPr/>
          <a:lstStyle/>
          <a:p>
            <a:r>
              <a:rPr lang="it-IT" sz="3200" dirty="0" err="1" smtClean="0"/>
              <a:t>Bitcoin</a:t>
            </a:r>
            <a:r>
              <a:rPr lang="it-IT" sz="3200" dirty="0" smtClean="0"/>
              <a:t> </a:t>
            </a:r>
            <a:r>
              <a:rPr lang="it-IT" sz="3200" dirty="0" err="1" smtClean="0"/>
              <a:t>approach</a:t>
            </a:r>
            <a:r>
              <a:rPr lang="it-IT" sz="3200" dirty="0" smtClean="0"/>
              <a:t>: </a:t>
            </a:r>
            <a:r>
              <a:rPr lang="it-IT" sz="3200" dirty="0" err="1" smtClean="0"/>
              <a:t>implicit</a:t>
            </a:r>
            <a:r>
              <a:rPr lang="it-IT" sz="3200" dirty="0" smtClean="0"/>
              <a:t> </a:t>
            </a:r>
            <a:r>
              <a:rPr lang="it-IT" sz="3200" dirty="0" err="1" smtClean="0"/>
              <a:t>consensus</a:t>
            </a:r>
            <a:r>
              <a:rPr lang="it-IT" sz="3200" dirty="0" smtClean="0"/>
              <a:t>!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800708"/>
            <a:ext cx="8026660" cy="3312368"/>
          </a:xfrm>
        </p:spPr>
        <p:txBody>
          <a:bodyPr>
            <a:normAutofit fontScale="62500" lnSpcReduction="20000"/>
          </a:bodyPr>
          <a:lstStyle/>
          <a:p>
            <a:r>
              <a:rPr lang="it-IT" dirty="0" smtClean="0"/>
              <a:t>No </a:t>
            </a:r>
            <a:r>
              <a:rPr lang="it-IT" dirty="0" err="1" smtClean="0"/>
              <a:t>protocol</a:t>
            </a:r>
            <a:r>
              <a:rPr lang="it-IT" dirty="0" smtClean="0"/>
              <a:t> </a:t>
            </a:r>
            <a:r>
              <a:rPr lang="it-IT" dirty="0" err="1" smtClean="0"/>
              <a:t>at</a:t>
            </a:r>
            <a:r>
              <a:rPr lang="it-IT" dirty="0" smtClean="0"/>
              <a:t> </a:t>
            </a:r>
            <a:r>
              <a:rPr lang="it-IT" dirty="0" err="1" smtClean="0"/>
              <a:t>all</a:t>
            </a:r>
            <a:r>
              <a:rPr lang="it-IT" dirty="0" smtClean="0"/>
              <a:t>!</a:t>
            </a:r>
          </a:p>
          <a:p>
            <a:pPr lvl="1"/>
            <a:r>
              <a:rPr lang="it-IT" dirty="0" smtClean="0"/>
              <a:t>No </a:t>
            </a:r>
            <a:r>
              <a:rPr lang="it-IT" dirty="0" err="1" smtClean="0"/>
              <a:t>leaders</a:t>
            </a:r>
            <a:r>
              <a:rPr lang="it-IT" dirty="0" smtClean="0"/>
              <a:t>, </a:t>
            </a:r>
            <a:r>
              <a:rPr lang="it-IT" dirty="0" err="1" smtClean="0"/>
              <a:t>masters</a:t>
            </a:r>
            <a:r>
              <a:rPr lang="it-IT" dirty="0" smtClean="0"/>
              <a:t>, </a:t>
            </a:r>
            <a:r>
              <a:rPr lang="it-IT" dirty="0" err="1" smtClean="0"/>
              <a:t>elections</a:t>
            </a:r>
            <a:r>
              <a:rPr lang="it-IT" dirty="0" smtClean="0"/>
              <a:t>; no </a:t>
            </a:r>
            <a:r>
              <a:rPr lang="it-IT" dirty="0" err="1" smtClean="0"/>
              <a:t>messages</a:t>
            </a:r>
            <a:r>
              <a:rPr lang="it-IT" dirty="0" smtClean="0"/>
              <a:t> </a:t>
            </a:r>
            <a:r>
              <a:rPr lang="it-IT" dirty="0" err="1" smtClean="0"/>
              <a:t>among</a:t>
            </a:r>
            <a:r>
              <a:rPr lang="it-IT" dirty="0" smtClean="0"/>
              <a:t> </a:t>
            </a:r>
            <a:r>
              <a:rPr lang="it-IT" dirty="0" err="1" smtClean="0"/>
              <a:t>nodes</a:t>
            </a:r>
            <a:endParaRPr lang="it-IT" dirty="0" smtClean="0"/>
          </a:p>
          <a:p>
            <a:r>
              <a:rPr lang="it-IT" dirty="0" smtClean="0"/>
              <a:t>Random-</a:t>
            </a:r>
            <a:r>
              <a:rPr lang="it-IT" dirty="0" err="1" smtClean="0"/>
              <a:t>based</a:t>
            </a:r>
            <a:r>
              <a:rPr lang="it-IT" dirty="0" smtClean="0"/>
              <a:t> </a:t>
            </a:r>
            <a:r>
              <a:rPr lang="it-IT" dirty="0" err="1" smtClean="0"/>
              <a:t>approach</a:t>
            </a:r>
            <a:endParaRPr lang="it-IT" dirty="0" smtClean="0"/>
          </a:p>
          <a:p>
            <a:pPr lvl="1"/>
            <a:r>
              <a:rPr lang="it-IT" dirty="0" smtClean="0"/>
              <a:t>Select random </a:t>
            </a:r>
            <a:r>
              <a:rPr lang="it-IT" dirty="0" err="1" smtClean="0"/>
              <a:t>node</a:t>
            </a:r>
            <a:r>
              <a:rPr lang="it-IT" dirty="0" smtClean="0"/>
              <a:t> </a:t>
            </a:r>
            <a:r>
              <a:rPr lang="it-IT" dirty="0" err="1" smtClean="0"/>
              <a:t>at</a:t>
            </a:r>
            <a:r>
              <a:rPr lang="it-IT" dirty="0" smtClean="0"/>
              <a:t> regular time (</a:t>
            </a:r>
            <a:r>
              <a:rPr lang="it-IT" dirty="0" err="1" smtClean="0"/>
              <a:t>approx</a:t>
            </a:r>
            <a:r>
              <a:rPr lang="it-IT" dirty="0" smtClean="0"/>
              <a:t> 10m) – </a:t>
            </a:r>
            <a:r>
              <a:rPr lang="it-IT" b="1" dirty="0" smtClean="0">
                <a:solidFill>
                  <a:srgbClr val="FF0000"/>
                </a:solidFill>
              </a:rPr>
              <a:t>more </a:t>
            </a:r>
            <a:r>
              <a:rPr lang="it-IT" b="1" dirty="0" err="1" smtClean="0">
                <a:solidFill>
                  <a:srgbClr val="FF0000"/>
                </a:solidFill>
              </a:rPr>
              <a:t>later</a:t>
            </a:r>
            <a:r>
              <a:rPr lang="it-IT" b="1" dirty="0" smtClean="0">
                <a:solidFill>
                  <a:srgbClr val="FF0000"/>
                </a:solidFill>
              </a:rPr>
              <a:t> on </a:t>
            </a:r>
            <a:r>
              <a:rPr lang="it-IT" b="1" dirty="0" err="1" smtClean="0">
                <a:solidFill>
                  <a:srgbClr val="FF0000"/>
                </a:solidFill>
              </a:rPr>
              <a:t>this</a:t>
            </a:r>
            <a:r>
              <a:rPr lang="it-IT" b="1" dirty="0" smtClean="0">
                <a:solidFill>
                  <a:srgbClr val="FF0000"/>
                </a:solidFill>
              </a:rPr>
              <a:t>!</a:t>
            </a:r>
          </a:p>
          <a:p>
            <a:pPr lvl="1"/>
            <a:r>
              <a:rPr lang="it-IT" dirty="0" err="1" smtClean="0"/>
              <a:t>Selected</a:t>
            </a:r>
            <a:r>
              <a:rPr lang="it-IT" dirty="0" smtClean="0"/>
              <a:t> </a:t>
            </a:r>
            <a:r>
              <a:rPr lang="it-IT" dirty="0" err="1" smtClean="0"/>
              <a:t>node</a:t>
            </a:r>
            <a:r>
              <a:rPr lang="it-IT" dirty="0" smtClean="0"/>
              <a:t> </a:t>
            </a:r>
            <a:r>
              <a:rPr lang="it-IT" dirty="0" err="1" smtClean="0"/>
              <a:t>adds</a:t>
            </a:r>
            <a:r>
              <a:rPr lang="it-IT" dirty="0" smtClean="0"/>
              <a:t> </a:t>
            </a:r>
            <a:r>
              <a:rPr lang="it-IT" dirty="0" err="1" smtClean="0"/>
              <a:t>block</a:t>
            </a:r>
            <a:r>
              <a:rPr lang="it-IT" dirty="0" smtClean="0"/>
              <a:t> to the </a:t>
            </a:r>
            <a:r>
              <a:rPr lang="it-IT" dirty="0" err="1" smtClean="0"/>
              <a:t>chain</a:t>
            </a:r>
            <a:r>
              <a:rPr lang="it-IT" dirty="0" smtClean="0"/>
              <a:t> – </a:t>
            </a:r>
            <a:r>
              <a:rPr lang="it-IT" dirty="0" err="1" smtClean="0"/>
              <a:t>including</a:t>
            </a:r>
            <a:r>
              <a:rPr lang="it-IT" dirty="0" smtClean="0"/>
              <a:t> </a:t>
            </a:r>
            <a:r>
              <a:rPr lang="it-IT" dirty="0" err="1" smtClean="0"/>
              <a:t>transactions</a:t>
            </a:r>
            <a:r>
              <a:rPr lang="it-IT" dirty="0" smtClean="0"/>
              <a:t> </a:t>
            </a:r>
            <a:r>
              <a:rPr lang="it-IT" dirty="0" err="1" smtClean="0"/>
              <a:t>seen</a:t>
            </a:r>
            <a:r>
              <a:rPr lang="it-IT" dirty="0" smtClean="0"/>
              <a:t> by the </a:t>
            </a:r>
            <a:r>
              <a:rPr lang="it-IT" dirty="0" err="1" smtClean="0"/>
              <a:t>node</a:t>
            </a:r>
            <a:r>
              <a:rPr lang="it-IT" dirty="0" smtClean="0"/>
              <a:t> so far and </a:t>
            </a:r>
            <a:r>
              <a:rPr lang="it-IT" dirty="0" err="1" smtClean="0"/>
              <a:t>checked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valid</a:t>
            </a:r>
            <a:r>
              <a:rPr lang="it-IT" dirty="0" smtClean="0"/>
              <a:t> (</a:t>
            </a:r>
            <a:r>
              <a:rPr lang="it-IT" dirty="0" err="1" smtClean="0"/>
              <a:t>inputs</a:t>
            </a:r>
            <a:r>
              <a:rPr lang="it-IT" dirty="0" smtClean="0"/>
              <a:t>=</a:t>
            </a:r>
            <a:r>
              <a:rPr lang="it-IT" dirty="0" err="1" smtClean="0"/>
              <a:t>outputs</a:t>
            </a:r>
            <a:r>
              <a:rPr lang="it-IT" dirty="0" smtClean="0"/>
              <a:t>, </a:t>
            </a:r>
            <a:r>
              <a:rPr lang="it-IT" dirty="0" err="1" smtClean="0"/>
              <a:t>valid</a:t>
            </a:r>
            <a:r>
              <a:rPr lang="it-IT" dirty="0" smtClean="0"/>
              <a:t> </a:t>
            </a:r>
            <a:r>
              <a:rPr lang="it-IT" dirty="0" err="1" smtClean="0"/>
              <a:t>signatures</a:t>
            </a:r>
            <a:r>
              <a:rPr lang="it-IT" dirty="0" smtClean="0"/>
              <a:t>, </a:t>
            </a:r>
            <a:r>
              <a:rPr lang="it-IT" dirty="0" err="1" smtClean="0"/>
              <a:t>etc</a:t>
            </a:r>
            <a:r>
              <a:rPr lang="it-IT" dirty="0" smtClean="0"/>
              <a:t>)</a:t>
            </a:r>
          </a:p>
          <a:p>
            <a:pPr lvl="2"/>
            <a:r>
              <a:rPr lang="it-IT" dirty="0" err="1" smtClean="0"/>
              <a:t>delayed</a:t>
            </a:r>
            <a:r>
              <a:rPr lang="it-IT" dirty="0" smtClean="0"/>
              <a:t> </a:t>
            </a:r>
            <a:r>
              <a:rPr lang="it-IT" dirty="0" err="1" smtClean="0"/>
              <a:t>transactions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a </a:t>
            </a:r>
            <a:r>
              <a:rPr lang="it-IT" dirty="0" err="1" smtClean="0"/>
              <a:t>problem</a:t>
            </a:r>
            <a:r>
              <a:rPr lang="it-IT" dirty="0" smtClean="0"/>
              <a:t>, can be </a:t>
            </a:r>
            <a:r>
              <a:rPr lang="it-IT" dirty="0" err="1" smtClean="0"/>
              <a:t>included</a:t>
            </a:r>
            <a:r>
              <a:rPr lang="it-IT" dirty="0" smtClean="0"/>
              <a:t> in </a:t>
            </a:r>
            <a:r>
              <a:rPr lang="it-IT" dirty="0" err="1" smtClean="0"/>
              <a:t>next</a:t>
            </a:r>
            <a:r>
              <a:rPr lang="it-IT" dirty="0" smtClean="0"/>
              <a:t> </a:t>
            </a:r>
            <a:r>
              <a:rPr lang="it-IT" dirty="0" err="1" smtClean="0"/>
              <a:t>block</a:t>
            </a:r>
            <a:endParaRPr lang="it-IT" dirty="0" smtClean="0"/>
          </a:p>
          <a:p>
            <a:r>
              <a:rPr lang="it-IT" dirty="0" err="1" smtClean="0"/>
              <a:t>Implicit</a:t>
            </a:r>
            <a:r>
              <a:rPr lang="it-IT" dirty="0" smtClean="0"/>
              <a:t> </a:t>
            </a:r>
            <a:r>
              <a:rPr lang="it-IT" dirty="0" err="1" smtClean="0"/>
              <a:t>acceptance</a:t>
            </a:r>
            <a:r>
              <a:rPr lang="it-IT" dirty="0" smtClean="0"/>
              <a:t> – </a:t>
            </a:r>
            <a:r>
              <a:rPr lang="it-IT" dirty="0" err="1" smtClean="0"/>
              <a:t>next</a:t>
            </a:r>
            <a:r>
              <a:rPr lang="it-IT" dirty="0" smtClean="0"/>
              <a:t> </a:t>
            </a:r>
            <a:r>
              <a:rPr lang="it-IT" dirty="0" err="1" smtClean="0"/>
              <a:t>selected</a:t>
            </a:r>
            <a:r>
              <a:rPr lang="it-IT" dirty="0" smtClean="0"/>
              <a:t> </a:t>
            </a:r>
            <a:r>
              <a:rPr lang="it-IT" dirty="0" err="1" smtClean="0"/>
              <a:t>node</a:t>
            </a:r>
            <a:r>
              <a:rPr lang="it-IT" dirty="0" smtClean="0"/>
              <a:t>:</a:t>
            </a:r>
          </a:p>
          <a:p>
            <a:pPr lvl="1"/>
            <a:r>
              <a:rPr lang="en-US" b="1" dirty="0" smtClean="0">
                <a:solidFill>
                  <a:srgbClr val="008000"/>
                </a:solidFill>
              </a:rPr>
              <a:t>extends chain from there </a:t>
            </a:r>
            <a:r>
              <a:rPr lang="en-US" b="1" dirty="0" smtClean="0">
                <a:solidFill>
                  <a:srgbClr val="008000"/>
                </a:solidFill>
                <a:sym typeface="Wingdings" panose="05000000000000000000" pitchFamily="2" charset="2"/>
              </a:rPr>
              <a:t> implicitly accepts block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Extends chain from previous block  implicitly rejects block</a:t>
            </a:r>
          </a:p>
          <a:p>
            <a:pPr lvl="1"/>
            <a:endParaRPr lang="it-IT" dirty="0" smtClean="0"/>
          </a:p>
          <a:p>
            <a:endParaRPr lang="it-IT" dirty="0"/>
          </a:p>
        </p:txBody>
      </p:sp>
      <p:sp>
        <p:nvSpPr>
          <p:cNvPr id="4" name="Rettangolo 3"/>
          <p:cNvSpPr/>
          <p:nvPr/>
        </p:nvSpPr>
        <p:spPr bwMode="auto">
          <a:xfrm>
            <a:off x="683568" y="4509120"/>
            <a:ext cx="936104" cy="504056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Block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i </a:t>
            </a:r>
          </a:p>
        </p:txBody>
      </p:sp>
      <p:sp>
        <p:nvSpPr>
          <p:cNvPr id="5" name="Freccia a destra 47"/>
          <p:cNvSpPr>
            <a:spLocks noChangeArrowheads="1"/>
          </p:cNvSpPr>
          <p:nvPr/>
        </p:nvSpPr>
        <p:spPr bwMode="auto">
          <a:xfrm>
            <a:off x="682835" y="5229200"/>
            <a:ext cx="3961173" cy="396875"/>
          </a:xfrm>
          <a:prstGeom prst="rightArrow">
            <a:avLst>
              <a:gd name="adj1" fmla="val 50000"/>
              <a:gd name="adj2" fmla="val 49911"/>
            </a:avLst>
          </a:prstGeom>
          <a:solidFill>
            <a:srgbClr val="FFFF99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lnSpc>
                <a:spcPts val="1000"/>
              </a:lnSpc>
            </a:pPr>
            <a:r>
              <a:rPr lang="it-IT" altLang="it-IT" sz="1400"/>
              <a:t>time</a:t>
            </a:r>
          </a:p>
        </p:txBody>
      </p:sp>
      <p:sp>
        <p:nvSpPr>
          <p:cNvPr id="6" name="Rettangolo 5"/>
          <p:cNvSpPr/>
          <p:nvPr/>
        </p:nvSpPr>
        <p:spPr bwMode="auto">
          <a:xfrm>
            <a:off x="2195736" y="4509120"/>
            <a:ext cx="972108" cy="504056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Block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i+1 </a:t>
            </a:r>
          </a:p>
        </p:txBody>
      </p:sp>
      <p:cxnSp>
        <p:nvCxnSpPr>
          <p:cNvPr id="7" name="Connettore 4 14"/>
          <p:cNvCxnSpPr>
            <a:cxnSpLocks noChangeShapeType="1"/>
            <a:stCxn id="4" idx="3"/>
            <a:endCxn id="6" idx="0"/>
          </p:cNvCxnSpPr>
          <p:nvPr/>
        </p:nvCxnSpPr>
        <p:spPr bwMode="auto">
          <a:xfrm flipV="1">
            <a:off x="1619672" y="4509120"/>
            <a:ext cx="1062118" cy="252028"/>
          </a:xfrm>
          <a:prstGeom prst="bentConnector4">
            <a:avLst>
              <a:gd name="adj1" fmla="val 27119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Rettangolo 9"/>
          <p:cNvSpPr/>
          <p:nvPr/>
        </p:nvSpPr>
        <p:spPr bwMode="auto">
          <a:xfrm>
            <a:off x="3743908" y="4509120"/>
            <a:ext cx="972108" cy="504056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Block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i+2 </a:t>
            </a:r>
          </a:p>
        </p:txBody>
      </p:sp>
      <p:cxnSp>
        <p:nvCxnSpPr>
          <p:cNvPr id="11" name="Connettore 4 14"/>
          <p:cNvCxnSpPr>
            <a:cxnSpLocks noChangeShapeType="1"/>
            <a:endCxn id="10" idx="0"/>
          </p:cNvCxnSpPr>
          <p:nvPr/>
        </p:nvCxnSpPr>
        <p:spPr bwMode="auto">
          <a:xfrm flipV="1">
            <a:off x="3167844" y="4509120"/>
            <a:ext cx="1062118" cy="252028"/>
          </a:xfrm>
          <a:prstGeom prst="bentConnector4">
            <a:avLst>
              <a:gd name="adj1" fmla="val 27119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Ovale 11"/>
          <p:cNvSpPr/>
          <p:nvPr/>
        </p:nvSpPr>
        <p:spPr bwMode="auto">
          <a:xfrm>
            <a:off x="6516216" y="3789040"/>
            <a:ext cx="2448272" cy="864096"/>
          </a:xfrm>
          <a:prstGeom prst="ellipse">
            <a:avLst/>
          </a:prstGeom>
          <a:solidFill>
            <a:srgbClr val="92D05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Selected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</a:t>
            </a:r>
            <a:r>
              <a:rPr kumimoji="0" lang="it-IT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node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@</a:t>
            </a:r>
            <a:b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</a:b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t=i+3: </a:t>
            </a:r>
            <a:r>
              <a:rPr kumimoji="0" lang="it-IT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accepts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3" name="Rettangolo 12"/>
          <p:cNvSpPr/>
          <p:nvPr/>
        </p:nvSpPr>
        <p:spPr bwMode="auto">
          <a:xfrm>
            <a:off x="5310082" y="4509120"/>
            <a:ext cx="1170130" cy="504056"/>
          </a:xfrm>
          <a:prstGeom prst="rect">
            <a:avLst/>
          </a:prstGeom>
          <a:solidFill>
            <a:srgbClr val="92D05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New </a:t>
            </a:r>
            <a:r>
              <a:rPr kumimoji="0" lang="it-IT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block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14" name="Connettore 4 14"/>
          <p:cNvCxnSpPr>
            <a:cxnSpLocks noChangeShapeType="1"/>
            <a:stCxn id="10" idx="3"/>
            <a:endCxn id="13" idx="0"/>
          </p:cNvCxnSpPr>
          <p:nvPr/>
        </p:nvCxnSpPr>
        <p:spPr bwMode="auto">
          <a:xfrm flipV="1">
            <a:off x="4716016" y="4509120"/>
            <a:ext cx="1179131" cy="252028"/>
          </a:xfrm>
          <a:prstGeom prst="bentConnector4">
            <a:avLst>
              <a:gd name="adj1" fmla="val 25191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Connettore 2 18"/>
          <p:cNvCxnSpPr>
            <a:stCxn id="12" idx="3"/>
            <a:endCxn id="13" idx="3"/>
          </p:cNvCxnSpPr>
          <p:nvPr/>
        </p:nvCxnSpPr>
        <p:spPr bwMode="auto">
          <a:xfrm flipH="1">
            <a:off x="6480212" y="4526592"/>
            <a:ext cx="394545" cy="234556"/>
          </a:xfrm>
          <a:prstGeom prst="straightConnector1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0" name="Ovale 19"/>
          <p:cNvSpPr/>
          <p:nvPr/>
        </p:nvSpPr>
        <p:spPr bwMode="auto">
          <a:xfrm>
            <a:off x="6696236" y="5625244"/>
            <a:ext cx="2448272" cy="864096"/>
          </a:xfrm>
          <a:prstGeom prst="ellipse">
            <a:avLst/>
          </a:prstGeom>
          <a:solidFill>
            <a:srgbClr val="FF330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Selected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</a:t>
            </a:r>
            <a:r>
              <a:rPr kumimoji="0" lang="it-IT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node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@</a:t>
            </a:r>
            <a:b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</a:b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t=i+4: </a:t>
            </a:r>
            <a:r>
              <a:rPr kumimoji="0" lang="it-IT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rejects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1" name="Rettangolo 20"/>
          <p:cNvSpPr/>
          <p:nvPr/>
        </p:nvSpPr>
        <p:spPr bwMode="auto">
          <a:xfrm>
            <a:off x="5616116" y="5373216"/>
            <a:ext cx="1170130" cy="504056"/>
          </a:xfrm>
          <a:prstGeom prst="rect">
            <a:avLst/>
          </a:prstGeom>
          <a:solidFill>
            <a:srgbClr val="FF330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New </a:t>
            </a:r>
            <a:r>
              <a:rPr kumimoji="0" lang="it-IT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block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22" name="Connettore 4 14"/>
          <p:cNvCxnSpPr>
            <a:cxnSpLocks noChangeShapeType="1"/>
          </p:cNvCxnSpPr>
          <p:nvPr/>
        </p:nvCxnSpPr>
        <p:spPr bwMode="auto">
          <a:xfrm>
            <a:off x="4716016" y="4941168"/>
            <a:ext cx="864096" cy="792088"/>
          </a:xfrm>
          <a:prstGeom prst="bentConnector3">
            <a:avLst>
              <a:gd name="adj1" fmla="val 5000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Connettore 2 22"/>
          <p:cNvCxnSpPr>
            <a:stCxn id="20" idx="1"/>
            <a:endCxn id="21" idx="3"/>
          </p:cNvCxnSpPr>
          <p:nvPr/>
        </p:nvCxnSpPr>
        <p:spPr bwMode="auto">
          <a:xfrm flipH="1" flipV="1">
            <a:off x="6786246" y="5625244"/>
            <a:ext cx="268531" cy="126544"/>
          </a:xfrm>
          <a:prstGeom prst="straightConnector1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31" name="Connettore 4 14"/>
          <p:cNvCxnSpPr>
            <a:cxnSpLocks noChangeShapeType="1"/>
          </p:cNvCxnSpPr>
          <p:nvPr/>
        </p:nvCxnSpPr>
        <p:spPr bwMode="auto">
          <a:xfrm flipV="1">
            <a:off x="107504" y="4509120"/>
            <a:ext cx="1062118" cy="252028"/>
          </a:xfrm>
          <a:prstGeom prst="bentConnector4">
            <a:avLst>
              <a:gd name="adj1" fmla="val 27119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6444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6" grpId="0" animBg="1"/>
      <p:bldP spid="10" grpId="0" animBg="1"/>
      <p:bldP spid="12" grpId="0" animBg="1"/>
      <p:bldP spid="13" grpId="0" animBg="1"/>
      <p:bldP spid="20" grpId="0" animBg="1"/>
      <p:bldP spid="2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Key</a:t>
            </a:r>
            <a:r>
              <a:rPr lang="it-IT" dirty="0" smtClean="0"/>
              <a:t> </a:t>
            </a:r>
            <a:r>
              <a:rPr lang="it-IT" dirty="0" err="1" smtClean="0"/>
              <a:t>rule</a:t>
            </a:r>
            <a:r>
              <a:rPr lang="it-IT" dirty="0" smtClean="0"/>
              <a:t> (for </a:t>
            </a:r>
            <a:r>
              <a:rPr lang="it-IT" dirty="0" err="1" smtClean="0"/>
              <a:t>honest</a:t>
            </a:r>
            <a:r>
              <a:rPr lang="it-IT" dirty="0" smtClean="0"/>
              <a:t> </a:t>
            </a:r>
            <a:r>
              <a:rPr lang="it-IT" dirty="0" err="1" smtClean="0"/>
              <a:t>nodes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980728"/>
            <a:ext cx="7954652" cy="5544616"/>
          </a:xfrm>
        </p:spPr>
        <p:txBody>
          <a:bodyPr>
            <a:normAutofit fontScale="77500" lnSpcReduction="20000"/>
          </a:bodyPr>
          <a:lstStyle/>
          <a:p>
            <a:r>
              <a:rPr lang="it-IT" dirty="0" smtClean="0"/>
              <a:t>Always </a:t>
            </a:r>
            <a:r>
              <a:rPr lang="it-IT" dirty="0" err="1" smtClean="0"/>
              <a:t>extend</a:t>
            </a:r>
            <a:r>
              <a:rPr lang="it-IT" dirty="0" smtClean="0"/>
              <a:t> </a:t>
            </a:r>
            <a:r>
              <a:rPr lang="it-IT" dirty="0" err="1" smtClean="0"/>
              <a:t>longest</a:t>
            </a:r>
            <a:r>
              <a:rPr lang="it-IT" dirty="0" smtClean="0"/>
              <a:t> </a:t>
            </a:r>
            <a:r>
              <a:rPr lang="it-IT" dirty="0" err="1" smtClean="0"/>
              <a:t>subchain</a:t>
            </a:r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branch</a:t>
            </a:r>
            <a:r>
              <a:rPr lang="it-IT" dirty="0" smtClean="0"/>
              <a:t> (of </a:t>
            </a:r>
            <a:r>
              <a:rPr lang="it-IT" dirty="0" err="1" smtClean="0"/>
              <a:t>valid</a:t>
            </a:r>
            <a:r>
              <a:rPr lang="it-IT" dirty="0" smtClean="0"/>
              <a:t> </a:t>
            </a:r>
            <a:r>
              <a:rPr lang="it-IT" dirty="0" err="1" smtClean="0"/>
              <a:t>blocks</a:t>
            </a:r>
            <a:r>
              <a:rPr lang="it-IT" dirty="0" smtClean="0"/>
              <a:t>) </a:t>
            </a:r>
            <a:r>
              <a:rPr lang="it-IT" dirty="0" err="1" smtClean="0"/>
              <a:t>detected</a:t>
            </a:r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 smtClean="0"/>
          </a:p>
          <a:p>
            <a:pPr lvl="3"/>
            <a:endParaRPr lang="it-IT" dirty="0" smtClean="0"/>
          </a:p>
          <a:p>
            <a:r>
              <a:rPr lang="it-IT" dirty="0" err="1" smtClean="0"/>
              <a:t>Block</a:t>
            </a:r>
            <a:r>
              <a:rPr lang="it-IT" dirty="0" smtClean="0"/>
              <a:t> </a:t>
            </a:r>
            <a:r>
              <a:rPr lang="it-IT" dirty="0" err="1" smtClean="0"/>
              <a:t>chain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the </a:t>
            </a:r>
            <a:r>
              <a:rPr lang="it-IT" dirty="0" err="1" smtClean="0"/>
              <a:t>chain</a:t>
            </a:r>
            <a:r>
              <a:rPr lang="it-IT" dirty="0" smtClean="0"/>
              <a:t> </a:t>
            </a:r>
            <a:r>
              <a:rPr lang="it-IT" dirty="0" err="1" smtClean="0"/>
              <a:t>which</a:t>
            </a:r>
            <a:r>
              <a:rPr lang="it-IT" dirty="0" smtClean="0"/>
              <a:t> </a:t>
            </a:r>
            <a:r>
              <a:rPr lang="it-IT" dirty="0" err="1" smtClean="0"/>
              <a:t>survives</a:t>
            </a:r>
            <a:r>
              <a:rPr lang="it-IT" dirty="0" smtClean="0"/>
              <a:t> </a:t>
            </a:r>
          </a:p>
          <a:p>
            <a:pPr lvl="1"/>
            <a:r>
              <a:rPr lang="it-IT" dirty="0" err="1" smtClean="0"/>
              <a:t>Stale</a:t>
            </a:r>
            <a:r>
              <a:rPr lang="it-IT" dirty="0" smtClean="0"/>
              <a:t> short sub-</a:t>
            </a:r>
            <a:r>
              <a:rPr lang="it-IT" dirty="0" err="1" smtClean="0"/>
              <a:t>chains</a:t>
            </a:r>
            <a:r>
              <a:rPr lang="it-IT" dirty="0" smtClean="0"/>
              <a:t> </a:t>
            </a:r>
            <a:r>
              <a:rPr lang="it-IT" dirty="0" err="1" smtClean="0"/>
              <a:t>will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be part of </a:t>
            </a:r>
            <a:r>
              <a:rPr lang="it-IT" dirty="0" err="1" smtClean="0"/>
              <a:t>chain</a:t>
            </a:r>
            <a:r>
              <a:rPr lang="it-IT" dirty="0" smtClean="0"/>
              <a:t> </a:t>
            </a:r>
          </a:p>
          <a:p>
            <a:pPr lvl="1"/>
            <a:r>
              <a:rPr lang="it-IT" dirty="0" smtClean="0"/>
              <a:t>And </a:t>
            </a:r>
            <a:r>
              <a:rPr lang="it-IT" dirty="0" err="1" smtClean="0"/>
              <a:t>will</a:t>
            </a:r>
            <a:r>
              <a:rPr lang="it-IT" dirty="0" smtClean="0"/>
              <a:t> be </a:t>
            </a:r>
            <a:r>
              <a:rPr lang="it-IT" dirty="0" err="1" smtClean="0"/>
              <a:t>ultimately</a:t>
            </a:r>
            <a:r>
              <a:rPr lang="it-IT" dirty="0" smtClean="0"/>
              <a:t> </a:t>
            </a:r>
            <a:r>
              <a:rPr lang="it-IT" dirty="0" err="1" smtClean="0"/>
              <a:t>removed</a:t>
            </a:r>
            <a:endParaRPr lang="it-IT" dirty="0" smtClean="0"/>
          </a:p>
          <a:p>
            <a:r>
              <a:rPr lang="it-IT" dirty="0" smtClean="0"/>
              <a:t>Works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honest</a:t>
            </a:r>
            <a:r>
              <a:rPr lang="it-IT" dirty="0" smtClean="0"/>
              <a:t> random </a:t>
            </a:r>
            <a:r>
              <a:rPr lang="it-IT" dirty="0" err="1" smtClean="0"/>
              <a:t>node</a:t>
            </a:r>
            <a:r>
              <a:rPr lang="it-IT" dirty="0" smtClean="0"/>
              <a:t> </a:t>
            </a:r>
            <a:r>
              <a:rPr lang="it-IT" dirty="0" err="1" smtClean="0"/>
              <a:t>selected</a:t>
            </a:r>
            <a:r>
              <a:rPr lang="it-IT" dirty="0" smtClean="0"/>
              <a:t> with more </a:t>
            </a:r>
            <a:r>
              <a:rPr lang="it-IT" dirty="0" err="1" smtClean="0"/>
              <a:t>than</a:t>
            </a:r>
            <a:r>
              <a:rPr lang="it-IT" dirty="0" smtClean="0"/>
              <a:t> 50% </a:t>
            </a:r>
            <a:r>
              <a:rPr lang="it-IT" dirty="0" err="1" smtClean="0"/>
              <a:t>probability</a:t>
            </a:r>
            <a:r>
              <a:rPr lang="it-IT" dirty="0" smtClean="0"/>
              <a:t> </a:t>
            </a:r>
          </a:p>
          <a:p>
            <a:pPr lvl="1"/>
            <a:r>
              <a:rPr lang="it-IT" dirty="0" err="1" smtClean="0"/>
              <a:t>Heuristic</a:t>
            </a:r>
            <a:r>
              <a:rPr lang="it-IT" dirty="0" smtClean="0"/>
              <a:t>: </a:t>
            </a:r>
            <a:r>
              <a:rPr lang="it-IT" dirty="0" err="1" smtClean="0"/>
              <a:t>after</a:t>
            </a:r>
            <a:r>
              <a:rPr lang="it-IT" dirty="0" smtClean="0"/>
              <a:t> 6 </a:t>
            </a:r>
            <a:r>
              <a:rPr lang="it-IT" dirty="0" err="1" smtClean="0"/>
              <a:t>blocks</a:t>
            </a:r>
            <a:r>
              <a:rPr lang="it-IT" dirty="0" smtClean="0"/>
              <a:t> = 1h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sufficiently</a:t>
            </a:r>
            <a:r>
              <a:rPr lang="it-IT" dirty="0" smtClean="0"/>
              <a:t> high </a:t>
            </a:r>
            <a:r>
              <a:rPr lang="it-IT" dirty="0" err="1" smtClean="0"/>
              <a:t>probability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«</a:t>
            </a:r>
            <a:r>
              <a:rPr lang="it-IT" dirty="0" err="1" smtClean="0"/>
              <a:t>your</a:t>
            </a:r>
            <a:r>
              <a:rPr lang="it-IT" dirty="0" smtClean="0"/>
              <a:t>» </a:t>
            </a:r>
            <a:r>
              <a:rPr lang="it-IT" dirty="0" err="1" smtClean="0"/>
              <a:t>branch</a:t>
            </a:r>
            <a:r>
              <a:rPr lang="it-IT" dirty="0" smtClean="0"/>
              <a:t> </a:t>
            </a:r>
            <a:r>
              <a:rPr lang="it-IT" dirty="0" err="1" smtClean="0"/>
              <a:t>will</a:t>
            </a:r>
            <a:r>
              <a:rPr lang="it-IT" dirty="0" smtClean="0"/>
              <a:t> be </a:t>
            </a:r>
            <a:r>
              <a:rPr lang="it-IT" dirty="0" err="1" smtClean="0"/>
              <a:t>included</a:t>
            </a:r>
            <a:endParaRPr lang="it-IT" dirty="0" smtClean="0"/>
          </a:p>
        </p:txBody>
      </p:sp>
      <p:sp>
        <p:nvSpPr>
          <p:cNvPr id="4" name="Rettangolo 3"/>
          <p:cNvSpPr/>
          <p:nvPr/>
        </p:nvSpPr>
        <p:spPr bwMode="auto">
          <a:xfrm>
            <a:off x="1187624" y="2168860"/>
            <a:ext cx="936104" cy="504056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6" name="Rettangolo 5"/>
          <p:cNvSpPr/>
          <p:nvPr/>
        </p:nvSpPr>
        <p:spPr bwMode="auto">
          <a:xfrm>
            <a:off x="2699792" y="2168860"/>
            <a:ext cx="972108" cy="504056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7" name="Connettore 4 14"/>
          <p:cNvCxnSpPr>
            <a:cxnSpLocks noChangeShapeType="1"/>
            <a:stCxn id="4" idx="3"/>
            <a:endCxn id="6" idx="0"/>
          </p:cNvCxnSpPr>
          <p:nvPr/>
        </p:nvCxnSpPr>
        <p:spPr bwMode="auto">
          <a:xfrm flipV="1">
            <a:off x="2123728" y="2168860"/>
            <a:ext cx="1062118" cy="252028"/>
          </a:xfrm>
          <a:prstGeom prst="bentConnector4">
            <a:avLst>
              <a:gd name="adj1" fmla="val 27119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Rettangolo 7"/>
          <p:cNvSpPr/>
          <p:nvPr/>
        </p:nvSpPr>
        <p:spPr bwMode="auto">
          <a:xfrm>
            <a:off x="4247964" y="2168860"/>
            <a:ext cx="972108" cy="504056"/>
          </a:xfrm>
          <a:prstGeom prst="rect">
            <a:avLst/>
          </a:prstGeom>
          <a:solidFill>
            <a:srgbClr val="00B05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9" name="Connettore 4 14"/>
          <p:cNvCxnSpPr>
            <a:cxnSpLocks noChangeShapeType="1"/>
            <a:endCxn id="8" idx="0"/>
          </p:cNvCxnSpPr>
          <p:nvPr/>
        </p:nvCxnSpPr>
        <p:spPr bwMode="auto">
          <a:xfrm flipV="1">
            <a:off x="3671900" y="2168860"/>
            <a:ext cx="1062118" cy="252028"/>
          </a:xfrm>
          <a:prstGeom prst="bentConnector4">
            <a:avLst>
              <a:gd name="adj1" fmla="val 27119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Connettore 4 14"/>
          <p:cNvCxnSpPr>
            <a:cxnSpLocks noChangeShapeType="1"/>
          </p:cNvCxnSpPr>
          <p:nvPr/>
        </p:nvCxnSpPr>
        <p:spPr bwMode="auto">
          <a:xfrm flipV="1">
            <a:off x="611560" y="2168860"/>
            <a:ext cx="1062118" cy="252028"/>
          </a:xfrm>
          <a:prstGeom prst="bentConnector4">
            <a:avLst>
              <a:gd name="adj1" fmla="val 27119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Rettangolo 10"/>
          <p:cNvSpPr/>
          <p:nvPr/>
        </p:nvSpPr>
        <p:spPr bwMode="auto">
          <a:xfrm>
            <a:off x="4247964" y="3248980"/>
            <a:ext cx="972108" cy="504056"/>
          </a:xfrm>
          <a:prstGeom prst="rect">
            <a:avLst/>
          </a:prstGeom>
          <a:solidFill>
            <a:srgbClr val="FF330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12" name="Connettore 4 14"/>
          <p:cNvCxnSpPr>
            <a:cxnSpLocks noChangeShapeType="1"/>
          </p:cNvCxnSpPr>
          <p:nvPr/>
        </p:nvCxnSpPr>
        <p:spPr bwMode="auto">
          <a:xfrm>
            <a:off x="3671900" y="2420888"/>
            <a:ext cx="1062118" cy="828092"/>
          </a:xfrm>
          <a:prstGeom prst="bentConnector3">
            <a:avLst>
              <a:gd name="adj1" fmla="val 5000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Rettangolo 19"/>
          <p:cNvSpPr/>
          <p:nvPr/>
        </p:nvSpPr>
        <p:spPr bwMode="auto">
          <a:xfrm>
            <a:off x="5832140" y="2168860"/>
            <a:ext cx="972108" cy="504056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21" name="Connettore 4 14"/>
          <p:cNvCxnSpPr>
            <a:cxnSpLocks noChangeShapeType="1"/>
            <a:endCxn id="20" idx="0"/>
          </p:cNvCxnSpPr>
          <p:nvPr/>
        </p:nvCxnSpPr>
        <p:spPr bwMode="auto">
          <a:xfrm flipV="1">
            <a:off x="5256076" y="2168860"/>
            <a:ext cx="1062118" cy="252028"/>
          </a:xfrm>
          <a:prstGeom prst="bentConnector4">
            <a:avLst>
              <a:gd name="adj1" fmla="val 27119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Rettangolo 21"/>
          <p:cNvSpPr/>
          <p:nvPr/>
        </p:nvSpPr>
        <p:spPr bwMode="auto">
          <a:xfrm>
            <a:off x="7380312" y="2168860"/>
            <a:ext cx="972108" cy="504056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23" name="Connettore 4 14"/>
          <p:cNvCxnSpPr>
            <a:cxnSpLocks noChangeShapeType="1"/>
            <a:endCxn id="22" idx="0"/>
          </p:cNvCxnSpPr>
          <p:nvPr/>
        </p:nvCxnSpPr>
        <p:spPr bwMode="auto">
          <a:xfrm flipV="1">
            <a:off x="6804248" y="2168860"/>
            <a:ext cx="1062118" cy="252028"/>
          </a:xfrm>
          <a:prstGeom prst="bentConnector4">
            <a:avLst>
              <a:gd name="adj1" fmla="val 27119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44081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6" grpId="0" animBg="1"/>
      <p:bldP spid="8" grpId="0" animBg="1"/>
      <p:bldP spid="11" grpId="0" animBg="1"/>
      <p:bldP spid="20" grpId="0" animBg="1"/>
      <p:bldP spid="2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Possible</a:t>
            </a:r>
            <a:r>
              <a:rPr lang="it-IT" dirty="0" smtClean="0"/>
              <a:t> </a:t>
            </a:r>
            <a:r>
              <a:rPr lang="it-IT" dirty="0" err="1" smtClean="0"/>
              <a:t>attacks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3887638"/>
          </a:xfrm>
        </p:spPr>
        <p:txBody>
          <a:bodyPr>
            <a:normAutofit fontScale="85000" lnSpcReduction="20000"/>
          </a:bodyPr>
          <a:lstStyle/>
          <a:p>
            <a:r>
              <a:rPr lang="it-IT" dirty="0" err="1" smtClean="0"/>
              <a:t>Steal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money</a:t>
            </a:r>
            <a:endParaRPr lang="it-IT" dirty="0" smtClean="0"/>
          </a:p>
          <a:p>
            <a:pPr lvl="1"/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possible</a:t>
            </a:r>
            <a:r>
              <a:rPr lang="it-IT" dirty="0" smtClean="0"/>
              <a:t>, </a:t>
            </a:r>
            <a:r>
              <a:rPr lang="it-IT" dirty="0" err="1" smtClean="0"/>
              <a:t>attacker</a:t>
            </a:r>
            <a:r>
              <a:rPr lang="it-IT" dirty="0" smtClean="0"/>
              <a:t> </a:t>
            </a:r>
            <a:r>
              <a:rPr lang="it-IT" dirty="0" err="1" smtClean="0"/>
              <a:t>does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know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private </a:t>
            </a:r>
            <a:r>
              <a:rPr lang="it-IT" dirty="0" err="1" smtClean="0"/>
              <a:t>key</a:t>
            </a:r>
            <a:endParaRPr lang="it-IT" dirty="0" smtClean="0"/>
          </a:p>
          <a:p>
            <a:pPr lvl="3"/>
            <a:endParaRPr lang="it-IT" dirty="0"/>
          </a:p>
          <a:p>
            <a:r>
              <a:rPr lang="it-IT" dirty="0" err="1" smtClean="0"/>
              <a:t>Keep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out of the </a:t>
            </a:r>
            <a:r>
              <a:rPr lang="it-IT" dirty="0" err="1" smtClean="0"/>
              <a:t>blockchain</a:t>
            </a:r>
            <a:endParaRPr lang="it-IT" dirty="0" smtClean="0"/>
          </a:p>
          <a:p>
            <a:pPr lvl="1"/>
            <a:r>
              <a:rPr lang="it-IT" dirty="0" err="1" smtClean="0"/>
              <a:t>Attacker</a:t>
            </a:r>
            <a:r>
              <a:rPr lang="it-IT" dirty="0" smtClean="0"/>
              <a:t> </a:t>
            </a:r>
            <a:r>
              <a:rPr lang="it-IT" dirty="0" err="1" smtClean="0"/>
              <a:t>registers</a:t>
            </a:r>
            <a:r>
              <a:rPr lang="it-IT" dirty="0" smtClean="0"/>
              <a:t> </a:t>
            </a:r>
            <a:r>
              <a:rPr lang="it-IT" dirty="0" err="1" smtClean="0"/>
              <a:t>blocks</a:t>
            </a:r>
            <a:r>
              <a:rPr lang="it-IT" dirty="0" smtClean="0"/>
              <a:t> with </a:t>
            </a:r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transaction</a:t>
            </a:r>
            <a:r>
              <a:rPr lang="it-IT" dirty="0" smtClean="0"/>
              <a:t> </a:t>
            </a:r>
            <a:r>
              <a:rPr lang="it-IT" dirty="0" err="1" smtClean="0"/>
              <a:t>except</a:t>
            </a:r>
            <a:r>
              <a:rPr lang="it-IT" dirty="0" smtClean="0"/>
              <a:t> </a:t>
            </a:r>
            <a:r>
              <a:rPr lang="it-IT" dirty="0" err="1" smtClean="0"/>
              <a:t>yours</a:t>
            </a:r>
            <a:endParaRPr lang="it-IT" dirty="0" smtClean="0"/>
          </a:p>
          <a:p>
            <a:pPr lvl="1"/>
            <a:r>
              <a:rPr lang="it-IT" dirty="0" err="1" smtClean="0"/>
              <a:t>But</a:t>
            </a:r>
            <a:r>
              <a:rPr lang="it-IT" dirty="0" smtClean="0"/>
              <a:t> first </a:t>
            </a:r>
            <a:r>
              <a:rPr lang="it-IT" dirty="0" err="1" smtClean="0"/>
              <a:t>honest</a:t>
            </a:r>
            <a:r>
              <a:rPr lang="it-IT" dirty="0" smtClean="0"/>
              <a:t> </a:t>
            </a:r>
            <a:r>
              <a:rPr lang="it-IT" dirty="0" err="1" smtClean="0"/>
              <a:t>block</a:t>
            </a:r>
            <a:r>
              <a:rPr lang="it-IT" dirty="0" smtClean="0"/>
              <a:t> </a:t>
            </a:r>
            <a:r>
              <a:rPr lang="it-IT" dirty="0" err="1" smtClean="0"/>
              <a:t>will</a:t>
            </a:r>
            <a:r>
              <a:rPr lang="it-IT" dirty="0" smtClean="0"/>
              <a:t> include </a:t>
            </a:r>
            <a:r>
              <a:rPr lang="it-IT" dirty="0" err="1" smtClean="0"/>
              <a:t>you</a:t>
            </a:r>
            <a:r>
              <a:rPr lang="it-IT" dirty="0" smtClean="0"/>
              <a:t> back </a:t>
            </a:r>
            <a:r>
              <a:rPr lang="it-IT" dirty="0" smtClean="0">
                <a:sym typeface="Wingdings" panose="05000000000000000000" pitchFamily="2" charset="2"/>
              </a:rPr>
              <a:t> </a:t>
            </a:r>
          </a:p>
          <a:p>
            <a:pPr lvl="2"/>
            <a:r>
              <a:rPr lang="it-IT" dirty="0" smtClean="0">
                <a:sym typeface="Wingdings" panose="05000000000000000000" pitchFamily="2" charset="2"/>
              </a:rPr>
              <a:t>Will </a:t>
            </a:r>
            <a:r>
              <a:rPr lang="it-IT" dirty="0" err="1" smtClean="0">
                <a:sym typeface="Wingdings" panose="05000000000000000000" pitchFamily="2" charset="2"/>
              </a:rPr>
              <a:t>simply</a:t>
            </a:r>
            <a:r>
              <a:rPr lang="it-IT" dirty="0" smtClean="0">
                <a:sym typeface="Wingdings" panose="05000000000000000000" pitchFamily="2" charset="2"/>
              </a:rPr>
              <a:t> assume </a:t>
            </a:r>
            <a:r>
              <a:rPr lang="it-IT" dirty="0" err="1" smtClean="0">
                <a:sym typeface="Wingdings" panose="05000000000000000000" pitchFamily="2" charset="2"/>
              </a:rPr>
              <a:t>your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transaction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has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been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delayed</a:t>
            </a:r>
            <a:r>
              <a:rPr lang="it-IT" dirty="0" smtClean="0">
                <a:sym typeface="Wingdings" panose="05000000000000000000" pitchFamily="2" charset="2"/>
              </a:rPr>
              <a:t> – </a:t>
            </a:r>
            <a:r>
              <a:rPr lang="it-IT" dirty="0" err="1" smtClean="0">
                <a:sym typeface="Wingdings" panose="05000000000000000000" pitchFamily="2" charset="2"/>
              </a:rPr>
              <a:t>operation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robust</a:t>
            </a:r>
            <a:r>
              <a:rPr lang="it-IT" dirty="0" smtClean="0">
                <a:sym typeface="Wingdings" panose="05000000000000000000" pitchFamily="2" charset="2"/>
              </a:rPr>
              <a:t> to large </a:t>
            </a:r>
            <a:r>
              <a:rPr lang="it-IT" dirty="0" err="1" smtClean="0">
                <a:sym typeface="Wingdings" panose="05000000000000000000" pitchFamily="2" charset="2"/>
              </a:rPr>
              <a:t>delays</a:t>
            </a:r>
            <a:r>
              <a:rPr lang="it-IT" dirty="0">
                <a:sym typeface="Wingdings" panose="05000000000000000000" pitchFamily="2" charset="2"/>
              </a:rPr>
              <a:t> </a:t>
            </a:r>
            <a:r>
              <a:rPr lang="it-IT" dirty="0" smtClean="0">
                <a:sym typeface="Wingdings" panose="05000000000000000000" pitchFamily="2" charset="2"/>
              </a:rPr>
              <a:t>or </a:t>
            </a:r>
            <a:r>
              <a:rPr lang="it-IT" dirty="0" err="1" smtClean="0">
                <a:sym typeface="Wingdings" panose="05000000000000000000" pitchFamily="2" charset="2"/>
              </a:rPr>
              <a:t>outages</a:t>
            </a:r>
            <a:endParaRPr lang="it-IT" dirty="0"/>
          </a:p>
        </p:txBody>
      </p:sp>
      <p:sp>
        <p:nvSpPr>
          <p:cNvPr id="4" name="Rettangolo 3"/>
          <p:cNvSpPr/>
          <p:nvPr/>
        </p:nvSpPr>
        <p:spPr bwMode="auto">
          <a:xfrm>
            <a:off x="1187624" y="5193196"/>
            <a:ext cx="936104" cy="504056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2699792" y="5193196"/>
            <a:ext cx="972108" cy="504056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6" name="Connettore 4 14"/>
          <p:cNvCxnSpPr>
            <a:cxnSpLocks noChangeShapeType="1"/>
            <a:stCxn id="4" idx="3"/>
            <a:endCxn id="5" idx="0"/>
          </p:cNvCxnSpPr>
          <p:nvPr/>
        </p:nvCxnSpPr>
        <p:spPr bwMode="auto">
          <a:xfrm flipV="1">
            <a:off x="2123728" y="5193196"/>
            <a:ext cx="1062118" cy="252028"/>
          </a:xfrm>
          <a:prstGeom prst="bentConnector4">
            <a:avLst>
              <a:gd name="adj1" fmla="val 27119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ttangolo 6"/>
          <p:cNvSpPr/>
          <p:nvPr/>
        </p:nvSpPr>
        <p:spPr bwMode="auto">
          <a:xfrm>
            <a:off x="4247964" y="5193196"/>
            <a:ext cx="972108" cy="504056"/>
          </a:xfrm>
          <a:prstGeom prst="rect">
            <a:avLst/>
          </a:prstGeom>
          <a:solidFill>
            <a:srgbClr val="FF000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8" name="Connettore 4 14"/>
          <p:cNvCxnSpPr>
            <a:cxnSpLocks noChangeShapeType="1"/>
            <a:endCxn id="7" idx="0"/>
          </p:cNvCxnSpPr>
          <p:nvPr/>
        </p:nvCxnSpPr>
        <p:spPr bwMode="auto">
          <a:xfrm flipV="1">
            <a:off x="3671900" y="5193196"/>
            <a:ext cx="1062118" cy="252028"/>
          </a:xfrm>
          <a:prstGeom prst="bentConnector4">
            <a:avLst>
              <a:gd name="adj1" fmla="val 27119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Connettore 4 14"/>
          <p:cNvCxnSpPr>
            <a:cxnSpLocks noChangeShapeType="1"/>
          </p:cNvCxnSpPr>
          <p:nvPr/>
        </p:nvCxnSpPr>
        <p:spPr bwMode="auto">
          <a:xfrm flipV="1">
            <a:off x="611560" y="5193196"/>
            <a:ext cx="1062118" cy="252028"/>
          </a:xfrm>
          <a:prstGeom prst="bentConnector4">
            <a:avLst>
              <a:gd name="adj1" fmla="val 27119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Rettangolo 11"/>
          <p:cNvSpPr/>
          <p:nvPr/>
        </p:nvSpPr>
        <p:spPr bwMode="auto">
          <a:xfrm>
            <a:off x="5832140" y="5193196"/>
            <a:ext cx="972108" cy="504056"/>
          </a:xfrm>
          <a:prstGeom prst="rect">
            <a:avLst/>
          </a:prstGeom>
          <a:solidFill>
            <a:srgbClr val="FF000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13" name="Connettore 4 14"/>
          <p:cNvCxnSpPr>
            <a:cxnSpLocks noChangeShapeType="1"/>
            <a:endCxn id="12" idx="0"/>
          </p:cNvCxnSpPr>
          <p:nvPr/>
        </p:nvCxnSpPr>
        <p:spPr bwMode="auto">
          <a:xfrm flipV="1">
            <a:off x="5256076" y="5193196"/>
            <a:ext cx="1062118" cy="252028"/>
          </a:xfrm>
          <a:prstGeom prst="bentConnector4">
            <a:avLst>
              <a:gd name="adj1" fmla="val 27119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Rettangolo 13"/>
          <p:cNvSpPr/>
          <p:nvPr/>
        </p:nvSpPr>
        <p:spPr bwMode="auto">
          <a:xfrm>
            <a:off x="7380312" y="5193196"/>
            <a:ext cx="972108" cy="504056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15" name="Connettore 4 14"/>
          <p:cNvCxnSpPr>
            <a:cxnSpLocks noChangeShapeType="1"/>
            <a:endCxn id="14" idx="0"/>
          </p:cNvCxnSpPr>
          <p:nvPr/>
        </p:nvCxnSpPr>
        <p:spPr bwMode="auto">
          <a:xfrm flipV="1">
            <a:off x="6804248" y="5193196"/>
            <a:ext cx="1062118" cy="252028"/>
          </a:xfrm>
          <a:prstGeom prst="bentConnector4">
            <a:avLst>
              <a:gd name="adj1" fmla="val 27119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Rettangolo 15"/>
          <p:cNvSpPr/>
          <p:nvPr/>
        </p:nvSpPr>
        <p:spPr bwMode="auto">
          <a:xfrm>
            <a:off x="4373978" y="6165304"/>
            <a:ext cx="720080" cy="288032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F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sym typeface="Wingdings" panose="05000000000000000000" pitchFamily="2" charset="2"/>
              </a:rPr>
              <a:t>B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7" name="Rettangolo 16"/>
          <p:cNvSpPr/>
          <p:nvPr/>
        </p:nvSpPr>
        <p:spPr bwMode="auto">
          <a:xfrm>
            <a:off x="7506326" y="5411184"/>
            <a:ext cx="720080" cy="288032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F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sym typeface="Wingdings" panose="05000000000000000000" pitchFamily="2" charset="2"/>
              </a:rPr>
              <a:t>B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8" name="Freccia in giù 17"/>
          <p:cNvSpPr/>
          <p:nvPr/>
        </p:nvSpPr>
        <p:spPr bwMode="auto">
          <a:xfrm flipV="1">
            <a:off x="4626006" y="5769260"/>
            <a:ext cx="270030" cy="324036"/>
          </a:xfrm>
          <a:prstGeom prst="downArrow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19" name="Picture 2" descr="Risultati immagini per devi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395" y="5319210"/>
            <a:ext cx="551677" cy="56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Risultati immagini per devi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172" y="5348812"/>
            <a:ext cx="551677" cy="56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ttangolo 20"/>
          <p:cNvSpPr/>
          <p:nvPr/>
        </p:nvSpPr>
        <p:spPr bwMode="auto">
          <a:xfrm>
            <a:off x="5904148" y="6165304"/>
            <a:ext cx="720080" cy="288032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F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sym typeface="Wingdings" panose="05000000000000000000" pitchFamily="2" charset="2"/>
              </a:rPr>
              <a:t>B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2" name="Freccia in giù 21"/>
          <p:cNvSpPr/>
          <p:nvPr/>
        </p:nvSpPr>
        <p:spPr bwMode="auto">
          <a:xfrm flipV="1">
            <a:off x="6156176" y="5769260"/>
            <a:ext cx="270030" cy="324036"/>
          </a:xfrm>
          <a:prstGeom prst="downArrow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3" name="Rettangolo 22"/>
          <p:cNvSpPr/>
          <p:nvPr/>
        </p:nvSpPr>
        <p:spPr bwMode="auto">
          <a:xfrm>
            <a:off x="7380312" y="6201308"/>
            <a:ext cx="720080" cy="288032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F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sym typeface="Wingdings" panose="05000000000000000000" pitchFamily="2" charset="2"/>
              </a:rPr>
              <a:t>B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4" name="Freccia in giù 23"/>
          <p:cNvSpPr/>
          <p:nvPr/>
        </p:nvSpPr>
        <p:spPr bwMode="auto">
          <a:xfrm flipV="1">
            <a:off x="7632340" y="5805264"/>
            <a:ext cx="270030" cy="324036"/>
          </a:xfrm>
          <a:prstGeom prst="downArrow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5" name="Freccia in giù 24"/>
          <p:cNvSpPr/>
          <p:nvPr/>
        </p:nvSpPr>
        <p:spPr bwMode="auto">
          <a:xfrm rot="5400000" flipV="1">
            <a:off x="5391091" y="6174305"/>
            <a:ext cx="270030" cy="324036"/>
          </a:xfrm>
          <a:prstGeom prst="downArrow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6" name="Freccia in giù 25"/>
          <p:cNvSpPr/>
          <p:nvPr/>
        </p:nvSpPr>
        <p:spPr bwMode="auto">
          <a:xfrm rot="5400000" flipV="1">
            <a:off x="6867255" y="6174305"/>
            <a:ext cx="270030" cy="324036"/>
          </a:xfrm>
          <a:prstGeom prst="downArrow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942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7" grpId="0" animBg="1"/>
      <p:bldP spid="12" grpId="0" animBg="1"/>
      <p:bldP spid="14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Double </a:t>
            </a:r>
            <a:r>
              <a:rPr lang="it-IT" dirty="0" err="1" smtClean="0"/>
              <a:t>spending</a:t>
            </a:r>
            <a:r>
              <a:rPr lang="it-IT" dirty="0" smtClean="0"/>
              <a:t> </a:t>
            </a:r>
            <a:r>
              <a:rPr lang="it-IT" dirty="0" err="1" smtClean="0"/>
              <a:t>attack</a:t>
            </a:r>
            <a:endParaRPr lang="it-IT" dirty="0"/>
          </a:p>
        </p:txBody>
      </p:sp>
      <p:sp>
        <p:nvSpPr>
          <p:cNvPr id="4" name="Rettangolo 3"/>
          <p:cNvSpPr/>
          <p:nvPr/>
        </p:nvSpPr>
        <p:spPr bwMode="auto">
          <a:xfrm>
            <a:off x="1115616" y="4509120"/>
            <a:ext cx="936104" cy="504056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2627784" y="4509120"/>
            <a:ext cx="972108" cy="504056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6" name="Connettore 4 14"/>
          <p:cNvCxnSpPr>
            <a:cxnSpLocks noChangeShapeType="1"/>
            <a:stCxn id="4" idx="3"/>
            <a:endCxn id="5" idx="0"/>
          </p:cNvCxnSpPr>
          <p:nvPr/>
        </p:nvCxnSpPr>
        <p:spPr bwMode="auto">
          <a:xfrm flipV="1">
            <a:off x="2051720" y="4509120"/>
            <a:ext cx="1062118" cy="252028"/>
          </a:xfrm>
          <a:prstGeom prst="bentConnector4">
            <a:avLst>
              <a:gd name="adj1" fmla="val 27119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ttangolo 6"/>
          <p:cNvSpPr/>
          <p:nvPr/>
        </p:nvSpPr>
        <p:spPr bwMode="auto">
          <a:xfrm>
            <a:off x="4175956" y="4509120"/>
            <a:ext cx="972108" cy="504056"/>
          </a:xfrm>
          <a:prstGeom prst="rect">
            <a:avLst/>
          </a:prstGeom>
          <a:solidFill>
            <a:srgbClr val="00B05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8" name="Connettore 4 14"/>
          <p:cNvCxnSpPr>
            <a:cxnSpLocks noChangeShapeType="1"/>
            <a:endCxn id="7" idx="0"/>
          </p:cNvCxnSpPr>
          <p:nvPr/>
        </p:nvCxnSpPr>
        <p:spPr bwMode="auto">
          <a:xfrm flipV="1">
            <a:off x="3599892" y="4509120"/>
            <a:ext cx="1062118" cy="252028"/>
          </a:xfrm>
          <a:prstGeom prst="bentConnector4">
            <a:avLst>
              <a:gd name="adj1" fmla="val 27119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Connettore 4 14"/>
          <p:cNvCxnSpPr>
            <a:cxnSpLocks noChangeShapeType="1"/>
          </p:cNvCxnSpPr>
          <p:nvPr/>
        </p:nvCxnSpPr>
        <p:spPr bwMode="auto">
          <a:xfrm flipV="1">
            <a:off x="539552" y="4509120"/>
            <a:ext cx="1062118" cy="252028"/>
          </a:xfrm>
          <a:prstGeom prst="bentConnector4">
            <a:avLst>
              <a:gd name="adj1" fmla="val 27119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Rettangolo 9"/>
          <p:cNvSpPr/>
          <p:nvPr/>
        </p:nvSpPr>
        <p:spPr bwMode="auto">
          <a:xfrm>
            <a:off x="5724128" y="4545124"/>
            <a:ext cx="972108" cy="504056"/>
          </a:xfrm>
          <a:prstGeom prst="rect">
            <a:avLst/>
          </a:prstGeom>
          <a:solidFill>
            <a:srgbClr val="FF330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11" name="Connettore 4 14"/>
          <p:cNvCxnSpPr>
            <a:cxnSpLocks noChangeShapeType="1"/>
            <a:stCxn id="7" idx="3"/>
            <a:endCxn id="10" idx="0"/>
          </p:cNvCxnSpPr>
          <p:nvPr/>
        </p:nvCxnSpPr>
        <p:spPr bwMode="auto">
          <a:xfrm flipV="1">
            <a:off x="5148064" y="4545124"/>
            <a:ext cx="1062118" cy="216024"/>
          </a:xfrm>
          <a:prstGeom prst="bentConnector4">
            <a:avLst>
              <a:gd name="adj1" fmla="val 27119"/>
              <a:gd name="adj2" fmla="val 222488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Rettangolo 11"/>
          <p:cNvSpPr/>
          <p:nvPr/>
        </p:nvSpPr>
        <p:spPr bwMode="auto">
          <a:xfrm>
            <a:off x="5760132" y="5733256"/>
            <a:ext cx="972108" cy="504056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13" name="Connettore 4 14"/>
          <p:cNvCxnSpPr>
            <a:cxnSpLocks noChangeShapeType="1"/>
            <a:stCxn id="7" idx="3"/>
            <a:endCxn id="12" idx="1"/>
          </p:cNvCxnSpPr>
          <p:nvPr/>
        </p:nvCxnSpPr>
        <p:spPr bwMode="auto">
          <a:xfrm>
            <a:off x="5148064" y="4761148"/>
            <a:ext cx="612068" cy="1224136"/>
          </a:xfrm>
          <a:prstGeom prst="bentConnector3">
            <a:avLst>
              <a:gd name="adj1" fmla="val 5000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Rettangolo 13"/>
          <p:cNvSpPr/>
          <p:nvPr/>
        </p:nvSpPr>
        <p:spPr bwMode="auto">
          <a:xfrm>
            <a:off x="7308304" y="5733256"/>
            <a:ext cx="972108" cy="504056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15" name="Connettore 4 14"/>
          <p:cNvCxnSpPr>
            <a:cxnSpLocks noChangeShapeType="1"/>
          </p:cNvCxnSpPr>
          <p:nvPr/>
        </p:nvCxnSpPr>
        <p:spPr bwMode="auto">
          <a:xfrm flipV="1">
            <a:off x="6732240" y="5733256"/>
            <a:ext cx="1062118" cy="252028"/>
          </a:xfrm>
          <a:prstGeom prst="bentConnector4">
            <a:avLst>
              <a:gd name="adj1" fmla="val 27119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Rettangolo 15"/>
          <p:cNvSpPr/>
          <p:nvPr/>
        </p:nvSpPr>
        <p:spPr bwMode="auto">
          <a:xfrm>
            <a:off x="4301970" y="4723564"/>
            <a:ext cx="720080" cy="288032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F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sym typeface="Wingdings" panose="05000000000000000000" pitchFamily="2" charset="2"/>
              </a:rPr>
              <a:t>B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7" name="Rettangolo 16"/>
          <p:cNvSpPr/>
          <p:nvPr/>
        </p:nvSpPr>
        <p:spPr bwMode="auto">
          <a:xfrm>
            <a:off x="5868144" y="4761148"/>
            <a:ext cx="720080" cy="288032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F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sym typeface="Wingdings" panose="05000000000000000000" pitchFamily="2" charset="2"/>
              </a:rPr>
              <a:t>C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8" name="Segnaposto contenuto 2"/>
          <p:cNvSpPr>
            <a:spLocks noGrp="1"/>
          </p:cNvSpPr>
          <p:nvPr>
            <p:ph idx="1"/>
          </p:nvPr>
        </p:nvSpPr>
        <p:spPr>
          <a:xfrm>
            <a:off x="683568" y="1052736"/>
            <a:ext cx="8172908" cy="3168352"/>
          </a:xfrm>
        </p:spPr>
        <p:txBody>
          <a:bodyPr>
            <a:normAutofit fontScale="70000" lnSpcReduction="20000"/>
          </a:bodyPr>
          <a:lstStyle/>
          <a:p>
            <a:r>
              <a:rPr lang="it-IT" dirty="0" smtClean="0"/>
              <a:t>Record first </a:t>
            </a:r>
            <a:r>
              <a:rPr lang="it-IT" dirty="0" err="1" smtClean="0"/>
              <a:t>spending</a:t>
            </a:r>
            <a:r>
              <a:rPr lang="it-IT" dirty="0" smtClean="0"/>
              <a:t> F</a:t>
            </a:r>
            <a:r>
              <a:rPr lang="it-IT" dirty="0" smtClean="0">
                <a:sym typeface="Wingdings" panose="05000000000000000000" pitchFamily="2" charset="2"/>
              </a:rPr>
              <a:t>B</a:t>
            </a:r>
          </a:p>
          <a:p>
            <a:pPr lvl="1"/>
            <a:r>
              <a:rPr lang="it-IT" dirty="0" smtClean="0">
                <a:sym typeface="Wingdings" panose="05000000000000000000" pitchFamily="2" charset="2"/>
              </a:rPr>
              <a:t>And </a:t>
            </a:r>
            <a:r>
              <a:rPr lang="it-IT" dirty="0" err="1" smtClean="0">
                <a:sym typeface="Wingdings" panose="05000000000000000000" pitchFamily="2" charset="2"/>
              </a:rPr>
              <a:t>let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it</a:t>
            </a:r>
            <a:r>
              <a:rPr lang="it-IT" dirty="0" smtClean="0">
                <a:sym typeface="Wingdings" panose="05000000000000000000" pitchFamily="2" charset="2"/>
              </a:rPr>
              <a:t> be </a:t>
            </a:r>
            <a:r>
              <a:rPr lang="it-IT" dirty="0" err="1" smtClean="0">
                <a:sym typeface="Wingdings" panose="05000000000000000000" pitchFamily="2" charset="2"/>
              </a:rPr>
              <a:t>included</a:t>
            </a:r>
            <a:r>
              <a:rPr lang="it-IT" dirty="0" smtClean="0">
                <a:sym typeface="Wingdings" panose="05000000000000000000" pitchFamily="2" charset="2"/>
              </a:rPr>
              <a:t> in </a:t>
            </a:r>
            <a:r>
              <a:rPr lang="it-IT" dirty="0" err="1" smtClean="0">
                <a:sym typeface="Wingdings" panose="05000000000000000000" pitchFamily="2" charset="2"/>
              </a:rPr>
              <a:t>block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</a:p>
          <a:p>
            <a:r>
              <a:rPr lang="it-IT" dirty="0" err="1" smtClean="0"/>
              <a:t>Meanwhile</a:t>
            </a:r>
            <a:r>
              <a:rPr lang="it-IT" dirty="0"/>
              <a:t> </a:t>
            </a:r>
            <a:r>
              <a:rPr lang="it-IT" dirty="0" smtClean="0"/>
              <a:t>double </a:t>
            </a:r>
            <a:r>
              <a:rPr lang="it-IT" dirty="0" err="1" smtClean="0"/>
              <a:t>spend</a:t>
            </a:r>
            <a:r>
              <a:rPr lang="it-IT" dirty="0" smtClean="0"/>
              <a:t>: F</a:t>
            </a:r>
            <a:r>
              <a:rPr lang="it-IT" dirty="0" smtClean="0">
                <a:sym typeface="Wingdings" panose="05000000000000000000" pitchFamily="2" charset="2"/>
              </a:rPr>
              <a:t>C, and </a:t>
            </a:r>
            <a:r>
              <a:rPr lang="it-IT" u="sng" dirty="0" smtClean="0">
                <a:sym typeface="Wingdings" panose="05000000000000000000" pitchFamily="2" charset="2"/>
              </a:rPr>
              <a:t>assume </a:t>
            </a:r>
            <a:r>
              <a:rPr lang="it-IT" u="sng" dirty="0" err="1" smtClean="0">
                <a:sym typeface="Wingdings" panose="05000000000000000000" pitchFamily="2" charset="2"/>
              </a:rPr>
              <a:t>attacker</a:t>
            </a:r>
            <a:r>
              <a:rPr lang="it-IT" u="sng" dirty="0" smtClean="0">
                <a:sym typeface="Wingdings" panose="05000000000000000000" pitchFamily="2" charset="2"/>
              </a:rPr>
              <a:t> </a:t>
            </a:r>
            <a:r>
              <a:rPr lang="it-IT" u="sng" dirty="0" err="1" smtClean="0">
                <a:sym typeface="Wingdings" panose="05000000000000000000" pitchFamily="2" charset="2"/>
              </a:rPr>
              <a:t>has</a:t>
            </a:r>
            <a:r>
              <a:rPr lang="it-IT" u="sng" dirty="0" smtClean="0">
                <a:sym typeface="Wingdings" panose="05000000000000000000" pitchFamily="2" charset="2"/>
              </a:rPr>
              <a:t> NOW a chance to </a:t>
            </a:r>
            <a:r>
              <a:rPr lang="it-IT" u="sng" dirty="0" err="1" smtClean="0">
                <a:sym typeface="Wingdings" panose="05000000000000000000" pitchFamily="2" charset="2"/>
              </a:rPr>
              <a:t>append</a:t>
            </a:r>
            <a:r>
              <a:rPr lang="it-IT" u="sng" dirty="0" smtClean="0">
                <a:sym typeface="Wingdings" panose="05000000000000000000" pitchFamily="2" charset="2"/>
              </a:rPr>
              <a:t> </a:t>
            </a:r>
            <a:r>
              <a:rPr lang="it-IT" u="sng" dirty="0" err="1" smtClean="0">
                <a:sym typeface="Wingdings" panose="05000000000000000000" pitchFamily="2" charset="2"/>
              </a:rPr>
              <a:t>its</a:t>
            </a:r>
            <a:r>
              <a:rPr lang="it-IT" u="sng" dirty="0" smtClean="0">
                <a:sym typeface="Wingdings" panose="05000000000000000000" pitchFamily="2" charset="2"/>
              </a:rPr>
              <a:t> </a:t>
            </a:r>
            <a:r>
              <a:rPr lang="it-IT" u="sng" dirty="0" err="1" smtClean="0">
                <a:sym typeface="Wingdings" panose="05000000000000000000" pitchFamily="2" charset="2"/>
              </a:rPr>
              <a:t>own</a:t>
            </a:r>
            <a:r>
              <a:rPr lang="it-IT" u="sng" dirty="0" smtClean="0">
                <a:sym typeface="Wingdings" panose="05000000000000000000" pitchFamily="2" charset="2"/>
              </a:rPr>
              <a:t> </a:t>
            </a:r>
            <a:r>
              <a:rPr lang="it-IT" u="sng" dirty="0" err="1" smtClean="0">
                <a:sym typeface="Wingdings" panose="05000000000000000000" pitchFamily="2" charset="2"/>
              </a:rPr>
              <a:t>block</a:t>
            </a:r>
            <a:endParaRPr lang="it-IT" u="sng" dirty="0" smtClean="0">
              <a:sym typeface="Wingdings" panose="05000000000000000000" pitchFamily="2" charset="2"/>
            </a:endParaRPr>
          </a:p>
          <a:p>
            <a:r>
              <a:rPr lang="it-IT" dirty="0" smtClean="0">
                <a:sym typeface="Wingdings" panose="05000000000000000000" pitchFamily="2" charset="2"/>
              </a:rPr>
              <a:t>Option 1: </a:t>
            </a:r>
            <a:r>
              <a:rPr lang="it-IT" dirty="0" err="1" smtClean="0">
                <a:sym typeface="Wingdings" panose="05000000000000000000" pitchFamily="2" charset="2"/>
              </a:rPr>
              <a:t>append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at</a:t>
            </a:r>
            <a:r>
              <a:rPr lang="it-IT" dirty="0" smtClean="0">
                <a:sym typeface="Wingdings" panose="05000000000000000000" pitchFamily="2" charset="2"/>
              </a:rPr>
              <a:t> the end</a:t>
            </a:r>
          </a:p>
          <a:p>
            <a:pPr lvl="1"/>
            <a:r>
              <a:rPr lang="it-IT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does</a:t>
            </a:r>
            <a:r>
              <a:rPr lang="it-IT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not</a:t>
            </a:r>
            <a:r>
              <a:rPr lang="it-IT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work</a:t>
            </a:r>
          </a:p>
          <a:p>
            <a:pPr lvl="1"/>
            <a:r>
              <a:rPr lang="it-IT" dirty="0" err="1" smtClean="0">
                <a:sym typeface="Wingdings" panose="05000000000000000000" pitchFamily="2" charset="2"/>
              </a:rPr>
              <a:t>Next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block</a:t>
            </a:r>
            <a:r>
              <a:rPr lang="it-IT" dirty="0" smtClean="0">
                <a:sym typeface="Wingdings" panose="05000000000000000000" pitchFamily="2" charset="2"/>
              </a:rPr>
              <a:t> from </a:t>
            </a:r>
            <a:r>
              <a:rPr lang="it-IT" dirty="0" err="1" smtClean="0">
                <a:sym typeface="Wingdings" panose="05000000000000000000" pitchFamily="2" charset="2"/>
              </a:rPr>
              <a:t>honest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would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check</a:t>
            </a:r>
            <a:r>
              <a:rPr lang="it-IT" dirty="0" smtClean="0">
                <a:sym typeface="Wingdings" panose="05000000000000000000" pitchFamily="2" charset="2"/>
              </a:rPr>
              <a:t> and </a:t>
            </a:r>
            <a:r>
              <a:rPr lang="it-IT" dirty="0" err="1" smtClean="0">
                <a:sym typeface="Wingdings" panose="05000000000000000000" pitchFamily="2" charset="2"/>
              </a:rPr>
              <a:t>see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invalid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block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at</a:t>
            </a:r>
            <a:r>
              <a:rPr lang="it-IT" dirty="0" smtClean="0">
                <a:sym typeface="Wingdings" panose="05000000000000000000" pitchFamily="2" charset="2"/>
              </a:rPr>
              <a:t> the end</a:t>
            </a:r>
          </a:p>
          <a:p>
            <a:pPr lvl="1"/>
            <a:r>
              <a:rPr lang="it-IT" dirty="0" smtClean="0">
                <a:sym typeface="Wingdings" panose="05000000000000000000" pitchFamily="2" charset="2"/>
              </a:rPr>
              <a:t>and </a:t>
            </a:r>
            <a:r>
              <a:rPr lang="it-IT" dirty="0" err="1" smtClean="0">
                <a:sym typeface="Wingdings" panose="05000000000000000000" pitchFamily="2" charset="2"/>
              </a:rPr>
              <a:t>would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branch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it</a:t>
            </a:r>
            <a:r>
              <a:rPr lang="it-IT" dirty="0" smtClean="0">
                <a:sym typeface="Wingdings" panose="05000000000000000000" pitchFamily="2" charset="2"/>
              </a:rPr>
              <a:t> out</a:t>
            </a:r>
          </a:p>
          <a:p>
            <a:pPr lvl="1"/>
            <a:r>
              <a:rPr lang="it-IT" dirty="0" err="1" smtClean="0">
                <a:sym typeface="Wingdings" panose="05000000000000000000" pitchFamily="2" charset="2"/>
              </a:rPr>
              <a:t>Following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blocks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would</a:t>
            </a:r>
            <a:r>
              <a:rPr lang="it-IT" dirty="0" smtClean="0">
                <a:sym typeface="Wingdings" panose="05000000000000000000" pitchFamily="2" charset="2"/>
              </a:rPr>
              <a:t> be </a:t>
            </a:r>
            <a:r>
              <a:rPr lang="it-IT" dirty="0" err="1" smtClean="0">
                <a:sym typeface="Wingdings" panose="05000000000000000000" pitchFamily="2" charset="2"/>
              </a:rPr>
              <a:t>appended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only</a:t>
            </a:r>
            <a:r>
              <a:rPr lang="it-IT" dirty="0" smtClean="0">
                <a:sym typeface="Wingdings" panose="05000000000000000000" pitchFamily="2" charset="2"/>
              </a:rPr>
              <a:t> to </a:t>
            </a:r>
            <a:r>
              <a:rPr lang="it-IT" dirty="0" err="1" smtClean="0">
                <a:sym typeface="Wingdings" panose="05000000000000000000" pitchFamily="2" charset="2"/>
              </a:rPr>
              <a:t>valid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path</a:t>
            </a:r>
            <a:endParaRPr lang="it-IT" dirty="0" smtClean="0">
              <a:sym typeface="Wingdings" panose="05000000000000000000" pitchFamily="2" charset="2"/>
            </a:endParaRPr>
          </a:p>
          <a:p>
            <a:pPr lvl="1"/>
            <a:endParaRPr lang="it-IT" dirty="0" smtClean="0">
              <a:sym typeface="Wingdings" panose="05000000000000000000" pitchFamily="2" charset="2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5616116" y="526520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???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valid</a:t>
            </a:r>
            <a:r>
              <a:rPr lang="it-IT" dirty="0" smtClean="0"/>
              <a:t>!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4955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2" grpId="0" animBg="1"/>
      <p:bldP spid="14" grpId="0" animBg="1"/>
      <p:bldP spid="16" grpId="0" animBg="1"/>
      <p:bldP spid="17" grpId="0" animBg="1"/>
      <p:bldP spid="18" grpId="0" uiExpand="1" build="p"/>
      <p:bldP spid="2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Double </a:t>
            </a:r>
            <a:r>
              <a:rPr lang="it-IT" dirty="0" err="1" smtClean="0"/>
              <a:t>spending</a:t>
            </a:r>
            <a:r>
              <a:rPr lang="it-IT" dirty="0" smtClean="0"/>
              <a:t> </a:t>
            </a:r>
            <a:r>
              <a:rPr lang="it-IT" dirty="0" err="1" smtClean="0"/>
              <a:t>attack</a:t>
            </a:r>
            <a:endParaRPr lang="it-IT" dirty="0"/>
          </a:p>
        </p:txBody>
      </p:sp>
      <p:sp>
        <p:nvSpPr>
          <p:cNvPr id="4" name="Rettangolo 3"/>
          <p:cNvSpPr/>
          <p:nvPr/>
        </p:nvSpPr>
        <p:spPr bwMode="auto">
          <a:xfrm>
            <a:off x="1115616" y="4329100"/>
            <a:ext cx="936104" cy="504056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2627784" y="4329100"/>
            <a:ext cx="972108" cy="504056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6" name="Connettore 4 14"/>
          <p:cNvCxnSpPr>
            <a:cxnSpLocks noChangeShapeType="1"/>
            <a:stCxn id="4" idx="3"/>
            <a:endCxn id="5" idx="0"/>
          </p:cNvCxnSpPr>
          <p:nvPr/>
        </p:nvCxnSpPr>
        <p:spPr bwMode="auto">
          <a:xfrm flipV="1">
            <a:off x="2051720" y="4329100"/>
            <a:ext cx="1062118" cy="252028"/>
          </a:xfrm>
          <a:prstGeom prst="bentConnector4">
            <a:avLst>
              <a:gd name="adj1" fmla="val 27119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ttangolo 6"/>
          <p:cNvSpPr/>
          <p:nvPr/>
        </p:nvSpPr>
        <p:spPr bwMode="auto">
          <a:xfrm>
            <a:off x="4175956" y="4329100"/>
            <a:ext cx="972108" cy="504056"/>
          </a:xfrm>
          <a:prstGeom prst="rect">
            <a:avLst/>
          </a:prstGeom>
          <a:solidFill>
            <a:srgbClr val="00B05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8" name="Connettore 4 14"/>
          <p:cNvCxnSpPr>
            <a:cxnSpLocks noChangeShapeType="1"/>
            <a:endCxn id="7" idx="0"/>
          </p:cNvCxnSpPr>
          <p:nvPr/>
        </p:nvCxnSpPr>
        <p:spPr bwMode="auto">
          <a:xfrm flipV="1">
            <a:off x="3599892" y="4329100"/>
            <a:ext cx="1062118" cy="252028"/>
          </a:xfrm>
          <a:prstGeom prst="bentConnector4">
            <a:avLst>
              <a:gd name="adj1" fmla="val 27119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Connettore 4 14"/>
          <p:cNvCxnSpPr>
            <a:cxnSpLocks noChangeShapeType="1"/>
          </p:cNvCxnSpPr>
          <p:nvPr/>
        </p:nvCxnSpPr>
        <p:spPr bwMode="auto">
          <a:xfrm flipV="1">
            <a:off x="539552" y="4329100"/>
            <a:ext cx="1062118" cy="252028"/>
          </a:xfrm>
          <a:prstGeom prst="bentConnector4">
            <a:avLst>
              <a:gd name="adj1" fmla="val 27119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Rettangolo 9"/>
          <p:cNvSpPr/>
          <p:nvPr/>
        </p:nvSpPr>
        <p:spPr bwMode="auto">
          <a:xfrm>
            <a:off x="4175956" y="5373216"/>
            <a:ext cx="972108" cy="504056"/>
          </a:xfrm>
          <a:prstGeom prst="rect">
            <a:avLst/>
          </a:prstGeom>
          <a:solidFill>
            <a:srgbClr val="FF3300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11" name="Connettore 4 14"/>
          <p:cNvCxnSpPr>
            <a:cxnSpLocks noChangeShapeType="1"/>
            <a:stCxn id="5" idx="3"/>
            <a:endCxn id="10" idx="1"/>
          </p:cNvCxnSpPr>
          <p:nvPr/>
        </p:nvCxnSpPr>
        <p:spPr bwMode="auto">
          <a:xfrm>
            <a:off x="3599892" y="4581128"/>
            <a:ext cx="576064" cy="1044116"/>
          </a:xfrm>
          <a:prstGeom prst="bentConnector3">
            <a:avLst>
              <a:gd name="adj1" fmla="val 5000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Rettangolo 11"/>
          <p:cNvSpPr/>
          <p:nvPr/>
        </p:nvSpPr>
        <p:spPr bwMode="auto">
          <a:xfrm>
            <a:off x="6012160" y="4821752"/>
            <a:ext cx="972108" cy="504056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13" name="Connettore 4 14"/>
          <p:cNvCxnSpPr>
            <a:cxnSpLocks noChangeShapeType="1"/>
            <a:stCxn id="10" idx="3"/>
            <a:endCxn id="12" idx="1"/>
          </p:cNvCxnSpPr>
          <p:nvPr/>
        </p:nvCxnSpPr>
        <p:spPr bwMode="auto">
          <a:xfrm flipV="1">
            <a:off x="5148064" y="5073780"/>
            <a:ext cx="864096" cy="551464"/>
          </a:xfrm>
          <a:prstGeom prst="bentConnector3">
            <a:avLst>
              <a:gd name="adj1" fmla="val 50000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Rettangolo 13"/>
          <p:cNvSpPr/>
          <p:nvPr/>
        </p:nvSpPr>
        <p:spPr bwMode="auto">
          <a:xfrm>
            <a:off x="7560332" y="4821752"/>
            <a:ext cx="972108" cy="504056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15" name="Connettore 4 14"/>
          <p:cNvCxnSpPr>
            <a:cxnSpLocks noChangeShapeType="1"/>
          </p:cNvCxnSpPr>
          <p:nvPr/>
        </p:nvCxnSpPr>
        <p:spPr bwMode="auto">
          <a:xfrm flipV="1">
            <a:off x="6984268" y="4821752"/>
            <a:ext cx="1062118" cy="252028"/>
          </a:xfrm>
          <a:prstGeom prst="bentConnector4">
            <a:avLst>
              <a:gd name="adj1" fmla="val 27119"/>
              <a:gd name="adj2" fmla="val 190704"/>
            </a:avLst>
          </a:prstGeom>
          <a:noFill/>
          <a:ln w="50800" algn="ctr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Rettangolo 15"/>
          <p:cNvSpPr/>
          <p:nvPr/>
        </p:nvSpPr>
        <p:spPr bwMode="auto">
          <a:xfrm>
            <a:off x="4301970" y="4543544"/>
            <a:ext cx="720080" cy="288032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F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sym typeface="Wingdings" panose="05000000000000000000" pitchFamily="2" charset="2"/>
              </a:rPr>
              <a:t>B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7" name="Rettangolo 16"/>
          <p:cNvSpPr/>
          <p:nvPr/>
        </p:nvSpPr>
        <p:spPr bwMode="auto">
          <a:xfrm>
            <a:off x="4319972" y="5589240"/>
            <a:ext cx="720080" cy="288032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F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sym typeface="Wingdings" panose="05000000000000000000" pitchFamily="2" charset="2"/>
              </a:rPr>
              <a:t>C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8" name="Segnaposto contenuto 2"/>
          <p:cNvSpPr>
            <a:spLocks noGrp="1"/>
          </p:cNvSpPr>
          <p:nvPr>
            <p:ph idx="1"/>
          </p:nvPr>
        </p:nvSpPr>
        <p:spPr>
          <a:xfrm>
            <a:off x="683568" y="1052736"/>
            <a:ext cx="8352928" cy="3168352"/>
          </a:xfrm>
        </p:spPr>
        <p:txBody>
          <a:bodyPr>
            <a:normAutofit fontScale="70000" lnSpcReduction="20000"/>
          </a:bodyPr>
          <a:lstStyle/>
          <a:p>
            <a:r>
              <a:rPr lang="it-IT" dirty="0" smtClean="0"/>
              <a:t>Record first </a:t>
            </a:r>
            <a:r>
              <a:rPr lang="it-IT" dirty="0" err="1" smtClean="0"/>
              <a:t>spending</a:t>
            </a:r>
            <a:r>
              <a:rPr lang="it-IT" dirty="0" smtClean="0"/>
              <a:t> F</a:t>
            </a:r>
            <a:r>
              <a:rPr lang="it-IT" dirty="0" smtClean="0">
                <a:sym typeface="Wingdings" panose="05000000000000000000" pitchFamily="2" charset="2"/>
              </a:rPr>
              <a:t>B</a:t>
            </a:r>
          </a:p>
          <a:p>
            <a:pPr lvl="1"/>
            <a:r>
              <a:rPr lang="it-IT" dirty="0" smtClean="0">
                <a:sym typeface="Wingdings" panose="05000000000000000000" pitchFamily="2" charset="2"/>
              </a:rPr>
              <a:t>And </a:t>
            </a:r>
            <a:r>
              <a:rPr lang="it-IT" dirty="0" err="1" smtClean="0">
                <a:sym typeface="Wingdings" panose="05000000000000000000" pitchFamily="2" charset="2"/>
              </a:rPr>
              <a:t>let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it</a:t>
            </a:r>
            <a:r>
              <a:rPr lang="it-IT" dirty="0" smtClean="0">
                <a:sym typeface="Wingdings" panose="05000000000000000000" pitchFamily="2" charset="2"/>
              </a:rPr>
              <a:t> be </a:t>
            </a:r>
            <a:r>
              <a:rPr lang="it-IT" dirty="0" err="1" smtClean="0">
                <a:sym typeface="Wingdings" panose="05000000000000000000" pitchFamily="2" charset="2"/>
              </a:rPr>
              <a:t>included</a:t>
            </a:r>
            <a:r>
              <a:rPr lang="it-IT" dirty="0" smtClean="0">
                <a:sym typeface="Wingdings" panose="05000000000000000000" pitchFamily="2" charset="2"/>
              </a:rPr>
              <a:t> in </a:t>
            </a:r>
            <a:r>
              <a:rPr lang="it-IT" dirty="0" err="1" smtClean="0">
                <a:sym typeface="Wingdings" panose="05000000000000000000" pitchFamily="2" charset="2"/>
              </a:rPr>
              <a:t>block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</a:p>
          <a:p>
            <a:r>
              <a:rPr lang="it-IT" dirty="0" err="1" smtClean="0"/>
              <a:t>Meanwhile</a:t>
            </a:r>
            <a:r>
              <a:rPr lang="it-IT" dirty="0"/>
              <a:t> </a:t>
            </a:r>
            <a:r>
              <a:rPr lang="it-IT" dirty="0" smtClean="0"/>
              <a:t>double </a:t>
            </a:r>
            <a:r>
              <a:rPr lang="it-IT" dirty="0" err="1" smtClean="0"/>
              <a:t>spend</a:t>
            </a:r>
            <a:r>
              <a:rPr lang="it-IT" dirty="0" smtClean="0"/>
              <a:t>: F</a:t>
            </a:r>
            <a:r>
              <a:rPr lang="it-IT" dirty="0" smtClean="0">
                <a:sym typeface="Wingdings" panose="05000000000000000000" pitchFamily="2" charset="2"/>
              </a:rPr>
              <a:t>C, and </a:t>
            </a:r>
            <a:r>
              <a:rPr lang="it-IT" u="sng" dirty="0" smtClean="0">
                <a:sym typeface="Wingdings" panose="05000000000000000000" pitchFamily="2" charset="2"/>
              </a:rPr>
              <a:t>assume </a:t>
            </a:r>
            <a:r>
              <a:rPr lang="it-IT" u="sng" dirty="0" err="1" smtClean="0">
                <a:sym typeface="Wingdings" panose="05000000000000000000" pitchFamily="2" charset="2"/>
              </a:rPr>
              <a:t>attacker</a:t>
            </a:r>
            <a:r>
              <a:rPr lang="it-IT" u="sng" dirty="0" smtClean="0">
                <a:sym typeface="Wingdings" panose="05000000000000000000" pitchFamily="2" charset="2"/>
              </a:rPr>
              <a:t> </a:t>
            </a:r>
            <a:r>
              <a:rPr lang="it-IT" u="sng" dirty="0" err="1" smtClean="0">
                <a:sym typeface="Wingdings" panose="05000000000000000000" pitchFamily="2" charset="2"/>
              </a:rPr>
              <a:t>has</a:t>
            </a:r>
            <a:r>
              <a:rPr lang="it-IT" u="sng" dirty="0" smtClean="0">
                <a:sym typeface="Wingdings" panose="05000000000000000000" pitchFamily="2" charset="2"/>
              </a:rPr>
              <a:t> NOW a chance to </a:t>
            </a:r>
            <a:r>
              <a:rPr lang="it-IT" u="sng" dirty="0" err="1" smtClean="0">
                <a:sym typeface="Wingdings" panose="05000000000000000000" pitchFamily="2" charset="2"/>
              </a:rPr>
              <a:t>append</a:t>
            </a:r>
            <a:r>
              <a:rPr lang="it-IT" u="sng" dirty="0" smtClean="0">
                <a:sym typeface="Wingdings" panose="05000000000000000000" pitchFamily="2" charset="2"/>
              </a:rPr>
              <a:t> </a:t>
            </a:r>
            <a:r>
              <a:rPr lang="it-IT" u="sng" dirty="0" err="1" smtClean="0">
                <a:sym typeface="Wingdings" panose="05000000000000000000" pitchFamily="2" charset="2"/>
              </a:rPr>
              <a:t>its</a:t>
            </a:r>
            <a:r>
              <a:rPr lang="it-IT" u="sng" dirty="0" smtClean="0">
                <a:sym typeface="Wingdings" panose="05000000000000000000" pitchFamily="2" charset="2"/>
              </a:rPr>
              <a:t> </a:t>
            </a:r>
            <a:r>
              <a:rPr lang="it-IT" u="sng" dirty="0" err="1" smtClean="0">
                <a:sym typeface="Wingdings" panose="05000000000000000000" pitchFamily="2" charset="2"/>
              </a:rPr>
              <a:t>own</a:t>
            </a:r>
            <a:r>
              <a:rPr lang="it-IT" u="sng" dirty="0" smtClean="0">
                <a:sym typeface="Wingdings" panose="05000000000000000000" pitchFamily="2" charset="2"/>
              </a:rPr>
              <a:t> </a:t>
            </a:r>
            <a:r>
              <a:rPr lang="it-IT" u="sng" dirty="0" err="1" smtClean="0">
                <a:sym typeface="Wingdings" panose="05000000000000000000" pitchFamily="2" charset="2"/>
              </a:rPr>
              <a:t>block</a:t>
            </a:r>
            <a:endParaRPr lang="it-IT" u="sng" dirty="0" smtClean="0">
              <a:sym typeface="Wingdings" panose="05000000000000000000" pitchFamily="2" charset="2"/>
            </a:endParaRPr>
          </a:p>
          <a:p>
            <a:r>
              <a:rPr lang="it-IT" dirty="0" smtClean="0">
                <a:sym typeface="Wingdings" panose="05000000000000000000" pitchFamily="2" charset="2"/>
              </a:rPr>
              <a:t>Option 2 (</a:t>
            </a:r>
            <a:r>
              <a:rPr lang="it-IT" dirty="0" err="1" smtClean="0">
                <a:sym typeface="Wingdings" panose="05000000000000000000" pitchFamily="2" charset="2"/>
              </a:rPr>
              <a:t>better</a:t>
            </a:r>
            <a:r>
              <a:rPr lang="it-IT" dirty="0" smtClean="0">
                <a:sym typeface="Wingdings" panose="05000000000000000000" pitchFamily="2" charset="2"/>
              </a:rPr>
              <a:t> chance): </a:t>
            </a:r>
            <a:r>
              <a:rPr lang="it-IT" dirty="0" err="1" smtClean="0">
                <a:sym typeface="Wingdings" panose="05000000000000000000" pitchFamily="2" charset="2"/>
              </a:rPr>
              <a:t>make</a:t>
            </a:r>
            <a:r>
              <a:rPr lang="it-IT" dirty="0" smtClean="0">
                <a:sym typeface="Wingdings" panose="05000000000000000000" pitchFamily="2" charset="2"/>
              </a:rPr>
              <a:t> a </a:t>
            </a:r>
            <a:r>
              <a:rPr lang="it-IT" dirty="0" err="1" smtClean="0">
                <a:sym typeface="Wingdings" panose="05000000000000000000" pitchFamily="2" charset="2"/>
              </a:rPr>
              <a:t>branch</a:t>
            </a:r>
            <a:r>
              <a:rPr lang="it-IT" dirty="0" smtClean="0">
                <a:sym typeface="Wingdings" panose="05000000000000000000" pitchFamily="2" charset="2"/>
              </a:rPr>
              <a:t>!</a:t>
            </a:r>
          </a:p>
          <a:p>
            <a:pPr lvl="1"/>
            <a:r>
              <a:rPr lang="it-IT" dirty="0" err="1" smtClean="0">
                <a:sym typeface="Wingdings" panose="05000000000000000000" pitchFamily="2" charset="2"/>
              </a:rPr>
              <a:t>If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next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blocks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added</a:t>
            </a:r>
            <a:r>
              <a:rPr lang="it-IT" dirty="0" smtClean="0">
                <a:sym typeface="Wingdings" panose="05000000000000000000" pitchFamily="2" charset="2"/>
              </a:rPr>
              <a:t> to </a:t>
            </a:r>
            <a:r>
              <a:rPr lang="it-IT" dirty="0" err="1" smtClean="0">
                <a:sym typeface="Wingdings" panose="05000000000000000000" pitchFamily="2" charset="2"/>
              </a:rPr>
              <a:t>FC’s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one</a:t>
            </a:r>
            <a:r>
              <a:rPr lang="it-IT" dirty="0" smtClean="0">
                <a:sym typeface="Wingdings" panose="05000000000000000000" pitchFamily="2" charset="2"/>
              </a:rPr>
              <a:t>, </a:t>
            </a:r>
            <a:r>
              <a:rPr lang="it-IT" dirty="0" err="1" smtClean="0">
                <a:sym typeface="Wingdings" panose="05000000000000000000" pitchFamily="2" charset="2"/>
              </a:rPr>
              <a:t>transaction</a:t>
            </a:r>
            <a:r>
              <a:rPr lang="it-IT" dirty="0" smtClean="0">
                <a:sym typeface="Wingdings" panose="05000000000000000000" pitchFamily="2" charset="2"/>
              </a:rPr>
              <a:t> FB </a:t>
            </a:r>
            <a:r>
              <a:rPr lang="it-IT" dirty="0" err="1" smtClean="0">
                <a:sym typeface="Wingdings" panose="05000000000000000000" pitchFamily="2" charset="2"/>
              </a:rPr>
              <a:t>will</a:t>
            </a:r>
            <a:r>
              <a:rPr lang="it-IT" dirty="0" smtClean="0">
                <a:sym typeface="Wingdings" panose="05000000000000000000" pitchFamily="2" charset="2"/>
              </a:rPr>
              <a:t> NOT </a:t>
            </a:r>
            <a:r>
              <a:rPr lang="it-IT" dirty="0" err="1" smtClean="0">
                <a:sym typeface="Wingdings" panose="05000000000000000000" pitchFamily="2" charset="2"/>
              </a:rPr>
              <a:t>exist</a:t>
            </a:r>
            <a:r>
              <a:rPr lang="it-IT" dirty="0" smtClean="0">
                <a:sym typeface="Wingdings" panose="05000000000000000000" pitchFamily="2" charset="2"/>
              </a:rPr>
              <a:t>… </a:t>
            </a:r>
          </a:p>
          <a:p>
            <a:pPr lvl="2"/>
            <a:r>
              <a:rPr lang="it-IT" dirty="0" smtClean="0">
                <a:sym typeface="Wingdings" panose="05000000000000000000" pitchFamily="2" charset="2"/>
              </a:rPr>
              <a:t>B </a:t>
            </a:r>
            <a:r>
              <a:rPr lang="it-IT" dirty="0" err="1" smtClean="0">
                <a:sym typeface="Wingdings" panose="05000000000000000000" pitchFamily="2" charset="2"/>
              </a:rPr>
              <a:t>will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lose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money</a:t>
            </a:r>
            <a:r>
              <a:rPr lang="it-IT" dirty="0" smtClean="0">
                <a:sym typeface="Wingdings" panose="05000000000000000000" pitchFamily="2" charset="2"/>
              </a:rPr>
              <a:t>! </a:t>
            </a:r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That’s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why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 some </a:t>
            </a:r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Bitcoin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merchants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add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 delay…</a:t>
            </a:r>
          </a:p>
          <a:p>
            <a:pPr lvl="1"/>
            <a:r>
              <a:rPr lang="it-IT" dirty="0" err="1" smtClean="0">
                <a:sym typeface="Wingdings" panose="05000000000000000000" pitchFamily="2" charset="2"/>
              </a:rPr>
              <a:t>Fact</a:t>
            </a:r>
            <a:r>
              <a:rPr lang="it-IT" dirty="0" smtClean="0">
                <a:sym typeface="Wingdings" panose="05000000000000000000" pitchFamily="2" charset="2"/>
              </a:rPr>
              <a:t>: </a:t>
            </a:r>
            <a:r>
              <a:rPr lang="it-IT" dirty="0" err="1" smtClean="0">
                <a:sym typeface="Wingdings" panose="05000000000000000000" pitchFamily="2" charset="2"/>
              </a:rPr>
              <a:t>other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nodes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cannot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know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which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transaction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is</a:t>
            </a:r>
            <a:r>
              <a:rPr lang="it-IT" dirty="0" smtClean="0">
                <a:sym typeface="Wingdings" panose="05000000000000000000" pitchFamily="2" charset="2"/>
              </a:rPr>
              <a:t> «</a:t>
            </a:r>
            <a:r>
              <a:rPr lang="it-IT" dirty="0" err="1" smtClean="0">
                <a:sym typeface="Wingdings" panose="05000000000000000000" pitchFamily="2" charset="2"/>
              </a:rPr>
              <a:t>legitimate</a:t>
            </a:r>
            <a:r>
              <a:rPr lang="it-IT" dirty="0" smtClean="0">
                <a:sym typeface="Wingdings" panose="05000000000000000000" pitchFamily="2" charset="2"/>
              </a:rPr>
              <a:t>»</a:t>
            </a:r>
          </a:p>
          <a:p>
            <a:pPr lvl="2"/>
            <a:r>
              <a:rPr lang="it-IT" dirty="0" err="1" smtClean="0">
                <a:sym typeface="Wingdings" panose="05000000000000000000" pitchFamily="2" charset="2"/>
              </a:rPr>
              <a:t>What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cares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is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that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only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one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is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registered</a:t>
            </a:r>
            <a:r>
              <a:rPr lang="it-IT" dirty="0" smtClean="0">
                <a:sym typeface="Wingdings" panose="05000000000000000000" pitchFamily="2" charset="2"/>
              </a:rPr>
              <a:t>!</a:t>
            </a:r>
          </a:p>
          <a:p>
            <a:pPr lvl="2"/>
            <a:endParaRPr lang="it-IT" dirty="0" smtClean="0">
              <a:sym typeface="Wingdings" panose="05000000000000000000" pitchFamily="2" charset="2"/>
            </a:endParaRPr>
          </a:p>
          <a:p>
            <a:pPr lvl="1"/>
            <a:endParaRPr lang="it-IT" dirty="0" smtClean="0">
              <a:sym typeface="Wingdings" panose="05000000000000000000" pitchFamily="2" charset="2"/>
            </a:endParaRPr>
          </a:p>
          <a:p>
            <a:pPr lvl="1"/>
            <a:endParaRPr lang="it-IT" dirty="0" smtClean="0">
              <a:sym typeface="Wingdings" panose="05000000000000000000" pitchFamily="2" charset="2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5998789" y="5404574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Both</a:t>
            </a:r>
            <a:r>
              <a:rPr lang="it-IT" dirty="0" smtClean="0"/>
              <a:t> </a:t>
            </a:r>
            <a:r>
              <a:rPr lang="it-IT" dirty="0" err="1" smtClean="0"/>
              <a:t>valid</a:t>
            </a:r>
            <a:r>
              <a:rPr lang="it-IT" dirty="0" smtClean="0"/>
              <a:t>! </a:t>
            </a:r>
            <a:r>
              <a:rPr lang="it-IT" dirty="0" err="1" smtClean="0"/>
              <a:t>Pick</a:t>
            </a:r>
            <a:r>
              <a:rPr lang="it-IT" dirty="0" smtClean="0"/>
              <a:t> </a:t>
            </a:r>
            <a:r>
              <a:rPr lang="it-IT" dirty="0" err="1" smtClean="0"/>
              <a:t>one</a:t>
            </a:r>
            <a:r>
              <a:rPr lang="it-IT" dirty="0" smtClean="0"/>
              <a:t>..</a:t>
            </a:r>
            <a:endParaRPr lang="it-IT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107444" y="5776228"/>
            <a:ext cx="887454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</a:rPr>
              <a:t>Take-home </a:t>
            </a:r>
            <a:r>
              <a:rPr lang="it-IT" sz="2000" b="1" dirty="0" err="1" smtClean="0">
                <a:solidFill>
                  <a:srgbClr val="FF0000"/>
                </a:solidFill>
              </a:rPr>
              <a:t>message</a:t>
            </a:r>
            <a:r>
              <a:rPr lang="it-IT" b="1" dirty="0" smtClean="0">
                <a:solidFill>
                  <a:srgbClr val="FF0000"/>
                </a:solidFill>
              </a:rPr>
              <a:t>: </a:t>
            </a:r>
            <a:r>
              <a:rPr lang="it-IT" b="1" dirty="0" err="1" smtClean="0">
                <a:solidFill>
                  <a:srgbClr val="FF0000"/>
                </a:solidFill>
              </a:rPr>
              <a:t>only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probabilistic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guarantee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that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transaction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is</a:t>
            </a:r>
            <a:r>
              <a:rPr lang="it-IT" b="1" dirty="0" smtClean="0">
                <a:solidFill>
                  <a:srgbClr val="FF0000"/>
                </a:solidFill>
              </a:rPr>
              <a:t> in </a:t>
            </a:r>
            <a:r>
              <a:rPr lang="it-IT" b="1" dirty="0" err="1" smtClean="0">
                <a:solidFill>
                  <a:srgbClr val="FF0000"/>
                </a:solidFill>
              </a:rPr>
              <a:t>consensus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branch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it-IT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it-IT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  </a:t>
            </a:r>
            <a:r>
              <a:rPr lang="it-IT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but</a:t>
            </a:r>
            <a:r>
              <a:rPr lang="it-IT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probability</a:t>
            </a:r>
            <a:r>
              <a:rPr lang="it-IT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of </a:t>
            </a:r>
            <a:r>
              <a:rPr lang="it-IT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being</a:t>
            </a:r>
            <a:r>
              <a:rPr lang="it-IT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out </a:t>
            </a:r>
            <a:r>
              <a:rPr lang="it-IT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vanishes</a:t>
            </a:r>
            <a:r>
              <a:rPr lang="it-IT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exponentially</a:t>
            </a:r>
            <a:r>
              <a:rPr lang="it-IT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as</a:t>
            </a:r>
            <a:r>
              <a:rPr lang="it-IT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branch</a:t>
            </a:r>
            <a:r>
              <a:rPr lang="it-IT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grows</a:t>
            </a:r>
            <a:r>
              <a:rPr lang="it-IT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(</a:t>
            </a:r>
            <a:r>
              <a:rPr lang="it-IT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against</a:t>
            </a:r>
            <a:r>
              <a:rPr lang="it-IT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&lt;50% </a:t>
            </a:r>
            <a:r>
              <a:rPr lang="it-IT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attacker</a:t>
            </a:r>
            <a:r>
              <a:rPr lang="it-IT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)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46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animBg="1"/>
      <p:bldP spid="12" grpId="0" uiExpand="1" animBg="1"/>
      <p:bldP spid="14" grpId="0" animBg="1"/>
      <p:bldP spid="18" grpId="0" uiExpand="1" build="p"/>
      <p:bldP spid="29" grpId="0" uiExpand="1"/>
      <p:bldP spid="2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1560" y="1304764"/>
            <a:ext cx="7696200" cy="649288"/>
          </a:xfrm>
        </p:spPr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OK so far. </a:t>
            </a:r>
            <a:r>
              <a:rPr lang="it-IT" dirty="0" err="1" smtClean="0">
                <a:solidFill>
                  <a:srgbClr val="FF0000"/>
                </a:solidFill>
              </a:rPr>
              <a:t>But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how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nodes</a:t>
            </a:r>
            <a:r>
              <a:rPr lang="it-IT" dirty="0" smtClean="0">
                <a:solidFill>
                  <a:srgbClr val="FF0000"/>
                </a:solidFill>
              </a:rPr>
              <a:t> are </a:t>
            </a:r>
            <a:r>
              <a:rPr lang="it-IT" dirty="0" err="1" smtClean="0">
                <a:solidFill>
                  <a:srgbClr val="FF0000"/>
                </a:solidFill>
              </a:rPr>
              <a:t>selected</a:t>
            </a:r>
            <a:r>
              <a:rPr lang="it-IT" dirty="0" smtClean="0">
                <a:solidFill>
                  <a:srgbClr val="FF0000"/>
                </a:solidFill>
              </a:rPr>
              <a:t>… and </a:t>
            </a:r>
            <a:r>
              <a:rPr lang="it-IT" dirty="0" err="1" smtClean="0">
                <a:solidFill>
                  <a:srgbClr val="FF0000"/>
                </a:solidFill>
              </a:rPr>
              <a:t>what</a:t>
            </a:r>
            <a:r>
              <a:rPr lang="it-IT" dirty="0" smtClean="0">
                <a:solidFill>
                  <a:srgbClr val="FF0000"/>
                </a:solidFill>
              </a:rPr>
              <a:t> «</a:t>
            </a:r>
            <a:r>
              <a:rPr lang="it-IT" dirty="0" err="1" smtClean="0">
                <a:solidFill>
                  <a:srgbClr val="FF0000"/>
                </a:solidFill>
              </a:rPr>
              <a:t>choose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node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at</a:t>
            </a:r>
            <a:r>
              <a:rPr lang="it-IT" dirty="0" smtClean="0">
                <a:solidFill>
                  <a:srgbClr val="FF0000"/>
                </a:solidFill>
              </a:rPr>
              <a:t> random» </a:t>
            </a:r>
            <a:r>
              <a:rPr lang="it-IT" dirty="0" err="1" smtClean="0">
                <a:solidFill>
                  <a:srgbClr val="FF0000"/>
                </a:solidFill>
              </a:rPr>
              <a:t>means</a:t>
            </a:r>
            <a:r>
              <a:rPr lang="it-IT" dirty="0" smtClean="0">
                <a:solidFill>
                  <a:srgbClr val="FF0000"/>
                </a:solidFill>
              </a:rPr>
              <a:t>??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07504" y="2672916"/>
            <a:ext cx="8892987" cy="2484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 eaLnBrk="0" hangingPunct="0">
              <a:defRPr/>
            </a:pPr>
            <a:r>
              <a:rPr 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PART 3:</a:t>
            </a:r>
          </a:p>
          <a:p>
            <a:pPr algn="ctr" eaLnBrk="0" hangingPunct="0">
              <a:defRPr/>
            </a:pPr>
            <a:r>
              <a:rPr 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Mining, incentives, &amp; proof-of-work!</a:t>
            </a:r>
          </a:p>
          <a:p>
            <a:pPr algn="ctr" eaLnBrk="0" hangingPunct="0">
              <a:defRPr/>
            </a:pPr>
            <a:endParaRPr lang="en-US" sz="2000" b="1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 eaLnBrk="0" hangingPunct="0">
              <a:defRPr/>
            </a:pPr>
            <a:r>
              <a:rPr lang="en-US" sz="2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i.e</a:t>
            </a:r>
            <a:r>
              <a:rPr 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: 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w</a:t>
            </a:r>
            <a:r>
              <a:rPr 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hy bitcoin works, and where bitcoins come out from! 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16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225425"/>
            <a:ext cx="8604956" cy="649288"/>
          </a:xfrm>
        </p:spPr>
        <p:txBody>
          <a:bodyPr/>
          <a:lstStyle/>
          <a:p>
            <a:r>
              <a:rPr lang="it-IT" dirty="0" err="1" smtClean="0"/>
              <a:t>Make</a:t>
            </a:r>
            <a:r>
              <a:rPr lang="it-IT" dirty="0" smtClean="0"/>
              <a:t> </a:t>
            </a:r>
            <a:r>
              <a:rPr lang="it-IT" dirty="0" err="1" smtClean="0"/>
              <a:t>distributed</a:t>
            </a:r>
            <a:r>
              <a:rPr lang="it-IT" dirty="0" smtClean="0"/>
              <a:t> </a:t>
            </a:r>
            <a:r>
              <a:rPr lang="it-IT" dirty="0" err="1" smtClean="0"/>
              <a:t>consensus</a:t>
            </a:r>
            <a:r>
              <a:rPr lang="it-IT" dirty="0" smtClean="0"/>
              <a:t> work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4499706"/>
          </a:xfrm>
        </p:spPr>
        <p:txBody>
          <a:bodyPr>
            <a:normAutofit fontScale="70000" lnSpcReduction="20000"/>
          </a:bodyPr>
          <a:lstStyle/>
          <a:p>
            <a:r>
              <a:rPr lang="it-IT" dirty="0" smtClean="0"/>
              <a:t>IF </a:t>
            </a:r>
            <a:r>
              <a:rPr lang="it-IT" dirty="0" err="1" smtClean="0"/>
              <a:t>nodes</a:t>
            </a:r>
            <a:r>
              <a:rPr lang="it-IT" dirty="0" smtClean="0"/>
              <a:t> </a:t>
            </a:r>
            <a:r>
              <a:rPr lang="it-IT" dirty="0" err="1" smtClean="0"/>
              <a:t>honest</a:t>
            </a:r>
            <a:r>
              <a:rPr lang="it-IT" dirty="0" smtClean="0"/>
              <a:t>, THEN </a:t>
            </a:r>
            <a:r>
              <a:rPr lang="it-IT" dirty="0" err="1" smtClean="0"/>
              <a:t>consensus</a:t>
            </a:r>
            <a:r>
              <a:rPr lang="it-IT" dirty="0" smtClean="0"/>
              <a:t> </a:t>
            </a:r>
            <a:r>
              <a:rPr lang="it-IT" dirty="0" err="1" smtClean="0"/>
              <a:t>would</a:t>
            </a:r>
            <a:r>
              <a:rPr lang="it-IT" dirty="0" smtClean="0"/>
              <a:t> work </a:t>
            </a:r>
            <a:r>
              <a:rPr lang="it-IT" dirty="0" err="1" smtClean="0"/>
              <a:t>very</a:t>
            </a:r>
            <a:r>
              <a:rPr lang="it-IT" dirty="0" smtClean="0"/>
              <a:t> </a:t>
            </a:r>
            <a:r>
              <a:rPr lang="it-IT" dirty="0" err="1" smtClean="0"/>
              <a:t>well</a:t>
            </a:r>
            <a:endParaRPr lang="it-IT" dirty="0" smtClean="0"/>
          </a:p>
          <a:p>
            <a:pPr lvl="1"/>
            <a:r>
              <a:rPr lang="it-IT" dirty="0" err="1" smtClean="0"/>
              <a:t>Honest</a:t>
            </a:r>
            <a:r>
              <a:rPr lang="it-IT" dirty="0" smtClean="0"/>
              <a:t> </a:t>
            </a:r>
            <a:r>
              <a:rPr lang="it-IT" dirty="0" err="1" smtClean="0"/>
              <a:t>nodes</a:t>
            </a:r>
            <a:r>
              <a:rPr lang="it-IT" dirty="0" smtClean="0"/>
              <a:t>: </a:t>
            </a:r>
            <a:r>
              <a:rPr lang="it-IT" dirty="0" err="1" smtClean="0"/>
              <a:t>problematic</a:t>
            </a:r>
            <a:r>
              <a:rPr lang="it-IT" dirty="0" smtClean="0"/>
              <a:t> </a:t>
            </a:r>
            <a:r>
              <a:rPr lang="it-IT" dirty="0" err="1" smtClean="0"/>
              <a:t>assumption</a:t>
            </a:r>
            <a:r>
              <a:rPr lang="it-IT" dirty="0" smtClean="0"/>
              <a:t> in </a:t>
            </a:r>
            <a:r>
              <a:rPr lang="it-IT" dirty="0" err="1" smtClean="0"/>
              <a:t>such</a:t>
            </a:r>
            <a:r>
              <a:rPr lang="it-IT" dirty="0" smtClean="0"/>
              <a:t> </a:t>
            </a:r>
            <a:r>
              <a:rPr lang="it-IT" dirty="0" err="1" smtClean="0"/>
              <a:t>trustless</a:t>
            </a:r>
            <a:r>
              <a:rPr lang="it-IT" dirty="0" smtClean="0"/>
              <a:t> scenario</a:t>
            </a:r>
            <a:endParaRPr lang="it-IT" dirty="0" smtClean="0">
              <a:sym typeface="Wingdings" panose="05000000000000000000" pitchFamily="2" charset="2"/>
            </a:endParaRPr>
          </a:p>
          <a:p>
            <a:pPr lvl="1"/>
            <a:endParaRPr lang="it-IT" dirty="0" smtClean="0"/>
          </a:p>
          <a:p>
            <a:r>
              <a:rPr lang="it-IT" dirty="0" smtClean="0"/>
              <a:t>THE major </a:t>
            </a:r>
            <a:r>
              <a:rPr lang="it-IT" dirty="0" err="1" smtClean="0"/>
              <a:t>bitcoin</a:t>
            </a:r>
            <a:r>
              <a:rPr lang="it-IT" dirty="0" smtClean="0"/>
              <a:t> </a:t>
            </a:r>
            <a:r>
              <a:rPr lang="it-IT" dirty="0" err="1" smtClean="0"/>
              <a:t>enabler</a:t>
            </a:r>
            <a:r>
              <a:rPr lang="it-IT" dirty="0" smtClean="0"/>
              <a:t>: </a:t>
            </a:r>
            <a:r>
              <a:rPr lang="it-IT" dirty="0" err="1" smtClean="0"/>
              <a:t>give</a:t>
            </a:r>
            <a:r>
              <a:rPr lang="it-IT" dirty="0" smtClean="0"/>
              <a:t> </a:t>
            </a:r>
            <a:r>
              <a:rPr lang="it-IT" dirty="0" err="1" smtClean="0"/>
              <a:t>nodes</a:t>
            </a:r>
            <a:r>
              <a:rPr lang="it-IT" dirty="0" smtClean="0"/>
              <a:t> </a:t>
            </a:r>
            <a:r>
              <a:rPr lang="it-IT" dirty="0" err="1" smtClean="0"/>
              <a:t>incentives</a:t>
            </a:r>
            <a:r>
              <a:rPr lang="it-IT" dirty="0" smtClean="0"/>
              <a:t> for </a:t>
            </a:r>
            <a:r>
              <a:rPr lang="it-IT" dirty="0" err="1" smtClean="0"/>
              <a:t>creating</a:t>
            </a:r>
            <a:r>
              <a:rPr lang="it-IT" dirty="0" smtClean="0"/>
              <a:t> VALID </a:t>
            </a:r>
            <a:r>
              <a:rPr lang="it-IT" dirty="0" err="1" smtClean="0"/>
              <a:t>blocks</a:t>
            </a:r>
            <a:endParaRPr lang="it-IT" dirty="0"/>
          </a:p>
          <a:p>
            <a:pPr lvl="1"/>
            <a:r>
              <a:rPr lang="it-IT" dirty="0" err="1" smtClean="0"/>
              <a:t>Valid</a:t>
            </a:r>
            <a:r>
              <a:rPr lang="it-IT" dirty="0" smtClean="0"/>
              <a:t> </a:t>
            </a:r>
            <a:r>
              <a:rPr lang="it-IT" dirty="0" err="1" smtClean="0"/>
              <a:t>block</a:t>
            </a:r>
            <a:r>
              <a:rPr lang="it-IT" dirty="0" smtClean="0"/>
              <a:t> </a:t>
            </a:r>
            <a:r>
              <a:rPr lang="it-IT" dirty="0" smtClean="0">
                <a:sym typeface="Wingdings" panose="05000000000000000000" pitchFamily="2" charset="2"/>
              </a:rPr>
              <a:t> </a:t>
            </a:r>
            <a:r>
              <a:rPr lang="it-IT" dirty="0" err="1" smtClean="0">
                <a:sym typeface="Wingdings" panose="05000000000000000000" pitchFamily="2" charset="2"/>
              </a:rPr>
              <a:t>gets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into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blockchain</a:t>
            </a:r>
            <a:r>
              <a:rPr lang="it-IT" dirty="0" smtClean="0">
                <a:sym typeface="Wingdings" panose="05000000000000000000" pitchFamily="2" charset="2"/>
              </a:rPr>
              <a:t>  </a:t>
            </a:r>
            <a:r>
              <a:rPr lang="it-IT" dirty="0" err="1" smtClean="0">
                <a:sym typeface="Wingdings" panose="05000000000000000000" pitchFamily="2" charset="2"/>
              </a:rPr>
              <a:t>give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reward</a:t>
            </a:r>
            <a:endParaRPr lang="it-IT" dirty="0" smtClean="0">
              <a:sym typeface="Wingdings" panose="05000000000000000000" pitchFamily="2" charset="2"/>
            </a:endParaRPr>
          </a:p>
          <a:p>
            <a:pPr lvl="1"/>
            <a:r>
              <a:rPr lang="it-IT" dirty="0" err="1" smtClean="0">
                <a:sym typeface="Wingdings" panose="05000000000000000000" pitchFamily="2" charset="2"/>
              </a:rPr>
              <a:t>Invalid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block</a:t>
            </a:r>
            <a:r>
              <a:rPr lang="it-IT" dirty="0" smtClean="0">
                <a:sym typeface="Wingdings" panose="05000000000000000000" pitchFamily="2" charset="2"/>
              </a:rPr>
              <a:t>  </a:t>
            </a:r>
            <a:r>
              <a:rPr lang="it-IT" dirty="0" err="1" smtClean="0">
                <a:sym typeface="Wingdings" panose="05000000000000000000" pitchFamily="2" charset="2"/>
              </a:rPr>
              <a:t>stale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branch</a:t>
            </a:r>
            <a:r>
              <a:rPr lang="it-IT" dirty="0" smtClean="0">
                <a:sym typeface="Wingdings" panose="05000000000000000000" pitchFamily="2" charset="2"/>
              </a:rPr>
              <a:t>  no </a:t>
            </a:r>
            <a:r>
              <a:rPr lang="it-IT" dirty="0" err="1" smtClean="0">
                <a:sym typeface="Wingdings" panose="05000000000000000000" pitchFamily="2" charset="2"/>
              </a:rPr>
              <a:t>reward</a:t>
            </a:r>
            <a:endParaRPr lang="it-IT" dirty="0" smtClean="0">
              <a:sym typeface="Wingdings" panose="05000000000000000000" pitchFamily="2" charset="2"/>
            </a:endParaRPr>
          </a:p>
          <a:p>
            <a:pPr lvl="1"/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Make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such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that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reward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 «</a:t>
            </a:r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greater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» </a:t>
            </a:r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than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reason</a:t>
            </a:r>
            <a:r>
              <a:rPr lang="it-IT" dirty="0" smtClean="0">
                <a:solidFill>
                  <a:srgbClr val="FF0000"/>
                </a:solidFill>
                <a:sym typeface="Wingdings" panose="05000000000000000000" pitchFamily="2" charset="2"/>
              </a:rPr>
              <a:t> to </a:t>
            </a:r>
            <a:r>
              <a:rPr lang="it-IT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cheat</a:t>
            </a:r>
            <a:endParaRPr lang="it-IT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lvl="2"/>
            <a:endParaRPr lang="it-IT" dirty="0" smtClean="0"/>
          </a:p>
          <a:p>
            <a:r>
              <a:rPr lang="it-IT" dirty="0" smtClean="0"/>
              <a:t>The nature of </a:t>
            </a:r>
            <a:r>
              <a:rPr lang="it-IT" dirty="0" err="1" smtClean="0"/>
              <a:t>bitcoins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currency</a:t>
            </a:r>
            <a:r>
              <a:rPr lang="it-IT" dirty="0" smtClean="0"/>
              <a:t> </a:t>
            </a:r>
            <a:r>
              <a:rPr lang="it-IT" dirty="0" err="1" smtClean="0"/>
              <a:t>now</a:t>
            </a:r>
            <a:r>
              <a:rPr lang="it-IT" dirty="0" smtClean="0"/>
              <a:t> </a:t>
            </a:r>
            <a:r>
              <a:rPr lang="it-IT" dirty="0" err="1" smtClean="0"/>
              <a:t>comes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(strong!) play</a:t>
            </a:r>
          </a:p>
          <a:p>
            <a:pPr lvl="1"/>
            <a:r>
              <a:rPr lang="it-IT" dirty="0" err="1" smtClean="0">
                <a:solidFill>
                  <a:srgbClr val="FF0000"/>
                </a:solidFill>
              </a:rPr>
              <a:t>Give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money</a:t>
            </a:r>
            <a:r>
              <a:rPr lang="it-IT" dirty="0" smtClean="0">
                <a:solidFill>
                  <a:srgbClr val="FF0000"/>
                </a:solidFill>
              </a:rPr>
              <a:t> (</a:t>
            </a:r>
            <a:r>
              <a:rPr lang="it-IT" dirty="0" err="1" smtClean="0">
                <a:solidFill>
                  <a:srgbClr val="FF0000"/>
                </a:solidFill>
              </a:rPr>
              <a:t>bitcoin</a:t>
            </a:r>
            <a:r>
              <a:rPr lang="it-IT" dirty="0" smtClean="0">
                <a:solidFill>
                  <a:srgbClr val="FF0000"/>
                </a:solidFill>
              </a:rPr>
              <a:t>) to </a:t>
            </a:r>
            <a:r>
              <a:rPr lang="it-IT" dirty="0" err="1" smtClean="0">
                <a:solidFill>
                  <a:srgbClr val="FF0000"/>
                </a:solidFill>
              </a:rPr>
              <a:t>those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which</a:t>
            </a:r>
            <a:r>
              <a:rPr lang="it-IT" dirty="0" smtClean="0">
                <a:solidFill>
                  <a:srgbClr val="FF0000"/>
                </a:solidFill>
              </a:rPr>
              <a:t> produce </a:t>
            </a:r>
            <a:r>
              <a:rPr lang="it-IT" dirty="0" err="1" smtClean="0">
                <a:solidFill>
                  <a:srgbClr val="FF0000"/>
                </a:solidFill>
              </a:rPr>
              <a:t>valid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blocks</a:t>
            </a:r>
            <a:r>
              <a:rPr lang="it-IT" dirty="0" smtClean="0">
                <a:solidFill>
                  <a:srgbClr val="FF0000"/>
                </a:solidFill>
              </a:rPr>
              <a:t>!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01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incentives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For </a:t>
            </a:r>
            <a:r>
              <a:rPr lang="it-IT" dirty="0" err="1" smtClean="0"/>
              <a:t>each</a:t>
            </a:r>
            <a:r>
              <a:rPr lang="it-IT" dirty="0" smtClean="0"/>
              <a:t> </a:t>
            </a:r>
            <a:r>
              <a:rPr lang="it-IT" dirty="0" err="1" smtClean="0"/>
              <a:t>block</a:t>
            </a:r>
            <a:r>
              <a:rPr lang="it-IT" dirty="0" smtClean="0"/>
              <a:t> </a:t>
            </a:r>
            <a:r>
              <a:rPr lang="it-IT" dirty="0" err="1" smtClean="0"/>
              <a:t>created</a:t>
            </a:r>
            <a:r>
              <a:rPr lang="it-IT" dirty="0" smtClean="0"/>
              <a:t>, </a:t>
            </a:r>
            <a:r>
              <a:rPr lang="it-IT" strike="dblStrike" dirty="0" err="1" smtClean="0"/>
              <a:t>give</a:t>
            </a:r>
            <a:r>
              <a:rPr lang="it-IT" dirty="0" smtClean="0"/>
              <a:t> create a </a:t>
            </a:r>
            <a:r>
              <a:rPr lang="it-IT" dirty="0" err="1" smtClean="0"/>
              <a:t>fixed</a:t>
            </a:r>
            <a:r>
              <a:rPr lang="it-IT" dirty="0" smtClean="0"/>
              <a:t> </a:t>
            </a:r>
            <a:r>
              <a:rPr lang="it-IT" dirty="0" err="1" smtClean="0"/>
              <a:t>quantity</a:t>
            </a:r>
            <a:r>
              <a:rPr lang="it-IT" dirty="0" smtClean="0"/>
              <a:t> of BTC</a:t>
            </a:r>
          </a:p>
          <a:p>
            <a:pPr lvl="1"/>
            <a:r>
              <a:rPr lang="it-IT" dirty="0" err="1" smtClean="0"/>
              <a:t>Key</a:t>
            </a:r>
            <a:r>
              <a:rPr lang="it-IT" dirty="0" smtClean="0"/>
              <a:t> idea for </a:t>
            </a:r>
            <a:r>
              <a:rPr lang="it-IT" dirty="0" err="1" smtClean="0"/>
              <a:t>booting</a:t>
            </a:r>
            <a:r>
              <a:rPr lang="it-IT" dirty="0" smtClean="0"/>
              <a:t> the </a:t>
            </a:r>
            <a:r>
              <a:rPr lang="it-IT" dirty="0" err="1" smtClean="0"/>
              <a:t>blockchain</a:t>
            </a:r>
            <a:endParaRPr lang="it-IT" dirty="0" smtClean="0"/>
          </a:p>
          <a:p>
            <a:pPr lvl="1"/>
            <a:r>
              <a:rPr lang="it-IT" dirty="0" smtClean="0"/>
              <a:t>And the way </a:t>
            </a:r>
            <a:r>
              <a:rPr lang="it-IT" dirty="0" err="1" smtClean="0"/>
              <a:t>BTCs</a:t>
            </a:r>
            <a:r>
              <a:rPr lang="it-IT" dirty="0" smtClean="0"/>
              <a:t> are </a:t>
            </a:r>
            <a:r>
              <a:rPr lang="it-IT" dirty="0" err="1" smtClean="0"/>
              <a:t>issued</a:t>
            </a:r>
            <a:r>
              <a:rPr lang="it-IT" dirty="0" smtClean="0"/>
              <a:t> </a:t>
            </a:r>
            <a:r>
              <a:rPr lang="it-IT" dirty="0" err="1" smtClean="0"/>
              <a:t>without</a:t>
            </a:r>
            <a:r>
              <a:rPr lang="it-IT" dirty="0" smtClean="0"/>
              <a:t> </a:t>
            </a:r>
            <a:r>
              <a:rPr lang="it-IT" dirty="0" err="1" smtClean="0"/>
              <a:t>any</a:t>
            </a:r>
            <a:r>
              <a:rPr lang="it-IT" dirty="0" smtClean="0"/>
              <a:t> </a:t>
            </a:r>
            <a:r>
              <a:rPr lang="it-IT" dirty="0" err="1" smtClean="0"/>
              <a:t>central</a:t>
            </a:r>
            <a:r>
              <a:rPr lang="it-IT" dirty="0" smtClean="0"/>
              <a:t> authority</a:t>
            </a:r>
          </a:p>
          <a:p>
            <a:pPr lvl="1"/>
            <a:r>
              <a:rPr lang="it-IT" dirty="0" err="1" smtClean="0">
                <a:solidFill>
                  <a:srgbClr val="FF0000"/>
                </a:solidFill>
              </a:rPr>
              <a:t>Block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creation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called</a:t>
            </a:r>
            <a:r>
              <a:rPr lang="it-IT" dirty="0" smtClean="0">
                <a:solidFill>
                  <a:srgbClr val="FF0000"/>
                </a:solidFill>
              </a:rPr>
              <a:t> «</a:t>
            </a:r>
            <a:r>
              <a:rPr lang="it-IT" dirty="0" err="1" smtClean="0">
                <a:solidFill>
                  <a:srgbClr val="FF0000"/>
                </a:solidFill>
              </a:rPr>
              <a:t>mining</a:t>
            </a:r>
            <a:r>
              <a:rPr lang="it-IT" dirty="0" smtClean="0">
                <a:solidFill>
                  <a:srgbClr val="FF0000"/>
                </a:solidFill>
              </a:rPr>
              <a:t>» – </a:t>
            </a:r>
            <a:r>
              <a:rPr lang="it-IT" dirty="0" err="1" smtClean="0">
                <a:solidFill>
                  <a:srgbClr val="FF0000"/>
                </a:solidFill>
              </a:rPr>
              <a:t>analogy</a:t>
            </a:r>
            <a:r>
              <a:rPr lang="it-IT" dirty="0" smtClean="0">
                <a:solidFill>
                  <a:srgbClr val="FF0000"/>
                </a:solidFill>
              </a:rPr>
              <a:t> with </a:t>
            </a:r>
            <a:r>
              <a:rPr lang="it-IT" dirty="0" err="1" smtClean="0">
                <a:solidFill>
                  <a:srgbClr val="FF0000"/>
                </a:solidFill>
              </a:rPr>
              <a:t>traditional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miners</a:t>
            </a:r>
            <a:r>
              <a:rPr lang="it-IT" dirty="0" smtClean="0">
                <a:solidFill>
                  <a:srgbClr val="FF0000"/>
                </a:solidFill>
              </a:rPr>
              <a:t> of </a:t>
            </a:r>
            <a:r>
              <a:rPr lang="it-IT" dirty="0" err="1" smtClean="0">
                <a:solidFill>
                  <a:srgbClr val="FF0000"/>
                </a:solidFill>
              </a:rPr>
              <a:t>gold</a:t>
            </a:r>
            <a:endParaRPr lang="it-IT" dirty="0" smtClean="0">
              <a:solidFill>
                <a:srgbClr val="FF0000"/>
              </a:solidFill>
            </a:endParaRPr>
          </a:p>
          <a:p>
            <a:pPr lvl="1"/>
            <a:endParaRPr lang="it-IT" dirty="0" smtClean="0"/>
          </a:p>
          <a:p>
            <a:r>
              <a:rPr lang="it-IT" dirty="0" smtClean="0"/>
              <a:t>For </a:t>
            </a:r>
            <a:r>
              <a:rPr lang="it-IT" dirty="0" err="1" smtClean="0"/>
              <a:t>each</a:t>
            </a:r>
            <a:r>
              <a:rPr lang="it-IT" dirty="0" smtClean="0"/>
              <a:t> </a:t>
            </a:r>
            <a:r>
              <a:rPr lang="it-IT" dirty="0" err="1" smtClean="0"/>
              <a:t>transaction</a:t>
            </a:r>
            <a:r>
              <a:rPr lang="it-IT" dirty="0" smtClean="0"/>
              <a:t> </a:t>
            </a:r>
            <a:r>
              <a:rPr lang="it-IT" dirty="0" err="1" smtClean="0"/>
              <a:t>included</a:t>
            </a:r>
            <a:r>
              <a:rPr lang="it-IT" dirty="0" smtClean="0"/>
              <a:t> in a </a:t>
            </a:r>
            <a:r>
              <a:rPr lang="it-IT" dirty="0" err="1" smtClean="0"/>
              <a:t>block</a:t>
            </a:r>
            <a:r>
              <a:rPr lang="it-IT" dirty="0" smtClean="0"/>
              <a:t>, </a:t>
            </a:r>
            <a:r>
              <a:rPr lang="it-IT" dirty="0" err="1" smtClean="0"/>
              <a:t>give</a:t>
            </a:r>
            <a:r>
              <a:rPr lang="it-IT" dirty="0" smtClean="0"/>
              <a:t> a «</a:t>
            </a:r>
            <a:r>
              <a:rPr lang="it-IT" dirty="0" err="1" smtClean="0"/>
              <a:t>fee</a:t>
            </a:r>
            <a:r>
              <a:rPr lang="it-IT" dirty="0" smtClean="0"/>
              <a:t>»</a:t>
            </a:r>
          </a:p>
          <a:p>
            <a:pPr lvl="1"/>
            <a:r>
              <a:rPr lang="it-IT" dirty="0" err="1" smtClean="0"/>
              <a:t>Paid</a:t>
            </a:r>
            <a:r>
              <a:rPr lang="it-IT" dirty="0" smtClean="0"/>
              <a:t> by </a:t>
            </a:r>
            <a:r>
              <a:rPr lang="it-IT" dirty="0" err="1" smtClean="0"/>
              <a:t>those</a:t>
            </a:r>
            <a:r>
              <a:rPr lang="it-IT" dirty="0" smtClean="0"/>
              <a:t> </a:t>
            </a:r>
            <a:r>
              <a:rPr lang="it-IT" dirty="0" err="1" smtClean="0"/>
              <a:t>who</a:t>
            </a:r>
            <a:r>
              <a:rPr lang="it-IT" dirty="0" smtClean="0"/>
              <a:t> </a:t>
            </a:r>
            <a:r>
              <a:rPr lang="it-IT" dirty="0" err="1" smtClean="0"/>
              <a:t>perform</a:t>
            </a:r>
            <a:r>
              <a:rPr lang="it-IT" dirty="0" smtClean="0"/>
              <a:t> </a:t>
            </a:r>
            <a:r>
              <a:rPr lang="it-IT" dirty="0" err="1" smtClean="0"/>
              <a:t>transactions</a:t>
            </a:r>
            <a:endParaRPr lang="it-IT" dirty="0" smtClean="0"/>
          </a:p>
          <a:p>
            <a:pPr lvl="1"/>
            <a:r>
              <a:rPr lang="it-IT" dirty="0" smtClean="0"/>
              <a:t>No «</a:t>
            </a:r>
            <a:r>
              <a:rPr lang="it-IT" dirty="0" err="1" smtClean="0"/>
              <a:t>creation</a:t>
            </a:r>
            <a:r>
              <a:rPr lang="it-IT" dirty="0" smtClean="0"/>
              <a:t>» of BTC </a:t>
            </a:r>
            <a:r>
              <a:rPr lang="it-IT" dirty="0" err="1" smtClean="0"/>
              <a:t>here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8050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Coin </a:t>
            </a:r>
            <a:r>
              <a:rPr lang="it-IT" dirty="0" err="1" smtClean="0"/>
              <a:t>creation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5516" y="1125538"/>
            <a:ext cx="8604956" cy="514777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Creator of block </a:t>
            </a:r>
            <a:r>
              <a:rPr lang="en-US" dirty="0" smtClean="0"/>
              <a:t>is rewarded with a special </a:t>
            </a:r>
            <a:r>
              <a:rPr lang="en-US" b="1" u="sng" dirty="0"/>
              <a:t>coin-creation</a:t>
            </a:r>
            <a:r>
              <a:rPr lang="en-US" dirty="0"/>
              <a:t> transaction </a:t>
            </a:r>
            <a:r>
              <a:rPr lang="en-US" dirty="0" smtClean="0"/>
              <a:t>placed in </a:t>
            </a:r>
            <a:r>
              <a:rPr lang="en-US" dirty="0"/>
              <a:t>the </a:t>
            </a:r>
            <a:r>
              <a:rPr lang="en-US" dirty="0" smtClean="0"/>
              <a:t>block</a:t>
            </a:r>
          </a:p>
          <a:p>
            <a:pPr lvl="1"/>
            <a:r>
              <a:rPr lang="en-US" dirty="0" smtClean="0"/>
              <a:t>Fixed amount of BTCs “created” by each block</a:t>
            </a:r>
          </a:p>
          <a:p>
            <a:pPr lvl="2"/>
            <a:r>
              <a:rPr lang="en-US" dirty="0" smtClean="0"/>
              <a:t>Block creator can choose recipient address to give such BTCs to (typically yourself)</a:t>
            </a:r>
          </a:p>
          <a:p>
            <a:pPr lvl="1"/>
            <a:r>
              <a:rPr lang="en-US" dirty="0" smtClean="0"/>
              <a:t>Initially 50 BTC, halves every </a:t>
            </a:r>
            <a:r>
              <a:rPr lang="en-US" dirty="0" err="1" smtClean="0"/>
              <a:t>approx</a:t>
            </a:r>
            <a:r>
              <a:rPr lang="en-US" dirty="0" smtClean="0"/>
              <a:t> 4 years</a:t>
            </a:r>
          </a:p>
          <a:p>
            <a:pPr lvl="2"/>
            <a:r>
              <a:rPr lang="en-US" dirty="0" smtClean="0"/>
              <a:t>Precisely: every </a:t>
            </a:r>
            <a:r>
              <a:rPr lang="en-US" dirty="0"/>
              <a:t>210.000 blocks @ 10m each =</a:t>
            </a:r>
            <a:r>
              <a:rPr lang="en-US" dirty="0">
                <a:sym typeface="Wingdings" panose="05000000000000000000" pitchFamily="2" charset="2"/>
              </a:rPr>
              <a:t> 1458 +1/3 days</a:t>
            </a:r>
            <a:endParaRPr lang="en-US" dirty="0"/>
          </a:p>
          <a:p>
            <a:pPr lvl="2"/>
            <a:r>
              <a:rPr lang="en-US" dirty="0" smtClean="0"/>
              <a:t>25 BTC from late 2012, 12.5 BTC from mid 2016, next halving June 21, 2020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Block </a:t>
            </a:r>
            <a:r>
              <a:rPr lang="en-US" dirty="0"/>
              <a:t>creator gets to “collect” the reward only if the block ends up on long-term consensus branch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That’s why you’d be interested in behaving honestly!</a:t>
            </a:r>
            <a:endParaRPr lang="en-US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2321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Hown</a:t>
            </a:r>
            <a:r>
              <a:rPr lang="it-IT" dirty="0" smtClean="0"/>
              <a:t> </a:t>
            </a:r>
            <a:r>
              <a:rPr lang="it-IT" dirty="0" err="1" smtClean="0"/>
              <a:t>many</a:t>
            </a:r>
            <a:r>
              <a:rPr lang="it-IT" dirty="0" smtClean="0"/>
              <a:t> </a:t>
            </a:r>
            <a:r>
              <a:rPr lang="it-IT" dirty="0" err="1" smtClean="0"/>
              <a:t>bitcoins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8098668" cy="1151334"/>
          </a:xfrm>
        </p:spPr>
        <p:txBody>
          <a:bodyPr>
            <a:normAutofit fontScale="77500" lnSpcReduction="20000"/>
          </a:bodyPr>
          <a:lstStyle/>
          <a:p>
            <a:r>
              <a:rPr lang="it-IT" dirty="0" err="1" smtClean="0"/>
              <a:t>Geometric</a:t>
            </a:r>
            <a:r>
              <a:rPr lang="it-IT" dirty="0" smtClean="0"/>
              <a:t> </a:t>
            </a:r>
            <a:r>
              <a:rPr lang="it-IT" dirty="0" err="1" smtClean="0"/>
              <a:t>series</a:t>
            </a:r>
            <a:r>
              <a:rPr lang="it-IT" dirty="0" smtClean="0"/>
              <a:t>: </a:t>
            </a:r>
            <a:r>
              <a:rPr lang="it-IT" dirty="0" err="1" smtClean="0"/>
              <a:t>c</a:t>
            </a:r>
            <a:r>
              <a:rPr lang="it-IT" dirty="0" err="1" smtClean="0">
                <a:sym typeface="Wingdings" panose="05000000000000000000" pitchFamily="2" charset="2"/>
              </a:rPr>
              <a:t>onverges</a:t>
            </a:r>
            <a:r>
              <a:rPr lang="it-IT" dirty="0" smtClean="0">
                <a:sym typeface="Wingdings" panose="05000000000000000000" pitchFamily="2" charset="2"/>
              </a:rPr>
              <a:t> to finite </a:t>
            </a:r>
            <a:r>
              <a:rPr lang="it-IT" dirty="0" err="1" smtClean="0">
                <a:sym typeface="Wingdings" panose="05000000000000000000" pitchFamily="2" charset="2"/>
              </a:rPr>
              <a:t>value</a:t>
            </a:r>
            <a:r>
              <a:rPr lang="it-IT" dirty="0" smtClean="0">
                <a:sym typeface="Wingdings" panose="05000000000000000000" pitchFamily="2" charset="2"/>
              </a:rPr>
              <a:t>!</a:t>
            </a:r>
          </a:p>
          <a:p>
            <a:pPr lvl="1"/>
            <a:r>
              <a:rPr lang="it-IT" dirty="0" err="1" smtClean="0">
                <a:sym typeface="Wingdings" panose="05000000000000000000" pitchFamily="2" charset="2"/>
              </a:rPr>
              <a:t>Asymptotically</a:t>
            </a:r>
            <a:r>
              <a:rPr lang="it-IT" dirty="0" smtClean="0">
                <a:sym typeface="Wingdings" panose="05000000000000000000" pitchFamily="2" charset="2"/>
              </a:rPr>
              <a:t>, 21M </a:t>
            </a:r>
            <a:r>
              <a:rPr lang="it-IT" dirty="0" err="1" smtClean="0">
                <a:sym typeface="Wingdings" panose="05000000000000000000" pitchFamily="2" charset="2"/>
              </a:rPr>
              <a:t>bitcoins</a:t>
            </a:r>
            <a:r>
              <a:rPr lang="it-IT" dirty="0" smtClean="0">
                <a:sym typeface="Wingdings" panose="05000000000000000000" pitchFamily="2" charset="2"/>
              </a:rPr>
              <a:t>, of </a:t>
            </a:r>
            <a:r>
              <a:rPr lang="it-IT" dirty="0" err="1" smtClean="0">
                <a:sym typeface="Wingdings" panose="05000000000000000000" pitchFamily="2" charset="2"/>
              </a:rPr>
              <a:t>which</a:t>
            </a:r>
            <a:r>
              <a:rPr lang="it-IT" dirty="0" smtClean="0">
                <a:sym typeface="Wingdings" panose="05000000000000000000" pitchFamily="2" charset="2"/>
              </a:rPr>
              <a:t> 99.9% by 2048</a:t>
            </a:r>
          </a:p>
          <a:p>
            <a:pPr lvl="1"/>
            <a:endParaRPr lang="it-IT" dirty="0">
              <a:sym typeface="Wingdings" panose="05000000000000000000" pitchFamily="2" charset="2"/>
            </a:endParaRPr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2330749"/>
              </p:ext>
            </p:extLst>
          </p:nvPr>
        </p:nvGraphicFramePr>
        <p:xfrm>
          <a:off x="1259252" y="1844824"/>
          <a:ext cx="7777244" cy="1415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Equazione" r:id="rId3" imgW="4876560" imgH="888840" progId="Equation.3">
                  <p:embed/>
                </p:oleObj>
              </mc:Choice>
              <mc:Fallback>
                <p:oleObj name="Equazione" r:id="rId3" imgW="4876560" imgH="8888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9252" y="1844824"/>
                        <a:ext cx="7777244" cy="14155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Shape 371"/>
          <p:cNvGrpSpPr/>
          <p:nvPr/>
        </p:nvGrpSpPr>
        <p:grpSpPr>
          <a:xfrm>
            <a:off x="781603" y="3262837"/>
            <a:ext cx="7319155" cy="3226503"/>
            <a:chOff x="533400" y="1428750"/>
            <a:chExt cx="4232077" cy="3265844"/>
          </a:xfrm>
        </p:grpSpPr>
        <p:grpSp>
          <p:nvGrpSpPr>
            <p:cNvPr id="7" name="Shape 372"/>
            <p:cNvGrpSpPr/>
            <p:nvPr/>
          </p:nvGrpSpPr>
          <p:grpSpPr>
            <a:xfrm>
              <a:off x="533400" y="1428750"/>
              <a:ext cx="4232077" cy="3265844"/>
              <a:chOff x="378022" y="1616148"/>
              <a:chExt cx="4232077" cy="3265844"/>
            </a:xfrm>
          </p:grpSpPr>
          <p:pic>
            <p:nvPicPr>
              <p:cNvPr id="10" name="Shape 373" descr="https://upload.wikimedia.org/wikipedia/commons/thumb/5/54/Total_bitcoins_over_time.png/740px-Total_bitcoins_over_time.png"/>
              <p:cNvPicPr preferRelativeResize="0"/>
              <p:nvPr/>
            </p:nvPicPr>
            <p:blipFill rotWithShape="1">
              <a:blip r:embed="rId5">
                <a:alphaModFix/>
              </a:blip>
              <a:srcRect l="3868" t="5679" b="3137"/>
              <a:stretch/>
            </p:blipFill>
            <p:spPr>
              <a:xfrm>
                <a:off x="691116" y="1616148"/>
                <a:ext cx="3918984" cy="300901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" name="Shape 374"/>
              <p:cNvSpPr txBox="1"/>
              <p:nvPr/>
            </p:nvSpPr>
            <p:spPr>
              <a:xfrm>
                <a:off x="2369119" y="4574216"/>
                <a:ext cx="562975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25000"/>
                  <a:buFont typeface="Trebuchet MS"/>
                  <a:buNone/>
                </a:pPr>
                <a:r>
                  <a:rPr lang="en" sz="14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Year</a:t>
                </a:r>
              </a:p>
            </p:txBody>
          </p:sp>
          <p:sp>
            <p:nvSpPr>
              <p:cNvPr id="12" name="Shape 375"/>
              <p:cNvSpPr txBox="1"/>
              <p:nvPr/>
            </p:nvSpPr>
            <p:spPr>
              <a:xfrm rot="-5400000">
                <a:off x="-668898" y="2966766"/>
                <a:ext cx="240161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25000"/>
                  <a:buFont typeface="Trebuchet MS"/>
                  <a:buNone/>
                </a:pPr>
                <a:r>
                  <a:rPr lang="en" sz="14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Total bitcoins in circulation</a:t>
                </a:r>
              </a:p>
            </p:txBody>
          </p:sp>
        </p:grpSp>
        <p:sp>
          <p:nvSpPr>
            <p:cNvPr id="8" name="Shape 376"/>
            <p:cNvSpPr txBox="1"/>
            <p:nvPr/>
          </p:nvSpPr>
          <p:spPr>
            <a:xfrm>
              <a:off x="2007044" y="2702883"/>
              <a:ext cx="2677335" cy="46166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Trebuchet MS"/>
                <a:buNone/>
              </a:pPr>
              <a:r>
                <a:rPr lang="en" sz="14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First inflection point:</a:t>
              </a:r>
              <a:br>
                <a:rPr lang="en" sz="14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</a:br>
              <a:r>
                <a:rPr lang="en" sz="14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reward halved from 50BTC to 25BTC</a:t>
              </a:r>
            </a:p>
          </p:txBody>
        </p:sp>
        <p:cxnSp>
          <p:nvCxnSpPr>
            <p:cNvPr id="9" name="Shape 377"/>
            <p:cNvCxnSpPr>
              <a:stCxn id="8" idx="1"/>
            </p:cNvCxnSpPr>
            <p:nvPr/>
          </p:nvCxnSpPr>
          <p:spPr>
            <a:xfrm rot="10800000">
              <a:off x="1600244" y="2876416"/>
              <a:ext cx="406800" cy="57300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lg" len="lg"/>
            </a:ln>
          </p:spPr>
        </p:cxnSp>
      </p:grpSp>
      <p:cxnSp>
        <p:nvCxnSpPr>
          <p:cNvPr id="13" name="Shape 378"/>
          <p:cNvCxnSpPr/>
          <p:nvPr/>
        </p:nvCxnSpPr>
        <p:spPr>
          <a:xfrm>
            <a:off x="6586678" y="3609020"/>
            <a:ext cx="649618" cy="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triangle" w="lg" len="lg"/>
          </a:ln>
        </p:spPr>
      </p:cxnSp>
      <p:sp>
        <p:nvSpPr>
          <p:cNvPr id="14" name="Shape 379"/>
          <p:cNvSpPr/>
          <p:nvPr/>
        </p:nvSpPr>
        <p:spPr>
          <a:xfrm>
            <a:off x="7238020" y="3425516"/>
            <a:ext cx="2302532" cy="3077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rebuchet MS"/>
              <a:buNone/>
            </a:pPr>
            <a:r>
              <a:rPr lang="en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Total supply: </a:t>
            </a:r>
            <a:r>
              <a:rPr lang="en" sz="1600" b="0" i="0" u="none" strike="noStrike" cap="none" dirty="0" smtClean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21 M</a:t>
            </a:r>
            <a:endParaRPr lang="en"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5" name="Shape 377"/>
          <p:cNvCxnSpPr/>
          <p:nvPr/>
        </p:nvCxnSpPr>
        <p:spPr>
          <a:xfrm flipH="1" flipV="1">
            <a:off x="4031940" y="3897052"/>
            <a:ext cx="193161" cy="396044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triangle" w="lg" len="lg"/>
          </a:ln>
        </p:spPr>
      </p:cxnSp>
      <p:sp>
        <p:nvSpPr>
          <p:cNvPr id="18" name="Shape 376"/>
          <p:cNvSpPr txBox="1"/>
          <p:nvPr/>
        </p:nvSpPr>
        <p:spPr>
          <a:xfrm>
            <a:off x="4247964" y="4095074"/>
            <a:ext cx="4630310" cy="45610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</a:pPr>
            <a:r>
              <a:rPr lang="it-IT" sz="1400" b="0" i="0" u="none" strike="noStrike" cap="none" dirty="0" smtClean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</a:t>
            </a:r>
            <a:r>
              <a:rPr lang="en" sz="1400" b="0" i="0" u="none" strike="noStrike" cap="none" dirty="0" smtClean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oday, June 15 2017, # BTC = </a:t>
            </a:r>
            <a:r>
              <a:rPr lang="it-IT" sz="1400" dirty="0" smtClean="0"/>
              <a:t>16,391,338, % = 78.05% </a:t>
            </a:r>
            <a:endParaRPr lang="en" sz="14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4676539" y="6475157"/>
            <a:ext cx="3820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Plot </a:t>
            </a:r>
            <a:r>
              <a:rPr lang="it-IT" dirty="0" err="1" smtClean="0"/>
              <a:t>taken</a:t>
            </a:r>
            <a:r>
              <a:rPr lang="it-IT" dirty="0" smtClean="0"/>
              <a:t> from Princeton </a:t>
            </a:r>
            <a:r>
              <a:rPr lang="it-IT" dirty="0" err="1" smtClean="0"/>
              <a:t>University</a:t>
            </a:r>
            <a:r>
              <a:rPr lang="it-IT" dirty="0" smtClean="0"/>
              <a:t> </a:t>
            </a:r>
            <a:r>
              <a:rPr lang="it-IT" dirty="0" err="1" smtClean="0"/>
              <a:t>course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7500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Second incentive: </a:t>
            </a:r>
            <a:r>
              <a:rPr lang="it-IT" dirty="0" err="1" smtClean="0"/>
              <a:t>fee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/>
              <a:t>How to </a:t>
            </a:r>
            <a:r>
              <a:rPr lang="it-IT" dirty="0" err="1" smtClean="0"/>
              <a:t>guarantee</a:t>
            </a:r>
            <a:r>
              <a:rPr lang="it-IT" dirty="0" smtClean="0"/>
              <a:t> </a:t>
            </a:r>
            <a:r>
              <a:rPr lang="it-IT" dirty="0" err="1" smtClean="0"/>
              <a:t>honest</a:t>
            </a:r>
            <a:r>
              <a:rPr lang="it-IT" dirty="0" smtClean="0"/>
              <a:t> </a:t>
            </a:r>
            <a:r>
              <a:rPr lang="it-IT" dirty="0" err="1" smtClean="0"/>
              <a:t>behavior</a:t>
            </a:r>
            <a:r>
              <a:rPr lang="it-IT" dirty="0" smtClean="0"/>
              <a:t> </a:t>
            </a:r>
            <a:r>
              <a:rPr lang="it-IT" dirty="0" err="1" smtClean="0"/>
              <a:t>when</a:t>
            </a:r>
            <a:r>
              <a:rPr lang="it-IT" dirty="0" smtClean="0"/>
              <a:t> </a:t>
            </a:r>
            <a:r>
              <a:rPr lang="it-IT" dirty="0" err="1" smtClean="0"/>
              <a:t>block</a:t>
            </a:r>
            <a:r>
              <a:rPr lang="it-IT" dirty="0" smtClean="0"/>
              <a:t> </a:t>
            </a:r>
            <a:r>
              <a:rPr lang="it-IT" dirty="0" err="1" smtClean="0"/>
              <a:t>creation</a:t>
            </a:r>
            <a:r>
              <a:rPr lang="it-IT" dirty="0" smtClean="0"/>
              <a:t> </a:t>
            </a:r>
            <a:r>
              <a:rPr lang="it-IT" dirty="0" err="1" smtClean="0"/>
              <a:t>reward</a:t>
            </a:r>
            <a:r>
              <a:rPr lang="it-IT" dirty="0" smtClean="0"/>
              <a:t> </a:t>
            </a:r>
            <a:r>
              <a:rPr lang="it-IT" dirty="0" err="1" smtClean="0"/>
              <a:t>will</a:t>
            </a:r>
            <a:r>
              <a:rPr lang="it-IT" dirty="0" smtClean="0"/>
              <a:t> </a:t>
            </a:r>
            <a:r>
              <a:rPr lang="it-IT" dirty="0" err="1" smtClean="0"/>
              <a:t>become</a:t>
            </a:r>
            <a:r>
              <a:rPr lang="it-IT" dirty="0" smtClean="0"/>
              <a:t> </a:t>
            </a:r>
            <a:r>
              <a:rPr lang="it-IT" dirty="0" err="1" smtClean="0"/>
              <a:t>negligible</a:t>
            </a:r>
            <a:r>
              <a:rPr lang="it-IT" dirty="0" smtClean="0"/>
              <a:t>?</a:t>
            </a:r>
          </a:p>
          <a:p>
            <a:pPr lvl="1"/>
            <a:r>
              <a:rPr lang="it-IT" dirty="0" err="1" smtClean="0"/>
              <a:t>Longer</a:t>
            </a:r>
            <a:r>
              <a:rPr lang="it-IT" dirty="0" smtClean="0"/>
              <a:t> </a:t>
            </a:r>
            <a:r>
              <a:rPr lang="it-IT" dirty="0" err="1" smtClean="0"/>
              <a:t>term</a:t>
            </a:r>
            <a:r>
              <a:rPr lang="it-IT" dirty="0" smtClean="0"/>
              <a:t> idea : </a:t>
            </a:r>
            <a:r>
              <a:rPr lang="it-IT" dirty="0" err="1" smtClean="0"/>
              <a:t>add</a:t>
            </a:r>
            <a:r>
              <a:rPr lang="it-IT" dirty="0" smtClean="0"/>
              <a:t> a </a:t>
            </a:r>
            <a:r>
              <a:rPr lang="it-IT" dirty="0" err="1" smtClean="0"/>
              <a:t>fee</a:t>
            </a:r>
            <a:r>
              <a:rPr lang="it-IT" dirty="0" smtClean="0"/>
              <a:t> to </a:t>
            </a:r>
            <a:r>
              <a:rPr lang="it-IT" dirty="0" err="1" smtClean="0"/>
              <a:t>every</a:t>
            </a:r>
            <a:r>
              <a:rPr lang="it-IT" dirty="0" smtClean="0"/>
              <a:t> </a:t>
            </a:r>
            <a:r>
              <a:rPr lang="it-IT" dirty="0" err="1" smtClean="0"/>
              <a:t>transaction</a:t>
            </a:r>
            <a:r>
              <a:rPr lang="it-IT" dirty="0" smtClean="0"/>
              <a:t> </a:t>
            </a:r>
            <a:r>
              <a:rPr lang="it-IT" dirty="0" err="1" smtClean="0"/>
              <a:t>recorded</a:t>
            </a:r>
            <a:r>
              <a:rPr lang="it-IT" dirty="0" smtClean="0"/>
              <a:t> in a </a:t>
            </a:r>
            <a:r>
              <a:rPr lang="it-IT" dirty="0" err="1" smtClean="0"/>
              <a:t>block</a:t>
            </a:r>
            <a:endParaRPr lang="it-IT" dirty="0" smtClean="0"/>
          </a:p>
          <a:p>
            <a:pPr lvl="2"/>
            <a:endParaRPr lang="it-IT" dirty="0" smtClean="0"/>
          </a:p>
          <a:p>
            <a:pPr lvl="2"/>
            <a:endParaRPr lang="it-IT" dirty="0"/>
          </a:p>
          <a:p>
            <a:pPr lvl="2"/>
            <a:endParaRPr lang="it-IT" dirty="0" smtClean="0"/>
          </a:p>
          <a:p>
            <a:pPr lvl="2"/>
            <a:endParaRPr lang="it-IT" dirty="0" smtClean="0"/>
          </a:p>
          <a:p>
            <a:pPr lvl="1"/>
            <a:r>
              <a:rPr lang="it-IT" dirty="0" err="1" smtClean="0"/>
              <a:t>Fee</a:t>
            </a:r>
            <a:r>
              <a:rPr lang="it-IT" dirty="0" smtClean="0"/>
              <a:t> </a:t>
            </a:r>
            <a:r>
              <a:rPr lang="it-IT" dirty="0" err="1" smtClean="0"/>
              <a:t>goes</a:t>
            </a:r>
            <a:r>
              <a:rPr lang="it-IT" dirty="0" smtClean="0"/>
              <a:t> to </a:t>
            </a:r>
            <a:r>
              <a:rPr lang="it-IT" dirty="0" err="1" smtClean="0"/>
              <a:t>block</a:t>
            </a:r>
            <a:r>
              <a:rPr lang="it-IT" dirty="0" smtClean="0"/>
              <a:t> creator</a:t>
            </a:r>
          </a:p>
          <a:p>
            <a:pPr lvl="1"/>
            <a:r>
              <a:rPr lang="it-IT" dirty="0" err="1" smtClean="0"/>
              <a:t>Originally</a:t>
            </a:r>
            <a:r>
              <a:rPr lang="it-IT" dirty="0" smtClean="0"/>
              <a:t> optional, 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becoming</a:t>
            </a:r>
            <a:r>
              <a:rPr lang="it-IT" dirty="0" smtClean="0"/>
              <a:t> </a:t>
            </a:r>
            <a:r>
              <a:rPr lang="it-IT" dirty="0" err="1" smtClean="0"/>
              <a:t>mandatory</a:t>
            </a:r>
            <a:r>
              <a:rPr lang="it-IT" dirty="0" smtClean="0"/>
              <a:t> </a:t>
            </a:r>
          </a:p>
          <a:p>
            <a:pPr lvl="2"/>
            <a:r>
              <a:rPr lang="it-IT" dirty="0" err="1" smtClean="0"/>
              <a:t>As</a:t>
            </a:r>
            <a:r>
              <a:rPr lang="it-IT" dirty="0" smtClean="0"/>
              <a:t> of </a:t>
            </a:r>
            <a:r>
              <a:rPr lang="it-IT" dirty="0" err="1" smtClean="0"/>
              <a:t>today</a:t>
            </a:r>
            <a:r>
              <a:rPr lang="it-IT" dirty="0" smtClean="0"/>
              <a:t>, </a:t>
            </a:r>
            <a:r>
              <a:rPr lang="it-IT" dirty="0" err="1" smtClean="0"/>
              <a:t>June</a:t>
            </a:r>
            <a:r>
              <a:rPr lang="it-IT" dirty="0" smtClean="0"/>
              <a:t> 15, 2017, </a:t>
            </a:r>
            <a:r>
              <a:rPr lang="it-IT" dirty="0" err="1" smtClean="0"/>
              <a:t>average</a:t>
            </a:r>
            <a:r>
              <a:rPr lang="it-IT" dirty="0" smtClean="0"/>
              <a:t> </a:t>
            </a:r>
            <a:r>
              <a:rPr lang="it-IT" dirty="0" err="1" smtClean="0"/>
              <a:t>fee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367 </a:t>
            </a:r>
            <a:r>
              <a:rPr lang="it-IT" dirty="0" err="1" smtClean="0"/>
              <a:t>satoshi</a:t>
            </a:r>
            <a:r>
              <a:rPr lang="it-IT" dirty="0" smtClean="0"/>
              <a:t>/byte (1 </a:t>
            </a:r>
            <a:r>
              <a:rPr lang="it-IT" dirty="0" err="1" smtClean="0"/>
              <a:t>satoshi</a:t>
            </a:r>
            <a:r>
              <a:rPr lang="it-IT" dirty="0" smtClean="0"/>
              <a:t> = 10</a:t>
            </a:r>
            <a:r>
              <a:rPr lang="it-IT" baseline="30000" dirty="0" smtClean="0"/>
              <a:t>-8</a:t>
            </a:r>
            <a:r>
              <a:rPr lang="it-IT" dirty="0" smtClean="0"/>
              <a:t> BTC = </a:t>
            </a:r>
            <a:r>
              <a:rPr lang="it-IT" dirty="0" err="1" smtClean="0"/>
              <a:t>smallest</a:t>
            </a:r>
            <a:r>
              <a:rPr lang="it-IT" dirty="0" smtClean="0"/>
              <a:t> </a:t>
            </a:r>
            <a:r>
              <a:rPr lang="it-IT" dirty="0" err="1" smtClean="0"/>
              <a:t>unit</a:t>
            </a:r>
            <a:r>
              <a:rPr lang="it-IT" dirty="0" smtClean="0"/>
              <a:t>)</a:t>
            </a:r>
          </a:p>
          <a:p>
            <a:pPr lvl="2"/>
            <a:r>
              <a:rPr lang="it-IT" dirty="0" err="1" smtClean="0"/>
              <a:t>Currently</a:t>
            </a:r>
            <a:r>
              <a:rPr lang="it-IT" dirty="0" smtClean="0"/>
              <a:t>, </a:t>
            </a:r>
            <a:r>
              <a:rPr lang="it-IT" dirty="0" err="1" smtClean="0"/>
              <a:t>about</a:t>
            </a:r>
            <a:r>
              <a:rPr lang="it-IT" dirty="0" smtClean="0"/>
              <a:t> 2-3 extra BTC per </a:t>
            </a:r>
            <a:r>
              <a:rPr lang="it-IT" dirty="0" err="1" smtClean="0"/>
              <a:t>block</a:t>
            </a:r>
            <a:r>
              <a:rPr lang="it-IT" dirty="0" smtClean="0"/>
              <a:t> (</a:t>
            </a:r>
            <a:r>
              <a:rPr lang="it-IT" dirty="0" err="1" smtClean="0"/>
              <a:t>varies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4" name="Rettangolo 21"/>
          <p:cNvSpPr>
            <a:spLocks noChangeArrowheads="1"/>
          </p:cNvSpPr>
          <p:nvPr/>
        </p:nvSpPr>
        <p:spPr bwMode="auto">
          <a:xfrm>
            <a:off x="4391980" y="3068960"/>
            <a:ext cx="4176463" cy="919841"/>
          </a:xfrm>
          <a:prstGeom prst="rect">
            <a:avLst/>
          </a:prstGeom>
          <a:solidFill>
            <a:srgbClr val="FFC00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Inputs</a:t>
            </a:r>
            <a:r>
              <a:rPr lang="it-IT" altLang="it-IT" sz="1800" b="0" dirty="0" smtClean="0">
                <a:latin typeface="Arial Narrow" pitchFamily="34" charset="0"/>
              </a:rPr>
              <a:t>: [112][11](0)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</a:rPr>
              <a:t>Outputs</a:t>
            </a:r>
            <a:r>
              <a:rPr lang="it-IT" altLang="it-IT" sz="1800" b="0" dirty="0" smtClean="0">
                <a:latin typeface="Arial Narrow" pitchFamily="34" charset="0"/>
              </a:rPr>
              <a:t>: 11.8 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 Bonny,13.1Flavia, 0.1fee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 smtClean="0">
                <a:latin typeface="Arial Narrow" pitchFamily="34" charset="0"/>
                <a:sym typeface="Wingdings" panose="05000000000000000000" pitchFamily="2" charset="2"/>
              </a:rPr>
              <a:t>Signed</a:t>
            </a:r>
            <a:r>
              <a:rPr lang="it-IT" altLang="it-IT" sz="1800" b="0" dirty="0" smtClean="0">
                <a:latin typeface="Arial Narrow" pitchFamily="34" charset="0"/>
                <a:sym typeface="Wingdings" panose="05000000000000000000" pitchFamily="2" charset="2"/>
              </a:rPr>
              <a:t>: Flavia</a:t>
            </a:r>
            <a:endParaRPr lang="it-IT" altLang="it-IT" sz="1800" b="0" dirty="0" smtClean="0">
              <a:latin typeface="Arial Narrow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altLang="it-IT" sz="1800" b="0" baseline="-25000" dirty="0">
              <a:latin typeface="Arial Narrow" pitchFamily="34" charset="0"/>
            </a:endParaRPr>
          </a:p>
        </p:txBody>
      </p:sp>
      <p:sp>
        <p:nvSpPr>
          <p:cNvPr id="5" name="Rettangolo 20"/>
          <p:cNvSpPr>
            <a:spLocks noChangeArrowheads="1"/>
          </p:cNvSpPr>
          <p:nvPr/>
        </p:nvSpPr>
        <p:spPr bwMode="auto">
          <a:xfrm>
            <a:off x="4391980" y="2708920"/>
            <a:ext cx="2088232" cy="341312"/>
          </a:xfrm>
          <a:prstGeom prst="rect">
            <a:avLst/>
          </a:prstGeom>
          <a:solidFill>
            <a:srgbClr val="00B050">
              <a:alpha val="50195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>
                <a:latin typeface="Arial Narrow" pitchFamily="34" charset="0"/>
              </a:rPr>
              <a:t>Block</a:t>
            </a:r>
            <a:r>
              <a:rPr lang="it-IT" altLang="it-IT" sz="1800" b="0" dirty="0">
                <a:latin typeface="Arial Narrow" pitchFamily="34" charset="0"/>
              </a:rPr>
              <a:t> ID </a:t>
            </a:r>
            <a:r>
              <a:rPr lang="it-IT" altLang="it-IT" sz="1800" b="0" dirty="0" smtClean="0">
                <a:latin typeface="Arial Narrow" pitchFamily="34" charset="0"/>
              </a:rPr>
              <a:t>113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6" name="Rettangolo 20"/>
          <p:cNvSpPr>
            <a:spLocks noChangeArrowheads="1"/>
          </p:cNvSpPr>
          <p:nvPr/>
        </p:nvSpPr>
        <p:spPr bwMode="auto">
          <a:xfrm>
            <a:off x="6480210" y="2708920"/>
            <a:ext cx="2088233" cy="341312"/>
          </a:xfrm>
          <a:prstGeom prst="rect">
            <a:avLst/>
          </a:prstGeom>
          <a:solidFill>
            <a:srgbClr val="FFCCFF">
              <a:alpha val="50000"/>
            </a:srgb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è"/>
              <a:defRPr sz="3200" b="1"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ð"/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à"/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 Narrow" pitchFamily="34" charset="0"/>
              </a:rPr>
              <a:t>Trans ID 21</a:t>
            </a:r>
            <a:endParaRPr lang="it-IT" altLang="it-IT" sz="1800" b="0" dirty="0">
              <a:latin typeface="Arial Narrow" pitchFamily="34" charset="0"/>
            </a:endParaRPr>
          </a:p>
        </p:txBody>
      </p:sp>
      <p:sp>
        <p:nvSpPr>
          <p:cNvPr id="8" name="Ovale 7"/>
          <p:cNvSpPr/>
          <p:nvPr/>
        </p:nvSpPr>
        <p:spPr bwMode="auto">
          <a:xfrm>
            <a:off x="7596336" y="3212975"/>
            <a:ext cx="972107" cy="576064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13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How to </a:t>
            </a:r>
            <a:r>
              <a:rPr lang="it-IT" dirty="0" err="1" smtClean="0"/>
              <a:t>pick</a:t>
            </a:r>
            <a:r>
              <a:rPr lang="it-IT" dirty="0" smtClean="0"/>
              <a:t> a «random» </a:t>
            </a:r>
            <a:r>
              <a:rPr lang="it-IT" dirty="0" err="1" smtClean="0"/>
              <a:t>node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5219786"/>
          </a:xfrm>
        </p:spPr>
        <p:txBody>
          <a:bodyPr>
            <a:normAutofit fontScale="70000" lnSpcReduction="20000"/>
          </a:bodyPr>
          <a:lstStyle/>
          <a:p>
            <a:r>
              <a:rPr lang="it-IT" dirty="0" smtClean="0"/>
              <a:t>Select random </a:t>
            </a:r>
            <a:r>
              <a:rPr lang="it-IT" dirty="0" err="1" smtClean="0"/>
              <a:t>node</a:t>
            </a:r>
            <a:r>
              <a:rPr lang="it-IT" dirty="0" smtClean="0"/>
              <a:t> HARDLY an option.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reasons</a:t>
            </a:r>
            <a:endParaRPr lang="it-IT" dirty="0" smtClean="0"/>
          </a:p>
          <a:p>
            <a:pPr lvl="1"/>
            <a:r>
              <a:rPr lang="it-IT" dirty="0" err="1" smtClean="0"/>
              <a:t>Who</a:t>
            </a:r>
            <a:r>
              <a:rPr lang="it-IT" dirty="0" smtClean="0"/>
              <a:t> </a:t>
            </a:r>
            <a:r>
              <a:rPr lang="it-IT" dirty="0" err="1" smtClean="0"/>
              <a:t>performs</a:t>
            </a:r>
            <a:r>
              <a:rPr lang="it-IT" dirty="0" smtClean="0"/>
              <a:t> the </a:t>
            </a:r>
            <a:r>
              <a:rPr lang="it-IT" dirty="0" err="1" smtClean="0"/>
              <a:t>actual</a:t>
            </a:r>
            <a:r>
              <a:rPr lang="it-IT" dirty="0" smtClean="0"/>
              <a:t> </a:t>
            </a:r>
            <a:r>
              <a:rPr lang="it-IT" dirty="0" err="1" smtClean="0"/>
              <a:t>selection</a:t>
            </a:r>
            <a:r>
              <a:rPr lang="it-IT" dirty="0" smtClean="0"/>
              <a:t>? </a:t>
            </a:r>
          </a:p>
          <a:p>
            <a:pPr lvl="2"/>
            <a:r>
              <a:rPr lang="it-IT" dirty="0" smtClean="0"/>
              <a:t>No </a:t>
            </a:r>
            <a:r>
              <a:rPr lang="it-IT" dirty="0" err="1" smtClean="0"/>
              <a:t>coordination</a:t>
            </a:r>
            <a:r>
              <a:rPr lang="it-IT" dirty="0" smtClean="0"/>
              <a:t>!</a:t>
            </a:r>
          </a:p>
          <a:p>
            <a:pPr lvl="1"/>
            <a:r>
              <a:rPr lang="it-IT" dirty="0" err="1" smtClean="0"/>
              <a:t>Trivial</a:t>
            </a:r>
            <a:r>
              <a:rPr lang="it-IT" dirty="0" smtClean="0"/>
              <a:t> to </a:t>
            </a:r>
            <a:r>
              <a:rPr lang="it-IT" dirty="0" err="1" smtClean="0"/>
              <a:t>cheat</a:t>
            </a:r>
            <a:r>
              <a:rPr lang="it-IT" dirty="0" smtClean="0"/>
              <a:t> via </a:t>
            </a:r>
            <a:r>
              <a:rPr lang="it-IT" dirty="0" err="1" smtClean="0"/>
              <a:t>sybil</a:t>
            </a:r>
            <a:r>
              <a:rPr lang="it-IT" dirty="0" smtClean="0"/>
              <a:t> </a:t>
            </a:r>
            <a:r>
              <a:rPr lang="it-IT" dirty="0" err="1" smtClean="0"/>
              <a:t>attack</a:t>
            </a:r>
            <a:r>
              <a:rPr lang="it-IT" dirty="0" smtClean="0"/>
              <a:t> </a:t>
            </a:r>
            <a:r>
              <a:rPr lang="it-IT" dirty="0" smtClean="0">
                <a:sym typeface="Wingdings" panose="05000000000000000000" pitchFamily="2" charset="2"/>
              </a:rPr>
              <a:t> game over</a:t>
            </a:r>
          </a:p>
          <a:p>
            <a:pPr lvl="1"/>
            <a:endParaRPr lang="it-IT" dirty="0" smtClean="0">
              <a:sym typeface="Wingdings" panose="05000000000000000000" pitchFamily="2" charset="2"/>
            </a:endParaRPr>
          </a:p>
          <a:p>
            <a:r>
              <a:rPr lang="it-IT" dirty="0" smtClean="0">
                <a:sym typeface="Wingdings" panose="05000000000000000000" pitchFamily="2" charset="2"/>
              </a:rPr>
              <a:t>(</a:t>
            </a:r>
            <a:r>
              <a:rPr lang="it-IT" dirty="0" err="1" smtClean="0">
                <a:sym typeface="Wingdings" panose="05000000000000000000" pitchFamily="2" charset="2"/>
              </a:rPr>
              <a:t>much</a:t>
            </a:r>
            <a:r>
              <a:rPr lang="it-IT" dirty="0" smtClean="0">
                <a:sym typeface="Wingdings" panose="05000000000000000000" pitchFamily="2" charset="2"/>
              </a:rPr>
              <a:t>!) </a:t>
            </a:r>
            <a:r>
              <a:rPr lang="it-IT" dirty="0" err="1" smtClean="0">
                <a:sym typeface="Wingdings" panose="05000000000000000000" pitchFamily="2" charset="2"/>
              </a:rPr>
              <a:t>better</a:t>
            </a:r>
            <a:r>
              <a:rPr lang="it-IT" dirty="0" smtClean="0">
                <a:sym typeface="Wingdings" panose="05000000000000000000" pitchFamily="2" charset="2"/>
              </a:rPr>
              <a:t> idea: </a:t>
            </a:r>
            <a:r>
              <a:rPr lang="it-IT" dirty="0" err="1" smtClean="0">
                <a:sym typeface="Wingdings" panose="05000000000000000000" pitchFamily="2" charset="2"/>
              </a:rPr>
              <a:t>approximate</a:t>
            </a:r>
            <a:r>
              <a:rPr lang="it-IT" dirty="0" smtClean="0">
                <a:sym typeface="Wingdings" panose="05000000000000000000" pitchFamily="2" charset="2"/>
              </a:rPr>
              <a:t> a random </a:t>
            </a:r>
            <a:r>
              <a:rPr lang="it-IT" dirty="0" err="1" smtClean="0">
                <a:sym typeface="Wingdings" panose="05000000000000000000" pitchFamily="2" charset="2"/>
              </a:rPr>
              <a:t>selection</a:t>
            </a:r>
            <a:r>
              <a:rPr lang="it-IT" dirty="0" smtClean="0">
                <a:sym typeface="Wingdings" panose="05000000000000000000" pitchFamily="2" charset="2"/>
              </a:rPr>
              <a:t> in </a:t>
            </a:r>
            <a:r>
              <a:rPr lang="it-IT" dirty="0" err="1" smtClean="0">
                <a:sym typeface="Wingdings" panose="05000000000000000000" pitchFamily="2" charset="2"/>
              </a:rPr>
              <a:t>proportion</a:t>
            </a:r>
            <a:r>
              <a:rPr lang="it-IT" dirty="0" smtClean="0">
                <a:sym typeface="Wingdings" panose="05000000000000000000" pitchFamily="2" charset="2"/>
              </a:rPr>
              <a:t> to «some </a:t>
            </a:r>
            <a:r>
              <a:rPr lang="it-IT" dirty="0" err="1" smtClean="0">
                <a:sym typeface="Wingdings" panose="05000000000000000000" pitchFamily="2" charset="2"/>
              </a:rPr>
              <a:t>resource</a:t>
            </a:r>
            <a:r>
              <a:rPr lang="it-IT" dirty="0" smtClean="0">
                <a:sym typeface="Wingdings" panose="05000000000000000000" pitchFamily="2" charset="2"/>
              </a:rPr>
              <a:t>» </a:t>
            </a:r>
            <a:r>
              <a:rPr lang="it-IT" dirty="0" err="1" smtClean="0">
                <a:sym typeface="Wingdings" panose="05000000000000000000" pitchFamily="2" charset="2"/>
              </a:rPr>
              <a:t>that</a:t>
            </a:r>
            <a:r>
              <a:rPr lang="it-IT" dirty="0" smtClean="0">
                <a:sym typeface="Wingdings" panose="05000000000000000000" pitchFamily="2" charset="2"/>
              </a:rPr>
              <a:t> (</a:t>
            </a:r>
            <a:r>
              <a:rPr lang="it-IT" dirty="0" err="1" smtClean="0">
                <a:sym typeface="Wingdings" panose="05000000000000000000" pitchFamily="2" charset="2"/>
              </a:rPr>
              <a:t>we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hope</a:t>
            </a:r>
            <a:r>
              <a:rPr lang="it-IT" dirty="0" smtClean="0">
                <a:sym typeface="Wingdings" panose="05000000000000000000" pitchFamily="2" charset="2"/>
              </a:rPr>
              <a:t>) </a:t>
            </a:r>
            <a:r>
              <a:rPr lang="it-IT" dirty="0" err="1" smtClean="0">
                <a:sym typeface="Wingdings" panose="05000000000000000000" pitchFamily="2" charset="2"/>
              </a:rPr>
              <a:t>nobody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will</a:t>
            </a:r>
            <a:r>
              <a:rPr lang="it-IT" dirty="0" smtClean="0">
                <a:sym typeface="Wingdings" panose="05000000000000000000" pitchFamily="2" charset="2"/>
              </a:rPr>
              <a:t> be </a:t>
            </a:r>
            <a:r>
              <a:rPr lang="it-IT" dirty="0" err="1" smtClean="0">
                <a:sym typeface="Wingdings" panose="05000000000000000000" pitchFamily="2" charset="2"/>
              </a:rPr>
              <a:t>able</a:t>
            </a:r>
            <a:r>
              <a:rPr lang="it-IT" dirty="0" smtClean="0">
                <a:sym typeface="Wingdings" panose="05000000000000000000" pitchFamily="2" charset="2"/>
              </a:rPr>
              <a:t> to </a:t>
            </a:r>
            <a:r>
              <a:rPr lang="it-IT" dirty="0" err="1" smtClean="0">
                <a:sym typeface="Wingdings" panose="05000000000000000000" pitchFamily="2" charset="2"/>
              </a:rPr>
              <a:t>monopolize</a:t>
            </a:r>
            <a:endParaRPr lang="it-IT" dirty="0" smtClean="0">
              <a:sym typeface="Wingdings" panose="05000000000000000000" pitchFamily="2" charset="2"/>
            </a:endParaRPr>
          </a:p>
          <a:p>
            <a:pPr>
              <a:buSzPct val="100000"/>
            </a:pPr>
            <a:endParaRPr lang="en" dirty="0" smtClean="0">
              <a:sym typeface="Trebuchet MS"/>
            </a:endParaRPr>
          </a:p>
          <a:p>
            <a:pPr>
              <a:buSzPct val="100000"/>
            </a:pPr>
            <a:r>
              <a:rPr lang="en" dirty="0" smtClean="0">
                <a:sym typeface="Trebuchet MS"/>
              </a:rPr>
              <a:t>Bitcoin idea: proof-of-work</a:t>
            </a:r>
          </a:p>
          <a:p>
            <a:pPr lvl="1">
              <a:buSzPct val="100000"/>
            </a:pPr>
            <a:r>
              <a:rPr lang="en" dirty="0" smtClean="0">
                <a:sym typeface="Trebuchet MS"/>
              </a:rPr>
              <a:t>proportion </a:t>
            </a:r>
            <a:r>
              <a:rPr lang="en" dirty="0">
                <a:sym typeface="Trebuchet MS"/>
              </a:rPr>
              <a:t>to computing </a:t>
            </a:r>
            <a:r>
              <a:rPr lang="en" dirty="0" smtClean="0">
                <a:sym typeface="Trebuchet MS"/>
              </a:rPr>
              <a:t>power</a:t>
            </a:r>
          </a:p>
          <a:p>
            <a:pPr lvl="2">
              <a:buSzPct val="100000"/>
            </a:pPr>
            <a:r>
              <a:rPr lang="it-IT" dirty="0" err="1" smtClean="0">
                <a:sym typeface="Trebuchet MS"/>
              </a:rPr>
              <a:t>Seems</a:t>
            </a:r>
            <a:r>
              <a:rPr lang="it-IT" dirty="0" smtClean="0">
                <a:sym typeface="Trebuchet MS"/>
              </a:rPr>
              <a:t> </a:t>
            </a:r>
            <a:r>
              <a:rPr lang="it-IT" dirty="0" err="1" smtClean="0">
                <a:sym typeface="Trebuchet MS"/>
              </a:rPr>
              <a:t>reasonable</a:t>
            </a:r>
            <a:r>
              <a:rPr lang="it-IT" dirty="0" smtClean="0">
                <a:sym typeface="Trebuchet MS"/>
              </a:rPr>
              <a:t> </a:t>
            </a:r>
            <a:r>
              <a:rPr lang="en" dirty="0" smtClean="0">
                <a:sym typeface="Trebuchet MS"/>
              </a:rPr>
              <a:t>that a </a:t>
            </a:r>
            <a:r>
              <a:rPr lang="en" u="sng" dirty="0" smtClean="0">
                <a:sym typeface="Trebuchet MS"/>
              </a:rPr>
              <a:t>single</a:t>
            </a:r>
            <a:r>
              <a:rPr lang="en" dirty="0" smtClean="0">
                <a:sym typeface="Trebuchet MS"/>
              </a:rPr>
              <a:t> miner won’t be able to recruit more than 50% of the total computing power</a:t>
            </a:r>
          </a:p>
          <a:p>
            <a:pPr lvl="1">
              <a:buSzPct val="100000"/>
            </a:pPr>
            <a:r>
              <a:rPr lang="it-IT" dirty="0" smtClean="0">
                <a:sym typeface="Trebuchet MS"/>
              </a:rPr>
              <a:t>M</a:t>
            </a:r>
            <a:r>
              <a:rPr lang="en" dirty="0" smtClean="0">
                <a:sym typeface="Trebuchet MS"/>
              </a:rPr>
              <a:t>ining a block = solving an hash puzzle</a:t>
            </a:r>
            <a:endParaRPr lang="it-IT" dirty="0" smtClean="0">
              <a:sym typeface="Wingdings" panose="05000000000000000000" pitchFamily="2" charset="2"/>
            </a:endParaRPr>
          </a:p>
          <a:p>
            <a:pPr lvl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6270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Shape 40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rebuchet MS"/>
              <a:buNone/>
            </a:pPr>
            <a:r>
              <a:rPr lang="en" sz="3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Hash puzzles</a:t>
            </a:r>
          </a:p>
        </p:txBody>
      </p:sp>
      <p:sp>
        <p:nvSpPr>
          <p:cNvPr id="409" name="Shape 409"/>
          <p:cNvSpPr txBox="1">
            <a:spLocks noGrp="1"/>
          </p:cNvSpPr>
          <p:nvPr>
            <p:ph type="body" idx="1"/>
          </p:nvPr>
        </p:nvSpPr>
        <p:spPr>
          <a:xfrm>
            <a:off x="482860" y="1600201"/>
            <a:ext cx="8229600" cy="49675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rebuchet MS"/>
              <a:buNone/>
            </a:pPr>
            <a:r>
              <a:rPr lang="en" sz="24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To create block, find nonce s.t.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rebuchet MS"/>
              <a:buNone/>
            </a:pPr>
            <a:r>
              <a:rPr lang="en" sz="24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H(nonce ‖ prev_hash ‖ tx ‖ … ‖ tx) is very small</a:t>
            </a:r>
          </a:p>
        </p:txBody>
      </p:sp>
      <p:graphicFrame>
        <p:nvGraphicFramePr>
          <p:cNvPr id="410" name="Shape 410"/>
          <p:cNvGraphicFramePr/>
          <p:nvPr>
            <p:extLst>
              <p:ext uri="{D42A27DB-BD31-4B8C-83A1-F6EECF244321}">
                <p14:modId xmlns:p14="http://schemas.microsoft.com/office/powerpoint/2010/main" val="2943486379"/>
              </p:ext>
            </p:extLst>
          </p:nvPr>
        </p:nvGraphicFramePr>
        <p:xfrm>
          <a:off x="533400" y="3426618"/>
          <a:ext cx="8001000" cy="411494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889000"/>
                <a:gridCol w="889000"/>
                <a:gridCol w="889000"/>
                <a:gridCol w="889000"/>
                <a:gridCol w="889000"/>
                <a:gridCol w="889000"/>
                <a:gridCol w="889000"/>
                <a:gridCol w="889000"/>
                <a:gridCol w="889000"/>
              </a:tblGrid>
              <a:tr h="40641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it-IT" sz="1400" u="none" strike="noStrike" cap="none" dirty="0" smtClean="0"/>
                        <a:t>000000</a:t>
                      </a:r>
                      <a:endParaRPr sz="1900" u="none" strike="noStrike" cap="none" dirty="0"/>
                    </a:p>
                  </a:txBody>
                  <a:tcPr marL="91450" marR="91450" marT="60967" marB="60967">
                    <a:solidFill>
                      <a:srgbClr val="FF81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900" u="none" strike="noStrike" cap="none"/>
                    </a:p>
                  </a:txBody>
                  <a:tcPr marL="91450" marR="91450" marT="60967" marB="60967">
                    <a:solidFill>
                      <a:srgbClr val="83B3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900" u="none" strike="noStrike" cap="none"/>
                    </a:p>
                  </a:txBody>
                  <a:tcPr marL="91450" marR="91450" marT="60967" marB="60967">
                    <a:solidFill>
                      <a:srgbClr val="83B3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900" u="none" strike="noStrike" cap="none"/>
                    </a:p>
                  </a:txBody>
                  <a:tcPr marL="91450" marR="91450" marT="60967" marB="60967">
                    <a:solidFill>
                      <a:srgbClr val="83B3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900" u="none" strike="noStrike" cap="none"/>
                    </a:p>
                  </a:txBody>
                  <a:tcPr marL="91450" marR="91450" marT="60967" marB="60967">
                    <a:solidFill>
                      <a:srgbClr val="83B3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900" u="none" strike="noStrike" cap="none"/>
                    </a:p>
                  </a:txBody>
                  <a:tcPr marL="91450" marR="91450" marT="60967" marB="60967">
                    <a:solidFill>
                      <a:srgbClr val="83B3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900" u="none" strike="noStrike" cap="none"/>
                    </a:p>
                  </a:txBody>
                  <a:tcPr marL="91450" marR="91450" marT="60967" marB="60967">
                    <a:solidFill>
                      <a:srgbClr val="83B3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900" u="none" strike="noStrike" cap="none"/>
                    </a:p>
                  </a:txBody>
                  <a:tcPr marL="91450" marR="91450" marT="60967" marB="60967">
                    <a:solidFill>
                      <a:srgbClr val="83B3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900" u="none" strike="noStrike" cap="none"/>
                    </a:p>
                  </a:txBody>
                  <a:tcPr marL="91450" marR="91450" marT="60967" marB="60967">
                    <a:solidFill>
                      <a:srgbClr val="83B3D9"/>
                    </a:solidFill>
                  </a:tcPr>
                </a:tc>
              </a:tr>
            </a:tbl>
          </a:graphicData>
        </a:graphic>
      </p:graphicFrame>
      <p:cxnSp>
        <p:nvCxnSpPr>
          <p:cNvPr id="411" name="Shape 411"/>
          <p:cNvCxnSpPr/>
          <p:nvPr/>
        </p:nvCxnSpPr>
        <p:spPr>
          <a:xfrm>
            <a:off x="533400" y="3223417"/>
            <a:ext cx="8001000" cy="0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solid"/>
            <a:round/>
            <a:headEnd type="stealth" w="lg" len="lg"/>
            <a:tailEnd type="stealth" w="lg" len="lg"/>
          </a:ln>
        </p:spPr>
      </p:cxnSp>
      <p:sp>
        <p:nvSpPr>
          <p:cNvPr id="412" name="Shape 412"/>
          <p:cNvSpPr txBox="1"/>
          <p:nvPr/>
        </p:nvSpPr>
        <p:spPr>
          <a:xfrm>
            <a:off x="3429001" y="2708920"/>
            <a:ext cx="2371161" cy="4924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rebuchet MS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Output space of hash</a:t>
            </a:r>
          </a:p>
        </p:txBody>
      </p:sp>
      <p:cxnSp>
        <p:nvCxnSpPr>
          <p:cNvPr id="413" name="Shape 413"/>
          <p:cNvCxnSpPr/>
          <p:nvPr/>
        </p:nvCxnSpPr>
        <p:spPr>
          <a:xfrm>
            <a:off x="533400" y="4029720"/>
            <a:ext cx="914400" cy="0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solid"/>
            <a:round/>
            <a:headEnd type="stealth" w="lg" len="lg"/>
            <a:tailEnd type="stealth" w="lg" len="lg"/>
          </a:ln>
        </p:spPr>
      </p:cxnSp>
      <p:sp>
        <p:nvSpPr>
          <p:cNvPr id="414" name="Shape 414"/>
          <p:cNvSpPr txBox="1"/>
          <p:nvPr/>
        </p:nvSpPr>
        <p:spPr>
          <a:xfrm>
            <a:off x="514531" y="4077072"/>
            <a:ext cx="933268" cy="8617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rebuchet MS"/>
              <a:buNone/>
            </a:pPr>
            <a:r>
              <a:rPr lang="en" sz="18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Target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rebuchet MS"/>
              <a:buNone/>
            </a:pPr>
            <a:r>
              <a:rPr lang="en" sz="18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space</a:t>
            </a:r>
          </a:p>
        </p:txBody>
      </p:sp>
      <p:sp>
        <p:nvSpPr>
          <p:cNvPr id="415" name="Shape 415"/>
          <p:cNvSpPr txBox="1"/>
          <p:nvPr/>
        </p:nvSpPr>
        <p:spPr>
          <a:xfrm>
            <a:off x="1803069" y="5411541"/>
            <a:ext cx="6731331" cy="861775"/>
          </a:xfrm>
          <a:prstGeom prst="rect">
            <a:avLst/>
          </a:prstGeom>
          <a:solidFill>
            <a:srgbClr val="EFD7AE"/>
          </a:solidFill>
          <a:ln w="19050" cap="flat" cmpd="sng">
            <a:solidFill>
              <a:srgbClr val="E7C58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rebuchet MS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If hash function is secure: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rebuchet MS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only way to succeed is to try enough nonces until you get lucky</a:t>
            </a:r>
          </a:p>
        </p:txBody>
      </p:sp>
      <p:grpSp>
        <p:nvGrpSpPr>
          <p:cNvPr id="416" name="Shape 416"/>
          <p:cNvGrpSpPr/>
          <p:nvPr/>
        </p:nvGrpSpPr>
        <p:grpSpPr>
          <a:xfrm>
            <a:off x="7272668" y="1408501"/>
            <a:ext cx="1199709" cy="1207700"/>
            <a:chOff x="6191690" y="361950"/>
            <a:chExt cx="1199709" cy="905775"/>
          </a:xfrm>
        </p:grpSpPr>
        <p:grpSp>
          <p:nvGrpSpPr>
            <p:cNvPr id="417" name="Shape 417"/>
            <p:cNvGrpSpPr/>
            <p:nvPr/>
          </p:nvGrpSpPr>
          <p:grpSpPr>
            <a:xfrm>
              <a:off x="6629400" y="361950"/>
              <a:ext cx="762000" cy="905775"/>
              <a:chOff x="2895600" y="2199375"/>
              <a:chExt cx="762000" cy="905775"/>
            </a:xfrm>
          </p:grpSpPr>
          <p:sp>
            <p:nvSpPr>
              <p:cNvPr id="418" name="Shape 418"/>
              <p:cNvSpPr/>
              <p:nvPr/>
            </p:nvSpPr>
            <p:spPr>
              <a:xfrm>
                <a:off x="2895600" y="2199375"/>
                <a:ext cx="762000" cy="228720"/>
              </a:xfrm>
              <a:prstGeom prst="rect">
                <a:avLst/>
              </a:prstGeom>
              <a:solidFill>
                <a:srgbClr val="CCCCCC"/>
              </a:solidFill>
              <a:ln w="19050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25000"/>
                  <a:buFont typeface="Trebuchet MS"/>
                  <a:buNone/>
                </a:pPr>
                <a:r>
                  <a:rPr lang="en" sz="14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nonce</a:t>
                </a:r>
              </a:p>
            </p:txBody>
          </p:sp>
          <p:sp>
            <p:nvSpPr>
              <p:cNvPr id="419" name="Shape 419"/>
              <p:cNvSpPr/>
              <p:nvPr/>
            </p:nvSpPr>
            <p:spPr>
              <a:xfrm>
                <a:off x="2895600" y="2427975"/>
                <a:ext cx="762000" cy="223642"/>
              </a:xfrm>
              <a:prstGeom prst="rect">
                <a:avLst/>
              </a:prstGeom>
              <a:solidFill>
                <a:srgbClr val="CCCCCC"/>
              </a:solidFill>
              <a:ln w="19050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25000"/>
                  <a:buFont typeface="Trebuchet MS"/>
                  <a:buNone/>
                </a:pPr>
                <a:r>
                  <a:rPr lang="en" sz="14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prev_h</a:t>
                </a:r>
              </a:p>
            </p:txBody>
          </p:sp>
          <p:sp>
            <p:nvSpPr>
              <p:cNvPr id="420" name="Shape 420"/>
              <p:cNvSpPr/>
              <p:nvPr/>
            </p:nvSpPr>
            <p:spPr>
              <a:xfrm>
                <a:off x="2895600" y="2647950"/>
                <a:ext cx="762000" cy="216762"/>
              </a:xfrm>
              <a:prstGeom prst="rect">
                <a:avLst/>
              </a:prstGeom>
              <a:solidFill>
                <a:srgbClr val="CCCCCC"/>
              </a:solidFill>
              <a:ln w="19050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25000"/>
                  <a:buFont typeface="Trebuchet MS"/>
                  <a:buNone/>
                </a:pPr>
                <a:r>
                  <a:rPr lang="en" sz="14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Tx</a:t>
                </a:r>
              </a:p>
            </p:txBody>
          </p:sp>
          <p:sp>
            <p:nvSpPr>
              <p:cNvPr id="421" name="Shape 421"/>
              <p:cNvSpPr/>
              <p:nvPr/>
            </p:nvSpPr>
            <p:spPr>
              <a:xfrm>
                <a:off x="2895600" y="2864713"/>
                <a:ext cx="762000" cy="240437"/>
              </a:xfrm>
              <a:prstGeom prst="rect">
                <a:avLst/>
              </a:prstGeom>
              <a:solidFill>
                <a:srgbClr val="CCCCCC"/>
              </a:solidFill>
              <a:ln w="19050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25000"/>
                  <a:buFont typeface="Trebuchet MS"/>
                  <a:buNone/>
                </a:pPr>
                <a:r>
                  <a:rPr lang="en" sz="14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Tx</a:t>
                </a:r>
              </a:p>
            </p:txBody>
          </p:sp>
        </p:grpSp>
        <p:cxnSp>
          <p:nvCxnSpPr>
            <p:cNvPr id="422" name="Shape 422"/>
            <p:cNvCxnSpPr/>
            <p:nvPr/>
          </p:nvCxnSpPr>
          <p:spPr>
            <a:xfrm rot="10800000">
              <a:off x="6191690" y="713004"/>
              <a:ext cx="521523" cy="0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med" len="med"/>
              <a:tailEnd type="stealth" w="lg" len="lg"/>
            </a:ln>
          </p:spPr>
        </p:cxnSp>
      </p:grpSp>
      <p:sp>
        <p:nvSpPr>
          <p:cNvPr id="17" name="CasellaDiTesto 16"/>
          <p:cNvSpPr txBox="1"/>
          <p:nvPr/>
        </p:nvSpPr>
        <p:spPr>
          <a:xfrm>
            <a:off x="4676539" y="6475157"/>
            <a:ext cx="391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Slide </a:t>
            </a:r>
            <a:r>
              <a:rPr lang="it-IT" dirty="0" err="1" smtClean="0"/>
              <a:t>taken</a:t>
            </a:r>
            <a:r>
              <a:rPr lang="it-IT" dirty="0" smtClean="0"/>
              <a:t> from Princeton </a:t>
            </a:r>
            <a:r>
              <a:rPr lang="it-IT" dirty="0" err="1" smtClean="0"/>
              <a:t>University</a:t>
            </a:r>
            <a:r>
              <a:rPr lang="it-IT" dirty="0" smtClean="0"/>
              <a:t> </a:t>
            </a:r>
            <a:r>
              <a:rPr lang="it-IT" dirty="0" err="1" smtClean="0"/>
              <a:t>course</a:t>
            </a:r>
            <a:endParaRPr lang="it-IT" dirty="0"/>
          </a:p>
        </p:txBody>
      </p:sp>
      <p:sp>
        <p:nvSpPr>
          <p:cNvPr id="2" name="Rettangolo 1"/>
          <p:cNvSpPr/>
          <p:nvPr/>
        </p:nvSpPr>
        <p:spPr>
          <a:xfrm>
            <a:off x="717476" y="4689140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 err="1" smtClean="0">
                <a:hlinkClick r:id="rId3"/>
              </a:rPr>
              <a:t>Example</a:t>
            </a:r>
            <a:r>
              <a:rPr lang="it-IT" sz="2000" dirty="0">
                <a:hlinkClick r:id="rId3"/>
              </a:rPr>
              <a:t> </a:t>
            </a:r>
            <a:r>
              <a:rPr lang="it-IT" sz="2000" dirty="0" smtClean="0">
                <a:hlinkClick r:id="rId3"/>
              </a:rPr>
              <a:t>(from </a:t>
            </a:r>
            <a:r>
              <a:rPr lang="it-IT" sz="2000" dirty="0" err="1" smtClean="0">
                <a:hlinkClick r:id="rId3"/>
              </a:rPr>
              <a:t>block</a:t>
            </a:r>
            <a:r>
              <a:rPr lang="it-IT" sz="2000" dirty="0" smtClean="0">
                <a:hlinkClick r:id="rId3"/>
              </a:rPr>
              <a:t> @ </a:t>
            </a:r>
            <a:r>
              <a:rPr lang="it-IT" sz="2000" dirty="0" err="1" smtClean="0">
                <a:hlinkClick r:id="rId3"/>
              </a:rPr>
              <a:t>June</a:t>
            </a:r>
            <a:r>
              <a:rPr lang="it-IT" sz="2000" dirty="0" smtClean="0">
                <a:hlinkClick r:id="rId3"/>
              </a:rPr>
              <a:t> 15, 2017) 000000000000000000a1bbd2265918a5bd3ef80694ecd9b36fd3dfdea13dc750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46270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Key</a:t>
            </a:r>
            <a:r>
              <a:rPr lang="it-IT" dirty="0" smtClean="0"/>
              <a:t> </a:t>
            </a:r>
            <a:r>
              <a:rPr lang="it-IT" dirty="0" err="1" smtClean="0"/>
              <a:t>properties</a:t>
            </a:r>
            <a:r>
              <a:rPr lang="it-IT" dirty="0" smtClean="0"/>
              <a:t> of an </a:t>
            </a:r>
            <a:r>
              <a:rPr lang="it-IT" dirty="0" err="1" smtClean="0"/>
              <a:t>hash</a:t>
            </a:r>
            <a:r>
              <a:rPr lang="it-IT" dirty="0" smtClean="0"/>
              <a:t> puzzle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2312875"/>
            <a:ext cx="8543292" cy="4254897"/>
          </a:xfrm>
        </p:spPr>
        <p:txBody>
          <a:bodyPr>
            <a:normAutofit/>
          </a:bodyPr>
          <a:lstStyle/>
          <a:p>
            <a:r>
              <a:rPr lang="it-IT" dirty="0" smtClean="0"/>
              <a:t>Must be hard 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too</a:t>
            </a:r>
            <a:r>
              <a:rPr lang="it-IT" dirty="0" smtClean="0"/>
              <a:t> hard</a:t>
            </a:r>
          </a:p>
          <a:p>
            <a:endParaRPr lang="it-IT" dirty="0" smtClean="0"/>
          </a:p>
          <a:p>
            <a:r>
              <a:rPr lang="it-IT" dirty="0" err="1" smtClean="0"/>
              <a:t>Hardness</a:t>
            </a:r>
            <a:r>
              <a:rPr lang="it-IT" dirty="0" smtClean="0"/>
              <a:t> must be </a:t>
            </a:r>
            <a:r>
              <a:rPr lang="it-IT" dirty="0" err="1" smtClean="0"/>
              <a:t>parametrizable</a:t>
            </a:r>
            <a:endParaRPr lang="it-IT" dirty="0" smtClean="0"/>
          </a:p>
          <a:p>
            <a:endParaRPr lang="it-IT" dirty="0"/>
          </a:p>
          <a:p>
            <a:r>
              <a:rPr lang="it-IT" dirty="0" smtClean="0"/>
              <a:t>Must be easy (fast) to </a:t>
            </a:r>
            <a:r>
              <a:rPr lang="it-IT" dirty="0" err="1" smtClean="0"/>
              <a:t>verify</a:t>
            </a:r>
            <a:r>
              <a:rPr lang="it-IT" dirty="0" smtClean="0"/>
              <a:t> </a:t>
            </a:r>
            <a:r>
              <a:rPr lang="it-IT" dirty="0" err="1" smtClean="0"/>
              <a:t>solution</a:t>
            </a:r>
            <a:endParaRPr lang="it-IT" dirty="0" smtClean="0"/>
          </a:p>
          <a:p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285214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34083"/>
          </a:xfrm>
        </p:spPr>
        <p:txBody>
          <a:bodyPr/>
          <a:lstStyle/>
          <a:p>
            <a:r>
              <a:rPr lang="it-IT" dirty="0" err="1" smtClean="0"/>
              <a:t>Hardness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908720"/>
            <a:ext cx="8229600" cy="5256583"/>
          </a:xfrm>
        </p:spPr>
        <p:txBody>
          <a:bodyPr>
            <a:normAutofit fontScale="62500" lnSpcReduction="20000"/>
          </a:bodyPr>
          <a:lstStyle/>
          <a:p>
            <a:r>
              <a:rPr lang="it-IT" dirty="0" smtClean="0"/>
              <a:t>Focus on SHA-256</a:t>
            </a:r>
          </a:p>
          <a:p>
            <a:pPr lvl="1"/>
            <a:r>
              <a:rPr lang="it-IT" dirty="0" smtClean="0"/>
              <a:t>Digest M </a:t>
            </a:r>
            <a:r>
              <a:rPr lang="it-IT" dirty="0"/>
              <a:t>= </a:t>
            </a:r>
            <a:r>
              <a:rPr lang="it-IT" dirty="0" smtClean="0"/>
              <a:t>2</a:t>
            </a:r>
            <a:r>
              <a:rPr lang="it-IT" baseline="30000" dirty="0" smtClean="0"/>
              <a:t>256</a:t>
            </a:r>
            <a:endParaRPr lang="it-IT" dirty="0"/>
          </a:p>
          <a:p>
            <a:pPr lvl="4"/>
            <a:endParaRPr lang="it-IT" dirty="0" smtClean="0"/>
          </a:p>
          <a:p>
            <a:r>
              <a:rPr lang="it-IT" dirty="0" smtClean="0"/>
              <a:t>Puzzle </a:t>
            </a:r>
            <a:r>
              <a:rPr lang="it-IT" dirty="0" err="1" smtClean="0"/>
              <a:t>parameter</a:t>
            </a:r>
            <a:r>
              <a:rPr lang="it-IT" dirty="0" smtClean="0"/>
              <a:t>: </a:t>
            </a:r>
            <a:r>
              <a:rPr lang="it-IT" dirty="0" err="1" smtClean="0"/>
              <a:t>difficulty</a:t>
            </a:r>
            <a:r>
              <a:rPr lang="it-IT" dirty="0" smtClean="0"/>
              <a:t> D</a:t>
            </a:r>
          </a:p>
          <a:p>
            <a:pPr lvl="1"/>
            <a:r>
              <a:rPr lang="it-IT" dirty="0" smtClean="0"/>
              <a:t>(</a:t>
            </a:r>
            <a:r>
              <a:rPr lang="it-IT" dirty="0" err="1" smtClean="0"/>
              <a:t>varies</a:t>
            </a:r>
            <a:r>
              <a:rPr lang="it-IT" dirty="0" smtClean="0"/>
              <a:t> </a:t>
            </a:r>
            <a:r>
              <a:rPr lang="it-IT" dirty="0"/>
              <a:t>in time)</a:t>
            </a:r>
          </a:p>
          <a:p>
            <a:pPr lvl="1"/>
            <a:r>
              <a:rPr lang="it-IT" dirty="0" err="1"/>
              <a:t>June</a:t>
            </a:r>
            <a:r>
              <a:rPr lang="it-IT" dirty="0"/>
              <a:t> 15, 2017: set </a:t>
            </a:r>
            <a:r>
              <a:rPr lang="it-IT" dirty="0" err="1"/>
              <a:t>at</a:t>
            </a:r>
            <a:r>
              <a:rPr lang="it-IT" dirty="0"/>
              <a:t> 678,760,110,082.99 </a:t>
            </a:r>
            <a:r>
              <a:rPr lang="it-IT" dirty="0" smtClean="0"/>
              <a:t>x 2</a:t>
            </a:r>
            <a:r>
              <a:rPr lang="it-IT" baseline="30000" dirty="0" smtClean="0"/>
              <a:t>32</a:t>
            </a:r>
            <a:r>
              <a:rPr lang="it-IT" dirty="0" smtClean="0"/>
              <a:t> i.e</a:t>
            </a:r>
            <a:r>
              <a:rPr lang="it-IT" dirty="0"/>
              <a:t>. </a:t>
            </a:r>
            <a:r>
              <a:rPr lang="it-IT" dirty="0" err="1"/>
              <a:t>almost</a:t>
            </a:r>
            <a:r>
              <a:rPr lang="it-IT" dirty="0"/>
              <a:t> </a:t>
            </a:r>
            <a:r>
              <a:rPr lang="it-IT" dirty="0" smtClean="0"/>
              <a:t>2</a:t>
            </a:r>
            <a:r>
              <a:rPr lang="it-IT" baseline="30000" dirty="0" smtClean="0"/>
              <a:t>40 </a:t>
            </a:r>
            <a:r>
              <a:rPr lang="it-IT" dirty="0"/>
              <a:t>x 2</a:t>
            </a:r>
            <a:r>
              <a:rPr lang="it-IT" baseline="30000" dirty="0"/>
              <a:t>32</a:t>
            </a:r>
          </a:p>
          <a:p>
            <a:pPr lvl="4"/>
            <a:endParaRPr lang="it-IT" dirty="0" smtClean="0"/>
          </a:p>
          <a:p>
            <a:r>
              <a:rPr lang="it-IT" dirty="0" smtClean="0"/>
              <a:t>Puzzle: </a:t>
            </a:r>
            <a:r>
              <a:rPr lang="it-IT" dirty="0" err="1" smtClean="0"/>
              <a:t>find</a:t>
            </a:r>
            <a:r>
              <a:rPr lang="it-IT" dirty="0" smtClean="0"/>
              <a:t> </a:t>
            </a:r>
            <a:r>
              <a:rPr lang="it-IT" dirty="0" err="1"/>
              <a:t>nonce</a:t>
            </a:r>
            <a:r>
              <a:rPr lang="it-IT" dirty="0"/>
              <a:t> s.t.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H(</a:t>
            </a:r>
            <a:r>
              <a:rPr lang="it-IT" dirty="0" err="1" smtClean="0"/>
              <a:t>nonce</a:t>
            </a:r>
            <a:r>
              <a:rPr lang="it-IT" dirty="0"/>
              <a:t>, </a:t>
            </a:r>
            <a:r>
              <a:rPr lang="it-IT" dirty="0" err="1"/>
              <a:t>rest</a:t>
            </a:r>
            <a:r>
              <a:rPr lang="it-IT" dirty="0"/>
              <a:t> of </a:t>
            </a:r>
            <a:r>
              <a:rPr lang="it-IT" dirty="0" err="1"/>
              <a:t>block</a:t>
            </a:r>
            <a:r>
              <a:rPr lang="it-IT" dirty="0"/>
              <a:t>) &lt; M/D </a:t>
            </a:r>
          </a:p>
          <a:p>
            <a:pPr lvl="1"/>
            <a:r>
              <a:rPr lang="it-IT" dirty="0" smtClean="0"/>
              <a:t>P(solve in 1 </a:t>
            </a:r>
            <a:r>
              <a:rPr lang="it-IT" dirty="0" err="1" smtClean="0"/>
              <a:t>attempt</a:t>
            </a:r>
            <a:r>
              <a:rPr lang="it-IT" dirty="0" smtClean="0"/>
              <a:t>) = 1/D ≈ 2</a:t>
            </a:r>
            <a:r>
              <a:rPr lang="it-IT" baseline="30000" dirty="0" smtClean="0"/>
              <a:t>-72</a:t>
            </a:r>
          </a:p>
          <a:p>
            <a:pPr lvl="1"/>
            <a:r>
              <a:rPr lang="it-IT" dirty="0" smtClean="0"/>
              <a:t>P(solve </a:t>
            </a:r>
            <a:r>
              <a:rPr lang="it-IT" dirty="0" err="1" smtClean="0"/>
              <a:t>within</a:t>
            </a:r>
            <a:r>
              <a:rPr lang="it-IT" dirty="0" smtClean="0"/>
              <a:t> N </a:t>
            </a:r>
            <a:r>
              <a:rPr lang="it-IT" dirty="0" err="1" smtClean="0"/>
              <a:t>attempts</a:t>
            </a:r>
            <a:r>
              <a:rPr lang="it-IT" dirty="0" smtClean="0"/>
              <a:t>) = 1-(1-1/D)</a:t>
            </a:r>
            <a:r>
              <a:rPr lang="it-IT" baseline="30000" dirty="0" smtClean="0"/>
              <a:t>N</a:t>
            </a:r>
            <a:r>
              <a:rPr lang="it-IT" dirty="0" smtClean="0"/>
              <a:t> </a:t>
            </a:r>
            <a:r>
              <a:rPr lang="it-IT" dirty="0"/>
              <a:t>≈</a:t>
            </a:r>
            <a:r>
              <a:rPr lang="it-IT" dirty="0" smtClean="0"/>
              <a:t> 1-e</a:t>
            </a:r>
            <a:r>
              <a:rPr lang="it-IT" baseline="30000" dirty="0" smtClean="0"/>
              <a:t>-N/D</a:t>
            </a:r>
            <a:r>
              <a:rPr lang="it-IT" dirty="0" smtClean="0"/>
              <a:t>  </a:t>
            </a:r>
          </a:p>
          <a:p>
            <a:pPr lvl="1"/>
            <a:r>
              <a:rPr lang="it-IT" dirty="0" smtClean="0"/>
              <a:t>E[</a:t>
            </a:r>
            <a:r>
              <a:rPr lang="it-IT" dirty="0" err="1" smtClean="0"/>
              <a:t>number</a:t>
            </a:r>
            <a:r>
              <a:rPr lang="it-IT" dirty="0" smtClean="0"/>
              <a:t> of </a:t>
            </a:r>
            <a:r>
              <a:rPr lang="it-IT" dirty="0" err="1" smtClean="0"/>
              <a:t>attempts</a:t>
            </a:r>
            <a:r>
              <a:rPr lang="it-IT" dirty="0" smtClean="0"/>
              <a:t>] = D</a:t>
            </a:r>
          </a:p>
          <a:p>
            <a:pPr lvl="4"/>
            <a:endParaRPr lang="it-IT" dirty="0"/>
          </a:p>
          <a:p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miner</a:t>
            </a:r>
            <a:r>
              <a:rPr lang="it-IT" dirty="0" smtClean="0"/>
              <a:t> can compute R </a:t>
            </a:r>
            <a:r>
              <a:rPr lang="it-IT" dirty="0" err="1" smtClean="0"/>
              <a:t>hash</a:t>
            </a:r>
            <a:r>
              <a:rPr lang="it-IT" dirty="0" smtClean="0"/>
              <a:t>/s</a:t>
            </a:r>
          </a:p>
          <a:p>
            <a:pPr lvl="1"/>
            <a:r>
              <a:rPr lang="it-IT" dirty="0" smtClean="0"/>
              <a:t>P(solve by time t) </a:t>
            </a:r>
            <a:r>
              <a:rPr lang="it-IT" dirty="0"/>
              <a:t>≈ </a:t>
            </a:r>
            <a:r>
              <a:rPr lang="it-IT" dirty="0" smtClean="0"/>
              <a:t>1-e</a:t>
            </a:r>
            <a:r>
              <a:rPr lang="it-IT" baseline="30000" dirty="0" smtClean="0"/>
              <a:t>-R t / D</a:t>
            </a:r>
            <a:r>
              <a:rPr lang="it-IT" dirty="0" smtClean="0"/>
              <a:t>  </a:t>
            </a:r>
          </a:p>
          <a:p>
            <a:pPr lvl="1"/>
            <a:r>
              <a:rPr lang="it-IT" dirty="0" err="1" smtClean="0"/>
              <a:t>Average</a:t>
            </a:r>
            <a:r>
              <a:rPr lang="it-IT" dirty="0" smtClean="0"/>
              <a:t> time to mine a </a:t>
            </a:r>
            <a:r>
              <a:rPr lang="it-IT" dirty="0" err="1" smtClean="0"/>
              <a:t>block</a:t>
            </a:r>
            <a:r>
              <a:rPr lang="it-IT" dirty="0" smtClean="0"/>
              <a:t>: T= D/R</a:t>
            </a:r>
          </a:p>
          <a:p>
            <a:pPr lvl="1"/>
            <a:r>
              <a:rPr lang="it-IT" dirty="0" err="1" smtClean="0"/>
              <a:t>Example</a:t>
            </a:r>
            <a:r>
              <a:rPr lang="it-IT" dirty="0" smtClean="0"/>
              <a:t>: PC @ </a:t>
            </a:r>
            <a:r>
              <a:rPr lang="it-IT" dirty="0"/>
              <a:t>≈ </a:t>
            </a:r>
            <a:r>
              <a:rPr lang="it-IT" dirty="0" smtClean="0"/>
              <a:t>35MH/s </a:t>
            </a:r>
            <a:r>
              <a:rPr lang="it-IT" dirty="0" smtClean="0">
                <a:sym typeface="Wingdings" panose="05000000000000000000" pitchFamily="2" charset="2"/>
              </a:rPr>
              <a:t> T </a:t>
            </a:r>
            <a:r>
              <a:rPr lang="it-IT" dirty="0" smtClean="0"/>
              <a:t>≈ 2</a:t>
            </a:r>
            <a:r>
              <a:rPr lang="it-IT" baseline="30000" dirty="0" smtClean="0"/>
              <a:t>72</a:t>
            </a:r>
            <a:r>
              <a:rPr lang="it-IT" dirty="0" smtClean="0"/>
              <a:t>/2</a:t>
            </a:r>
            <a:r>
              <a:rPr lang="it-IT" baseline="30000" dirty="0" smtClean="0"/>
              <a:t>25</a:t>
            </a:r>
            <a:r>
              <a:rPr lang="it-IT" dirty="0"/>
              <a:t> ≈ </a:t>
            </a:r>
            <a:r>
              <a:rPr lang="it-IT" dirty="0" smtClean="0"/>
              <a:t>2</a:t>
            </a:r>
            <a:r>
              <a:rPr lang="it-IT" baseline="30000" dirty="0" smtClean="0"/>
              <a:t>47</a:t>
            </a:r>
            <a:r>
              <a:rPr lang="it-IT" dirty="0" smtClean="0"/>
              <a:t>s </a:t>
            </a:r>
            <a:r>
              <a:rPr lang="it-IT" dirty="0"/>
              <a:t>≈ </a:t>
            </a:r>
            <a:r>
              <a:rPr lang="it-IT" dirty="0" smtClean="0"/>
              <a:t>2</a:t>
            </a:r>
            <a:r>
              <a:rPr lang="it-IT" baseline="30000" dirty="0" smtClean="0"/>
              <a:t>47</a:t>
            </a:r>
            <a:r>
              <a:rPr lang="it-IT" dirty="0" smtClean="0"/>
              <a:t>s </a:t>
            </a:r>
            <a:r>
              <a:rPr lang="it-IT" dirty="0"/>
              <a:t>≈ </a:t>
            </a:r>
            <a:r>
              <a:rPr lang="it-IT" dirty="0" smtClean="0"/>
              <a:t>4.5 </a:t>
            </a:r>
            <a:r>
              <a:rPr lang="it-IT" dirty="0" err="1" smtClean="0"/>
              <a:t>Myears</a:t>
            </a:r>
            <a:r>
              <a:rPr lang="it-IT" dirty="0" smtClean="0"/>
              <a:t>!</a:t>
            </a:r>
          </a:p>
          <a:p>
            <a:pPr lvl="4"/>
            <a:endParaRPr lang="it-IT" dirty="0"/>
          </a:p>
          <a:p>
            <a:r>
              <a:rPr lang="it-IT" dirty="0" smtClean="0"/>
              <a:t>Total </a:t>
            </a:r>
            <a:r>
              <a:rPr lang="it-IT" dirty="0" err="1" smtClean="0"/>
              <a:t>computing</a:t>
            </a:r>
            <a:r>
              <a:rPr lang="it-IT" dirty="0" smtClean="0"/>
              <a:t> </a:t>
            </a:r>
            <a:r>
              <a:rPr lang="it-IT" dirty="0" err="1" smtClean="0"/>
              <a:t>power</a:t>
            </a:r>
            <a:r>
              <a:rPr lang="it-IT" dirty="0" smtClean="0"/>
              <a:t> </a:t>
            </a:r>
            <a:r>
              <a:rPr lang="it-IT" dirty="0" err="1" smtClean="0"/>
              <a:t>currently</a:t>
            </a:r>
            <a:r>
              <a:rPr lang="it-IT" dirty="0" smtClean="0"/>
              <a:t> in </a:t>
            </a:r>
            <a:r>
              <a:rPr lang="it-IT" dirty="0" err="1" smtClean="0"/>
              <a:t>bitcoin</a:t>
            </a:r>
            <a:r>
              <a:rPr lang="it-IT" dirty="0" smtClean="0"/>
              <a:t> network</a:t>
            </a:r>
          </a:p>
          <a:p>
            <a:pPr lvl="1"/>
            <a:r>
              <a:rPr lang="it-IT" dirty="0" smtClean="0"/>
              <a:t>R </a:t>
            </a:r>
            <a:r>
              <a:rPr lang="it-IT" dirty="0"/>
              <a:t>= </a:t>
            </a:r>
            <a:r>
              <a:rPr lang="it-IT" dirty="0" err="1"/>
              <a:t>hash</a:t>
            </a:r>
            <a:r>
              <a:rPr lang="it-IT" dirty="0"/>
              <a:t> rate = 4,723,788.73 </a:t>
            </a:r>
            <a:r>
              <a:rPr lang="it-IT" dirty="0" smtClean="0"/>
              <a:t>TH/s</a:t>
            </a:r>
          </a:p>
          <a:p>
            <a:pPr lvl="1"/>
            <a:r>
              <a:rPr lang="it-IT" dirty="0" smtClean="0"/>
              <a:t>T ≈ </a:t>
            </a:r>
            <a:r>
              <a:rPr lang="it-IT" dirty="0"/>
              <a:t>678,760,110,082.99 x 2</a:t>
            </a:r>
            <a:r>
              <a:rPr lang="it-IT" baseline="30000" dirty="0"/>
              <a:t>32</a:t>
            </a:r>
            <a:r>
              <a:rPr lang="it-IT" dirty="0"/>
              <a:t> </a:t>
            </a:r>
            <a:r>
              <a:rPr lang="it-IT" dirty="0" smtClean="0"/>
              <a:t>/ 4,723,788.73e12 </a:t>
            </a:r>
            <a:r>
              <a:rPr lang="it-IT" dirty="0"/>
              <a:t>≈ </a:t>
            </a:r>
            <a:r>
              <a:rPr lang="it-IT" dirty="0" smtClean="0"/>
              <a:t>617s ≈ 10m </a:t>
            </a:r>
            <a:endParaRPr lang="it-IT" dirty="0"/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31540" y="5822104"/>
            <a:ext cx="84369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err="1" smtClean="0">
                <a:solidFill>
                  <a:srgbClr val="FF0000"/>
                </a:solidFill>
              </a:rPr>
              <a:t>Parameter</a:t>
            </a:r>
            <a:r>
              <a:rPr lang="it-IT" sz="2800" b="1" dirty="0" smtClean="0">
                <a:solidFill>
                  <a:srgbClr val="FF0000"/>
                </a:solidFill>
              </a:rPr>
              <a:t> D </a:t>
            </a:r>
            <a:r>
              <a:rPr lang="it-IT" sz="2800" b="1" dirty="0" err="1" smtClean="0">
                <a:solidFill>
                  <a:srgbClr val="FF0000"/>
                </a:solidFill>
              </a:rPr>
              <a:t>adjusted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b="1" dirty="0" err="1" smtClean="0">
                <a:solidFill>
                  <a:srgbClr val="FF0000"/>
                </a:solidFill>
              </a:rPr>
              <a:t>every</a:t>
            </a:r>
            <a:r>
              <a:rPr lang="it-IT" sz="2800" b="1" dirty="0" smtClean="0">
                <a:solidFill>
                  <a:srgbClr val="FF0000"/>
                </a:solidFill>
              </a:rPr>
              <a:t> 2 weeks to </a:t>
            </a:r>
            <a:r>
              <a:rPr lang="it-IT" sz="2800" b="1" dirty="0" err="1" smtClean="0">
                <a:solidFill>
                  <a:srgbClr val="FF0000"/>
                </a:solidFill>
              </a:rPr>
              <a:t>keep</a:t>
            </a:r>
            <a:r>
              <a:rPr lang="it-IT" sz="2800" b="1" dirty="0" smtClean="0">
                <a:solidFill>
                  <a:srgbClr val="FF0000"/>
                </a:solidFill>
              </a:rPr>
              <a:t> 10m </a:t>
            </a:r>
            <a:r>
              <a:rPr lang="it-IT" sz="2800" b="1" dirty="0" err="1" smtClean="0">
                <a:solidFill>
                  <a:srgbClr val="FF0000"/>
                </a:solidFill>
              </a:rPr>
              <a:t>average</a:t>
            </a:r>
            <a:r>
              <a:rPr lang="it-IT" sz="2800" b="1" dirty="0" smtClean="0">
                <a:solidFill>
                  <a:srgbClr val="FF0000"/>
                </a:solidFill>
              </a:rPr>
              <a:t>!!</a:t>
            </a:r>
            <a:endParaRPr lang="it-IT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35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98079"/>
          </a:xfrm>
        </p:spPr>
        <p:txBody>
          <a:bodyPr/>
          <a:lstStyle/>
          <a:p>
            <a:r>
              <a:rPr lang="it-IT" dirty="0" err="1" smtClean="0"/>
              <a:t>Key</a:t>
            </a:r>
            <a:r>
              <a:rPr lang="it-IT" dirty="0" smtClean="0"/>
              <a:t> </a:t>
            </a:r>
            <a:r>
              <a:rPr lang="it-IT" dirty="0" err="1" smtClean="0"/>
              <a:t>property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980728"/>
            <a:ext cx="8229600" cy="5587045"/>
          </a:xfrm>
        </p:spPr>
        <p:txBody>
          <a:bodyPr/>
          <a:lstStyle/>
          <a:p>
            <a:r>
              <a:rPr lang="it-IT" dirty="0" smtClean="0"/>
              <a:t>Alice </a:t>
            </a:r>
            <a:r>
              <a:rPr lang="it-IT" dirty="0" err="1" smtClean="0"/>
              <a:t>hash</a:t>
            </a:r>
            <a:r>
              <a:rPr lang="it-IT" dirty="0" smtClean="0"/>
              <a:t> rate = </a:t>
            </a:r>
            <a:r>
              <a:rPr lang="it-IT" dirty="0" err="1" smtClean="0"/>
              <a:t>R</a:t>
            </a:r>
            <a:r>
              <a:rPr lang="it-IT" baseline="-25000" dirty="0" err="1" smtClean="0"/>
              <a:t>a</a:t>
            </a:r>
            <a:endParaRPr lang="it-IT" baseline="-25000" dirty="0" smtClean="0"/>
          </a:p>
          <a:p>
            <a:r>
              <a:rPr lang="it-IT" dirty="0" smtClean="0"/>
              <a:t>Bob </a:t>
            </a:r>
            <a:r>
              <a:rPr lang="it-IT" dirty="0" err="1" smtClean="0"/>
              <a:t>hash</a:t>
            </a:r>
            <a:r>
              <a:rPr lang="it-IT" dirty="0" smtClean="0"/>
              <a:t> rate = </a:t>
            </a:r>
            <a:r>
              <a:rPr lang="it-IT" dirty="0" err="1" smtClean="0"/>
              <a:t>R</a:t>
            </a:r>
            <a:r>
              <a:rPr lang="it-IT" baseline="-25000" dirty="0" err="1" smtClean="0"/>
              <a:t>b</a:t>
            </a:r>
            <a:endParaRPr lang="it-IT" baseline="-25000" dirty="0" smtClean="0"/>
          </a:p>
          <a:p>
            <a:r>
              <a:rPr lang="it-IT" dirty="0" err="1" smtClean="0"/>
              <a:t>Prob</a:t>
            </a:r>
            <a:r>
              <a:rPr lang="it-IT" dirty="0" smtClean="0"/>
              <a:t>(Alice </a:t>
            </a:r>
            <a:r>
              <a:rPr lang="it-IT" dirty="0" err="1" smtClean="0"/>
              <a:t>mines</a:t>
            </a:r>
            <a:r>
              <a:rPr lang="it-IT" dirty="0" smtClean="0"/>
              <a:t> </a:t>
            </a:r>
            <a:r>
              <a:rPr lang="it-IT" dirty="0" err="1" smtClean="0"/>
              <a:t>next</a:t>
            </a:r>
            <a:r>
              <a:rPr lang="it-IT" dirty="0" smtClean="0"/>
              <a:t> </a:t>
            </a:r>
            <a:r>
              <a:rPr lang="it-IT" dirty="0" err="1" smtClean="0"/>
              <a:t>coin</a:t>
            </a:r>
            <a:r>
              <a:rPr lang="it-IT" dirty="0" smtClean="0"/>
              <a:t>) = </a:t>
            </a:r>
            <a:br>
              <a:rPr lang="it-IT" dirty="0" smtClean="0"/>
            </a:br>
            <a:r>
              <a:rPr lang="it-IT" dirty="0" smtClean="0"/>
              <a:t>		</a:t>
            </a:r>
            <a:r>
              <a:rPr lang="it-IT" dirty="0" err="1" smtClean="0"/>
              <a:t>R</a:t>
            </a:r>
            <a:r>
              <a:rPr lang="it-IT" baseline="-25000" dirty="0" err="1" smtClean="0"/>
              <a:t>a</a:t>
            </a:r>
            <a:r>
              <a:rPr lang="it-IT" dirty="0" smtClean="0"/>
              <a:t>/(</a:t>
            </a:r>
            <a:r>
              <a:rPr lang="it-IT" dirty="0" err="1" smtClean="0"/>
              <a:t>R</a:t>
            </a:r>
            <a:r>
              <a:rPr lang="it-IT" baseline="-25000" dirty="0" err="1" smtClean="0"/>
              <a:t>a</a:t>
            </a:r>
            <a:r>
              <a:rPr lang="it-IT" dirty="0" err="1" smtClean="0"/>
              <a:t>+R</a:t>
            </a:r>
            <a:r>
              <a:rPr lang="it-IT" baseline="-25000" dirty="0" err="1" smtClean="0"/>
              <a:t>b</a:t>
            </a:r>
            <a:r>
              <a:rPr lang="it-IT" dirty="0" smtClean="0"/>
              <a:t>)</a:t>
            </a:r>
          </a:p>
          <a:p>
            <a:endParaRPr lang="it-IT" dirty="0"/>
          </a:p>
          <a:p>
            <a:endParaRPr lang="it-IT" dirty="0" smtClean="0"/>
          </a:p>
          <a:p>
            <a:endParaRPr lang="it-IT" dirty="0" smtClean="0"/>
          </a:p>
          <a:p>
            <a:endParaRPr lang="it-IT" baseline="-25000" dirty="0"/>
          </a:p>
          <a:p>
            <a:r>
              <a:rPr lang="it-IT" dirty="0" err="1" smtClean="0"/>
              <a:t>Probability</a:t>
            </a:r>
            <a:r>
              <a:rPr lang="it-IT" dirty="0" smtClean="0"/>
              <a:t> </a:t>
            </a:r>
            <a:r>
              <a:rPr lang="it-IT" dirty="0" err="1" smtClean="0"/>
              <a:t>proportional</a:t>
            </a:r>
            <a:r>
              <a:rPr lang="it-IT" dirty="0" smtClean="0"/>
              <a:t> to </a:t>
            </a:r>
            <a:r>
              <a:rPr lang="it-IT" dirty="0" err="1" smtClean="0"/>
              <a:t>computational</a:t>
            </a:r>
            <a:r>
              <a:rPr lang="it-IT" dirty="0" smtClean="0"/>
              <a:t> </a:t>
            </a:r>
            <a:r>
              <a:rPr lang="it-IT" dirty="0" err="1" smtClean="0"/>
              <a:t>power</a:t>
            </a:r>
            <a:r>
              <a:rPr lang="it-IT" dirty="0" smtClean="0"/>
              <a:t>! </a:t>
            </a:r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wanted</a:t>
            </a:r>
            <a:r>
              <a:rPr lang="it-IT" dirty="0" smtClean="0"/>
              <a:t>!!</a:t>
            </a:r>
          </a:p>
        </p:txBody>
      </p:sp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0667000"/>
              </p:ext>
            </p:extLst>
          </p:nvPr>
        </p:nvGraphicFramePr>
        <p:xfrm>
          <a:off x="884410" y="3249984"/>
          <a:ext cx="7871206" cy="971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zione" r:id="rId3" imgW="2679480" imgH="330120" progId="Equation.3">
                  <p:embed/>
                </p:oleObj>
              </mc:Choice>
              <mc:Fallback>
                <p:oleObj name="Equazione" r:id="rId3" imgW="2679480" imgH="330120" progId="Equation.3">
                  <p:embed/>
                  <p:pic>
                    <p:nvPicPr>
                      <p:cNvPr id="0" name="Ogget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410" y="3249984"/>
                        <a:ext cx="7871206" cy="9711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801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ChangeArrowheads="1"/>
          </p:cNvSpPr>
          <p:nvPr/>
        </p:nvSpPr>
        <p:spPr bwMode="auto">
          <a:xfrm>
            <a:off x="685800" y="25733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 eaLnBrk="0" hangingPunct="0">
              <a:defRPr/>
            </a:pPr>
            <a:r>
              <a:rPr lang="en-US" sz="3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Blockchains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and crypto currencies</a:t>
            </a:r>
          </a:p>
          <a:p>
            <a:pPr algn="ctr" eaLnBrk="0" hangingPunct="0">
              <a:defRPr/>
            </a:pP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(e.g. bitcoin)</a:t>
            </a:r>
          </a:p>
          <a:p>
            <a:pPr algn="ctr" eaLnBrk="0" hangingPunct="0">
              <a:defRPr/>
            </a:pPr>
            <a:endParaRPr lang="en-US" sz="36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 eaLnBrk="0" hangingPunct="0">
              <a:defRPr/>
            </a:pP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PART 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4: further insights</a:t>
            </a:r>
          </a:p>
          <a:p>
            <a:pPr algn="ctr" eaLnBrk="0" hangingPunct="0">
              <a:defRPr/>
            </a:pPr>
            <a:r>
              <a:rPr 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(just a list of IMHO interesting topics as of now)</a:t>
            </a:r>
            <a:endParaRPr lang="en-US" sz="16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34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742095"/>
          </a:xfrm>
        </p:spPr>
        <p:txBody>
          <a:bodyPr/>
          <a:lstStyle/>
          <a:p>
            <a:r>
              <a:rPr lang="it-IT" dirty="0" err="1" smtClean="0"/>
              <a:t>Bitcoin</a:t>
            </a:r>
            <a:r>
              <a:rPr lang="it-IT" dirty="0" smtClean="0"/>
              <a:t> economy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088740"/>
            <a:ext cx="8229600" cy="5479033"/>
          </a:xfrm>
        </p:spPr>
        <p:txBody>
          <a:bodyPr/>
          <a:lstStyle/>
          <a:p>
            <a:r>
              <a:rPr lang="it-IT" dirty="0" err="1" smtClean="0"/>
              <a:t>Makes</a:t>
            </a:r>
            <a:r>
              <a:rPr lang="it-IT" dirty="0" smtClean="0"/>
              <a:t> </a:t>
            </a:r>
            <a:r>
              <a:rPr lang="it-IT" dirty="0" err="1" smtClean="0"/>
              <a:t>sense</a:t>
            </a:r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reward</a:t>
            </a:r>
            <a:r>
              <a:rPr lang="it-IT" dirty="0" smtClean="0"/>
              <a:t> &gt; </a:t>
            </a:r>
            <a:r>
              <a:rPr lang="it-IT" dirty="0" err="1" smtClean="0"/>
              <a:t>cost</a:t>
            </a:r>
            <a:endParaRPr lang="it-IT" dirty="0" smtClean="0"/>
          </a:p>
          <a:p>
            <a:r>
              <a:rPr lang="it-IT" dirty="0" err="1" smtClean="0"/>
              <a:t>Cost</a:t>
            </a:r>
            <a:r>
              <a:rPr lang="it-IT" dirty="0" smtClean="0"/>
              <a:t>: </a:t>
            </a:r>
          </a:p>
          <a:p>
            <a:pPr lvl="2"/>
            <a:r>
              <a:rPr lang="it-IT" dirty="0" smtClean="0"/>
              <a:t>Hardware for </a:t>
            </a:r>
            <a:r>
              <a:rPr lang="it-IT" dirty="0" err="1" smtClean="0"/>
              <a:t>mining</a:t>
            </a:r>
            <a:endParaRPr lang="it-IT" dirty="0" smtClean="0"/>
          </a:p>
          <a:p>
            <a:pPr lvl="2"/>
            <a:r>
              <a:rPr lang="it-IT" dirty="0" err="1" smtClean="0"/>
              <a:t>Electricity</a:t>
            </a:r>
            <a:r>
              <a:rPr lang="it-IT" dirty="0" smtClean="0"/>
              <a:t> </a:t>
            </a:r>
            <a:r>
              <a:rPr lang="it-IT" dirty="0" err="1" smtClean="0"/>
              <a:t>cost</a:t>
            </a:r>
            <a:endParaRPr lang="it-IT" dirty="0" smtClean="0"/>
          </a:p>
          <a:p>
            <a:pPr lvl="2"/>
            <a:endParaRPr lang="it-IT" dirty="0"/>
          </a:p>
          <a:p>
            <a:r>
              <a:rPr lang="it-IT" dirty="0" smtClean="0"/>
              <a:t>Estimate: by 2020 </a:t>
            </a:r>
            <a:r>
              <a:rPr lang="it-IT" dirty="0" err="1" smtClean="0"/>
              <a:t>bitcoin</a:t>
            </a:r>
            <a:r>
              <a:rPr lang="it-IT" dirty="0" smtClean="0"/>
              <a:t> network </a:t>
            </a:r>
            <a:r>
              <a:rPr lang="it-IT" dirty="0" err="1" smtClean="0"/>
              <a:t>could</a:t>
            </a:r>
            <a:r>
              <a:rPr lang="it-IT" dirty="0" smtClean="0"/>
              <a:t> </a:t>
            </a:r>
            <a:r>
              <a:rPr lang="it-IT" dirty="0" err="1" smtClean="0"/>
              <a:t>consume</a:t>
            </a:r>
            <a:r>
              <a:rPr lang="it-IT" dirty="0" smtClean="0"/>
              <a:t> 14000 MW</a:t>
            </a:r>
          </a:p>
          <a:p>
            <a:pPr lvl="1"/>
            <a:r>
              <a:rPr lang="it-IT" dirty="0" err="1" smtClean="0"/>
              <a:t>Equal</a:t>
            </a:r>
            <a:r>
              <a:rPr lang="it-IT" dirty="0" smtClean="0"/>
              <a:t> to the </a:t>
            </a:r>
            <a:r>
              <a:rPr lang="it-IT" dirty="0" err="1" smtClean="0"/>
              <a:t>whole</a:t>
            </a:r>
            <a:r>
              <a:rPr lang="it-IT" dirty="0"/>
              <a:t> </a:t>
            </a:r>
            <a:r>
              <a:rPr lang="it-IT" dirty="0" err="1" smtClean="0"/>
              <a:t>Denmark</a:t>
            </a:r>
            <a:r>
              <a:rPr lang="it-IT" dirty="0" smtClean="0"/>
              <a:t>!</a:t>
            </a:r>
          </a:p>
          <a:p>
            <a:pPr lvl="1"/>
            <a:endParaRPr lang="it-IT" dirty="0"/>
          </a:p>
          <a:p>
            <a:r>
              <a:rPr lang="it-IT" dirty="0" err="1" smtClean="0"/>
              <a:t>Emerging</a:t>
            </a:r>
            <a:r>
              <a:rPr lang="it-IT" dirty="0" smtClean="0"/>
              <a:t> </a:t>
            </a:r>
            <a:r>
              <a:rPr lang="it-IT" dirty="0" err="1" smtClean="0"/>
              <a:t>malware</a:t>
            </a:r>
            <a:r>
              <a:rPr lang="it-IT" dirty="0" smtClean="0"/>
              <a:t> </a:t>
            </a:r>
            <a:r>
              <a:rPr lang="it-IT" dirty="0" err="1" smtClean="0"/>
              <a:t>miners</a:t>
            </a:r>
            <a:endParaRPr lang="it-IT" dirty="0" smtClean="0"/>
          </a:p>
          <a:p>
            <a:pPr lvl="1"/>
            <a:r>
              <a:rPr lang="it-IT" dirty="0" smtClean="0"/>
              <a:t>Use </a:t>
            </a:r>
            <a:r>
              <a:rPr lang="it-IT" dirty="0" err="1" smtClean="0"/>
              <a:t>electricity</a:t>
            </a:r>
            <a:r>
              <a:rPr lang="it-IT" dirty="0" smtClean="0"/>
              <a:t> </a:t>
            </a:r>
            <a:r>
              <a:rPr lang="it-IT" dirty="0" err="1" smtClean="0"/>
              <a:t>paid</a:t>
            </a:r>
            <a:r>
              <a:rPr lang="it-IT" dirty="0" smtClean="0"/>
              <a:t> by </a:t>
            </a:r>
            <a:r>
              <a:rPr lang="it-IT" dirty="0" err="1" smtClean="0"/>
              <a:t>someone</a:t>
            </a:r>
            <a:r>
              <a:rPr lang="it-IT" dirty="0" smtClean="0"/>
              <a:t> else </a:t>
            </a:r>
            <a:r>
              <a:rPr lang="it-IT" dirty="0" smtClean="0">
                <a:sym typeface="Wingdings" panose="05000000000000000000" pitchFamily="2" charset="2"/>
              </a:rPr>
              <a:t> </a:t>
            </a:r>
            <a:endParaRPr lang="it-IT" dirty="0" smtClean="0"/>
          </a:p>
          <a:p>
            <a:pPr lvl="2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8833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742095"/>
          </a:xfrm>
        </p:spPr>
        <p:txBody>
          <a:bodyPr/>
          <a:lstStyle/>
          <a:p>
            <a:r>
              <a:rPr lang="it-IT" dirty="0" err="1" smtClean="0"/>
              <a:t>Blockchain</a:t>
            </a:r>
            <a:r>
              <a:rPr lang="it-IT" dirty="0" smtClean="0"/>
              <a:t> scripts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088740"/>
            <a:ext cx="8543292" cy="3204355"/>
          </a:xfrm>
        </p:spPr>
        <p:txBody>
          <a:bodyPr>
            <a:normAutofit fontScale="85000" lnSpcReduction="10000"/>
          </a:bodyPr>
          <a:lstStyle/>
          <a:p>
            <a:r>
              <a:rPr lang="it-IT" dirty="0" err="1" smtClean="0"/>
              <a:t>Blochckain</a:t>
            </a:r>
            <a:r>
              <a:rPr lang="it-IT" dirty="0" smtClean="0"/>
              <a:t> </a:t>
            </a:r>
            <a:r>
              <a:rPr lang="it-IT" dirty="0" err="1" smtClean="0"/>
              <a:t>transactions</a:t>
            </a:r>
            <a:r>
              <a:rPr lang="it-IT" dirty="0" smtClean="0"/>
              <a:t>: scripts!</a:t>
            </a:r>
          </a:p>
          <a:p>
            <a:pPr lvl="1"/>
            <a:r>
              <a:rPr lang="it-IT" dirty="0" err="1" smtClean="0"/>
              <a:t>Stack-based</a:t>
            </a:r>
            <a:r>
              <a:rPr lang="it-IT" dirty="0" smtClean="0"/>
              <a:t> </a:t>
            </a:r>
            <a:r>
              <a:rPr lang="it-IT" dirty="0" err="1" smtClean="0"/>
              <a:t>language</a:t>
            </a:r>
            <a:endParaRPr lang="it-IT" dirty="0" smtClean="0"/>
          </a:p>
          <a:p>
            <a:pPr lvl="2"/>
            <a:r>
              <a:rPr lang="it-IT" dirty="0" err="1" smtClean="0"/>
              <a:t>Forth-like</a:t>
            </a:r>
            <a:endParaRPr lang="it-IT" dirty="0"/>
          </a:p>
          <a:p>
            <a:pPr lvl="2"/>
            <a:r>
              <a:rPr lang="it-IT" dirty="0" smtClean="0"/>
              <a:t>NOT </a:t>
            </a:r>
            <a:r>
              <a:rPr lang="it-IT" dirty="0" err="1" smtClean="0"/>
              <a:t>Turing</a:t>
            </a:r>
            <a:r>
              <a:rPr lang="it-IT" dirty="0" smtClean="0"/>
              <a:t> complete </a:t>
            </a:r>
            <a:r>
              <a:rPr lang="it-IT" dirty="0" smtClean="0">
                <a:sym typeface="Wingdings" panose="05000000000000000000" pitchFamily="2" charset="2"/>
              </a:rPr>
              <a:t> fast, no </a:t>
            </a:r>
            <a:r>
              <a:rPr lang="it-IT" dirty="0" err="1" smtClean="0">
                <a:sym typeface="Wingdings" panose="05000000000000000000" pitchFamily="2" charset="2"/>
              </a:rPr>
              <a:t>loops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etc</a:t>
            </a:r>
            <a:endParaRPr lang="it-IT" dirty="0" smtClean="0"/>
          </a:p>
          <a:p>
            <a:pPr lvl="1"/>
            <a:r>
              <a:rPr lang="it-IT" dirty="0" err="1" smtClean="0"/>
              <a:t>Example</a:t>
            </a:r>
            <a:r>
              <a:rPr lang="it-IT" dirty="0" smtClean="0"/>
              <a:t>: </a:t>
            </a:r>
            <a:r>
              <a:rPr lang="it-IT" dirty="0" err="1" smtClean="0"/>
              <a:t>basic</a:t>
            </a:r>
            <a:r>
              <a:rPr lang="it-IT" dirty="0" smtClean="0"/>
              <a:t> script for </a:t>
            </a:r>
            <a:r>
              <a:rPr lang="it-IT" dirty="0" err="1" smtClean="0"/>
              <a:t>signature</a:t>
            </a:r>
            <a:r>
              <a:rPr lang="it-IT" dirty="0" smtClean="0"/>
              <a:t> </a:t>
            </a:r>
            <a:r>
              <a:rPr lang="it-IT" dirty="0" err="1" smtClean="0"/>
              <a:t>check</a:t>
            </a:r>
            <a:endParaRPr lang="it-IT" dirty="0" smtClean="0"/>
          </a:p>
          <a:p>
            <a:pPr lvl="2"/>
            <a:r>
              <a:rPr lang="it-IT" dirty="0" smtClean="0"/>
              <a:t>i.e. </a:t>
            </a:r>
            <a:r>
              <a:rPr lang="it-IT" dirty="0" err="1" smtClean="0"/>
              <a:t>pay</a:t>
            </a:r>
            <a:r>
              <a:rPr lang="it-IT" dirty="0" smtClean="0"/>
              <a:t> </a:t>
            </a:r>
            <a:r>
              <a:rPr lang="it-IT" dirty="0" err="1" smtClean="0"/>
              <a:t>BTCs</a:t>
            </a:r>
            <a:r>
              <a:rPr lang="it-IT" dirty="0" smtClean="0"/>
              <a:t> to </a:t>
            </a:r>
            <a:r>
              <a:rPr lang="it-IT" dirty="0" err="1" smtClean="0"/>
              <a:t>someone</a:t>
            </a:r>
            <a:r>
              <a:rPr lang="it-IT" dirty="0" smtClean="0"/>
              <a:t> via a </a:t>
            </a:r>
            <a:r>
              <a:rPr lang="it-IT" dirty="0" err="1" smtClean="0"/>
              <a:t>signed</a:t>
            </a:r>
            <a:r>
              <a:rPr lang="it-IT" dirty="0" smtClean="0"/>
              <a:t> </a:t>
            </a:r>
            <a:r>
              <a:rPr lang="it-IT" dirty="0" err="1" smtClean="0"/>
              <a:t>transaction</a:t>
            </a:r>
            <a:endParaRPr lang="it-IT" dirty="0" smtClean="0"/>
          </a:p>
          <a:p>
            <a:r>
              <a:rPr lang="it-IT" dirty="0" smtClean="0"/>
              <a:t>More </a:t>
            </a:r>
            <a:r>
              <a:rPr lang="it-IT" dirty="0" err="1" smtClean="0"/>
              <a:t>advanced</a:t>
            </a:r>
            <a:r>
              <a:rPr lang="it-IT" dirty="0" smtClean="0"/>
              <a:t> scripts </a:t>
            </a:r>
            <a:r>
              <a:rPr lang="it-IT" dirty="0" smtClean="0">
                <a:sym typeface="Wingdings" panose="05000000000000000000" pitchFamily="2" charset="2"/>
              </a:rPr>
              <a:t> </a:t>
            </a:r>
            <a:r>
              <a:rPr lang="it-IT" dirty="0" err="1" smtClean="0"/>
              <a:t>smart</a:t>
            </a:r>
            <a:r>
              <a:rPr lang="it-IT" dirty="0" smtClean="0"/>
              <a:t> </a:t>
            </a:r>
            <a:r>
              <a:rPr lang="it-IT" dirty="0" err="1" smtClean="0"/>
              <a:t>contracts</a:t>
            </a:r>
            <a:endParaRPr lang="it-IT" dirty="0" smtClean="0"/>
          </a:p>
          <a:p>
            <a:pPr lvl="1"/>
            <a:r>
              <a:rPr lang="it-IT" dirty="0" err="1" smtClean="0"/>
              <a:t>Hectic</a:t>
            </a:r>
            <a:r>
              <a:rPr lang="it-IT" dirty="0" smtClean="0"/>
              <a:t> </a:t>
            </a:r>
            <a:r>
              <a:rPr lang="it-IT" dirty="0" err="1" smtClean="0"/>
              <a:t>interest</a:t>
            </a:r>
            <a:r>
              <a:rPr lang="it-IT" dirty="0" smtClean="0"/>
              <a:t> for </a:t>
            </a:r>
            <a:r>
              <a:rPr lang="it-IT" dirty="0" err="1" smtClean="0"/>
              <a:t>applications</a:t>
            </a:r>
            <a:r>
              <a:rPr lang="it-IT" dirty="0" smtClean="0"/>
              <a:t> </a:t>
            </a:r>
            <a:r>
              <a:rPr lang="it-IT" dirty="0" err="1" smtClean="0"/>
              <a:t>beyond</a:t>
            </a:r>
            <a:r>
              <a:rPr lang="it-IT" dirty="0" smtClean="0"/>
              <a:t> </a:t>
            </a:r>
            <a:r>
              <a:rPr lang="it-IT" dirty="0" err="1" smtClean="0"/>
              <a:t>currency</a:t>
            </a:r>
            <a:endParaRPr 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6965"/>
            <a:ext cx="9144000" cy="2308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108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600596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Multi signatures</a:t>
            </a:r>
            <a:endParaRPr lang="en" dirty="0"/>
          </a:p>
        </p:txBody>
      </p:sp>
      <p:sp>
        <p:nvSpPr>
          <p:cNvPr id="301" name="Shape 301"/>
          <p:cNvSpPr/>
          <p:nvPr/>
        </p:nvSpPr>
        <p:spPr>
          <a:xfrm>
            <a:off x="145662" y="3316525"/>
            <a:ext cx="1426200" cy="1741999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2" name="Shape 302"/>
          <p:cNvSpPr/>
          <p:nvPr/>
        </p:nvSpPr>
        <p:spPr>
          <a:xfrm>
            <a:off x="7112287" y="3316525"/>
            <a:ext cx="1426200" cy="1741999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3" name="Shape 303"/>
          <p:cNvSpPr/>
          <p:nvPr/>
        </p:nvSpPr>
        <p:spPr>
          <a:xfrm>
            <a:off x="1745900" y="5043725"/>
            <a:ext cx="5366400" cy="1301599"/>
          </a:xfrm>
          <a:prstGeom prst="roundRect">
            <a:avLst>
              <a:gd name="adj" fmla="val 16667"/>
            </a:avLst>
          </a:prstGeom>
          <a:solidFill>
            <a:srgbClr val="6AA84F"/>
          </a:solidFill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800" b="1">
                <a:latin typeface="Trebuchet MS"/>
                <a:ea typeface="Trebuchet MS"/>
                <a:cs typeface="Trebuchet MS"/>
                <a:sym typeface="Trebuchet MS"/>
              </a:rPr>
              <a:t>PROBLEM:</a:t>
            </a: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 Alice wants to buy online from Bob. Alice doesn’t want to pay until after Bob ships.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Bob doesn’t want to ship until after Alice pays.</a:t>
            </a:r>
          </a:p>
        </p:txBody>
      </p:sp>
      <p:sp>
        <p:nvSpPr>
          <p:cNvPr id="304" name="Shape 304"/>
          <p:cNvSpPr/>
          <p:nvPr/>
        </p:nvSpPr>
        <p:spPr>
          <a:xfrm>
            <a:off x="1894925" y="5043724"/>
            <a:ext cx="5003100" cy="888000"/>
          </a:xfrm>
          <a:prstGeom prst="rect">
            <a:avLst/>
          </a:prstGeom>
          <a:solidFill>
            <a:srgbClr val="FCE5CD"/>
          </a:solidFill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Pay </a:t>
            </a:r>
            <a:r>
              <a:rPr lang="en" sz="1800" i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x</a:t>
            </a: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to 2-of-3 of Alice, Bob, Judy (MULTISIG)</a:t>
            </a:r>
          </a:p>
          <a:p>
            <a:pPr lvl="0" algn="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SIGNED(ALICE)</a:t>
            </a:r>
          </a:p>
        </p:txBody>
      </p:sp>
      <p:sp>
        <p:nvSpPr>
          <p:cNvPr id="305" name="Shape 305"/>
          <p:cNvSpPr txBox="1"/>
          <p:nvPr/>
        </p:nvSpPr>
        <p:spPr>
          <a:xfrm>
            <a:off x="7511438" y="5058524"/>
            <a:ext cx="627899" cy="4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Bob</a:t>
            </a:r>
          </a:p>
        </p:txBody>
      </p:sp>
      <p:sp>
        <p:nvSpPr>
          <p:cNvPr id="306" name="Shape 306"/>
          <p:cNvSpPr txBox="1"/>
          <p:nvPr/>
        </p:nvSpPr>
        <p:spPr>
          <a:xfrm>
            <a:off x="544813" y="5058524"/>
            <a:ext cx="627899" cy="4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Alice</a:t>
            </a:r>
          </a:p>
        </p:txBody>
      </p:sp>
      <p:sp>
        <p:nvSpPr>
          <p:cNvPr id="307" name="Shape 307"/>
          <p:cNvSpPr/>
          <p:nvPr/>
        </p:nvSpPr>
        <p:spPr>
          <a:xfrm>
            <a:off x="725221" y="854725"/>
            <a:ext cx="1019100" cy="1244799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8" name="Shape 308"/>
          <p:cNvSpPr/>
          <p:nvPr/>
        </p:nvSpPr>
        <p:spPr>
          <a:xfrm>
            <a:off x="3692138" y="3147840"/>
            <a:ext cx="1299899" cy="1143200"/>
          </a:xfrm>
          <a:prstGeom prst="cube">
            <a:avLst>
              <a:gd name="adj" fmla="val 25000"/>
            </a:avLst>
          </a:prstGeom>
          <a:solidFill>
            <a:srgbClr val="B45F06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To: Alice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From: Bob</a:t>
            </a:r>
          </a:p>
        </p:txBody>
      </p:sp>
      <p:cxnSp>
        <p:nvCxnSpPr>
          <p:cNvPr id="309" name="Shape 309"/>
          <p:cNvCxnSpPr/>
          <p:nvPr/>
        </p:nvCxnSpPr>
        <p:spPr>
          <a:xfrm rot="10800000">
            <a:off x="1598049" y="4529357"/>
            <a:ext cx="5459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310" name="Shape 310"/>
          <p:cNvSpPr/>
          <p:nvPr/>
        </p:nvSpPr>
        <p:spPr>
          <a:xfrm>
            <a:off x="1916250" y="1839757"/>
            <a:ext cx="5003100" cy="888000"/>
          </a:xfrm>
          <a:prstGeom prst="rect">
            <a:avLst/>
          </a:prstGeom>
          <a:solidFill>
            <a:srgbClr val="FCE5CD"/>
          </a:solidFill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Pay </a:t>
            </a:r>
            <a:r>
              <a:rPr lang="en" sz="1800" i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x</a:t>
            </a: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to Bob</a:t>
            </a:r>
          </a:p>
          <a:p>
            <a:pPr lvl="0" algn="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SIGNED(ALICE, BOB)</a:t>
            </a:r>
          </a:p>
        </p:txBody>
      </p:sp>
      <p:cxnSp>
        <p:nvCxnSpPr>
          <p:cNvPr id="311" name="Shape 311"/>
          <p:cNvCxnSpPr/>
          <p:nvPr/>
        </p:nvCxnSpPr>
        <p:spPr>
          <a:xfrm>
            <a:off x="2228300" y="2493891"/>
            <a:ext cx="213000" cy="2675199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312" name="Shape 312"/>
          <p:cNvSpPr txBox="1"/>
          <p:nvPr/>
        </p:nvSpPr>
        <p:spPr>
          <a:xfrm>
            <a:off x="2766350" y="1035391"/>
            <a:ext cx="3151500" cy="770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/>
              <a:t>(normal case)</a:t>
            </a:r>
          </a:p>
        </p:txBody>
      </p:sp>
      <p:sp>
        <p:nvSpPr>
          <p:cNvPr id="313" name="Shape 313"/>
          <p:cNvSpPr/>
          <p:nvPr/>
        </p:nvSpPr>
        <p:spPr>
          <a:xfrm>
            <a:off x="4858875" y="3553540"/>
            <a:ext cx="133164" cy="331848"/>
          </a:xfrm>
          <a:prstGeom prst="irregularSeal2">
            <a:avLst/>
          </a:pr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4" name="Shape 314"/>
          <p:cNvSpPr/>
          <p:nvPr/>
        </p:nvSpPr>
        <p:spPr>
          <a:xfrm rot="4877682">
            <a:off x="4185898" y="3089133"/>
            <a:ext cx="283999" cy="398024"/>
          </a:xfrm>
          <a:prstGeom prst="irregularSeal2">
            <a:avLst/>
          </a:pr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5" name="Shape 315"/>
          <p:cNvSpPr/>
          <p:nvPr/>
        </p:nvSpPr>
        <p:spPr>
          <a:xfrm>
            <a:off x="1906225" y="1876107"/>
            <a:ext cx="5003100" cy="888000"/>
          </a:xfrm>
          <a:prstGeom prst="rect">
            <a:avLst/>
          </a:prstGeom>
          <a:solidFill>
            <a:srgbClr val="FCE5CD"/>
          </a:solidFill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Pay </a:t>
            </a:r>
            <a:r>
              <a:rPr lang="en" sz="1800" i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x</a:t>
            </a: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to Alice</a:t>
            </a:r>
          </a:p>
          <a:p>
            <a:pPr lvl="0" algn="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SIGNED(ALICE, JUDY)</a:t>
            </a:r>
          </a:p>
        </p:txBody>
      </p:sp>
      <p:sp>
        <p:nvSpPr>
          <p:cNvPr id="316" name="Shape 316"/>
          <p:cNvSpPr txBox="1"/>
          <p:nvPr/>
        </p:nvSpPr>
        <p:spPr>
          <a:xfrm>
            <a:off x="2853350" y="960291"/>
            <a:ext cx="3151500" cy="770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/>
              <a:t>(disputed case)</a:t>
            </a:r>
          </a:p>
        </p:txBody>
      </p:sp>
      <p:sp>
        <p:nvSpPr>
          <p:cNvPr id="317" name="Shape 317"/>
          <p:cNvSpPr txBox="1"/>
          <p:nvPr/>
        </p:nvSpPr>
        <p:spPr>
          <a:xfrm>
            <a:off x="863513" y="2068957"/>
            <a:ext cx="627899" cy="4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Judy</a:t>
            </a:r>
          </a:p>
        </p:txBody>
      </p:sp>
      <p:pic>
        <p:nvPicPr>
          <p:cNvPr id="318" name="Shape 3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96" y="800708"/>
            <a:ext cx="1299800" cy="2452432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CasellaDiTesto 20"/>
          <p:cNvSpPr txBox="1"/>
          <p:nvPr/>
        </p:nvSpPr>
        <p:spPr>
          <a:xfrm>
            <a:off x="4676539" y="6475157"/>
            <a:ext cx="391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Slide </a:t>
            </a:r>
            <a:r>
              <a:rPr lang="it-IT" dirty="0" err="1" smtClean="0"/>
              <a:t>taken</a:t>
            </a:r>
            <a:r>
              <a:rPr lang="it-IT" dirty="0" smtClean="0"/>
              <a:t> from Princeton </a:t>
            </a:r>
            <a:r>
              <a:rPr lang="it-IT" dirty="0" err="1" smtClean="0"/>
              <a:t>University</a:t>
            </a:r>
            <a:r>
              <a:rPr lang="it-IT" dirty="0" smtClean="0"/>
              <a:t> </a:t>
            </a:r>
            <a:r>
              <a:rPr lang="it-IT" dirty="0" err="1" smtClean="0"/>
              <a:t>course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3574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hape 34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634083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Efficient </a:t>
            </a:r>
            <a:r>
              <a:rPr lang="en" dirty="0"/>
              <a:t>micro-payments</a:t>
            </a:r>
          </a:p>
        </p:txBody>
      </p:sp>
      <p:sp>
        <p:nvSpPr>
          <p:cNvPr id="345" name="Shape 345"/>
          <p:cNvSpPr/>
          <p:nvPr/>
        </p:nvSpPr>
        <p:spPr>
          <a:xfrm>
            <a:off x="101262" y="3732291"/>
            <a:ext cx="1426200" cy="1741999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6" name="Shape 346"/>
          <p:cNvSpPr txBox="1"/>
          <p:nvPr/>
        </p:nvSpPr>
        <p:spPr>
          <a:xfrm>
            <a:off x="500413" y="5474291"/>
            <a:ext cx="627899" cy="4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Alice</a:t>
            </a:r>
          </a:p>
        </p:txBody>
      </p:sp>
      <p:sp>
        <p:nvSpPr>
          <p:cNvPr id="347" name="Shape 347"/>
          <p:cNvSpPr/>
          <p:nvPr/>
        </p:nvSpPr>
        <p:spPr>
          <a:xfrm>
            <a:off x="7112287" y="3517491"/>
            <a:ext cx="1426200" cy="1741999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8" name="Shape 348"/>
          <p:cNvSpPr txBox="1"/>
          <p:nvPr/>
        </p:nvSpPr>
        <p:spPr>
          <a:xfrm>
            <a:off x="7511438" y="5259491"/>
            <a:ext cx="627899" cy="4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Bob</a:t>
            </a:r>
          </a:p>
        </p:txBody>
      </p:sp>
      <p:sp>
        <p:nvSpPr>
          <p:cNvPr id="349" name="Shape 349"/>
          <p:cNvSpPr/>
          <p:nvPr/>
        </p:nvSpPr>
        <p:spPr>
          <a:xfrm>
            <a:off x="1745900" y="4962325"/>
            <a:ext cx="5366400" cy="1301599"/>
          </a:xfrm>
          <a:prstGeom prst="roundRect">
            <a:avLst>
              <a:gd name="adj" fmla="val 16667"/>
            </a:avLst>
          </a:prstGeom>
          <a:solidFill>
            <a:srgbClr val="D5A6BD"/>
          </a:solidFill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800" b="1">
                <a:latin typeface="Trebuchet MS"/>
                <a:ea typeface="Trebuchet MS"/>
                <a:cs typeface="Trebuchet MS"/>
                <a:sym typeface="Trebuchet MS"/>
              </a:rPr>
              <a:t>PROBLEM:</a:t>
            </a: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 Alice wants to pay Bob for each minute of phone service. She doesn’t want to incur a transaction fee every minute.</a:t>
            </a:r>
          </a:p>
        </p:txBody>
      </p:sp>
      <p:sp>
        <p:nvSpPr>
          <p:cNvPr id="350" name="Shape 350"/>
          <p:cNvSpPr/>
          <p:nvPr/>
        </p:nvSpPr>
        <p:spPr>
          <a:xfrm>
            <a:off x="1818325" y="4488757"/>
            <a:ext cx="5003100" cy="656000"/>
          </a:xfrm>
          <a:prstGeom prst="rect">
            <a:avLst/>
          </a:prstGeom>
          <a:solidFill>
            <a:srgbClr val="B6D7A8"/>
          </a:solidFill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Input: </a:t>
            </a:r>
            <a:r>
              <a:rPr lang="en" sz="1800" i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x</a:t>
            </a: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; Pay 01 to Bob, 99 to Alice</a:t>
            </a:r>
          </a:p>
          <a:p>
            <a:pPr lvl="0" algn="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SIGNED(ALICE)___________</a:t>
            </a:r>
          </a:p>
        </p:txBody>
      </p:sp>
      <p:sp>
        <p:nvSpPr>
          <p:cNvPr id="351" name="Shape 351"/>
          <p:cNvSpPr/>
          <p:nvPr/>
        </p:nvSpPr>
        <p:spPr>
          <a:xfrm>
            <a:off x="1818325" y="3832757"/>
            <a:ext cx="5003100" cy="656000"/>
          </a:xfrm>
          <a:prstGeom prst="rect">
            <a:avLst/>
          </a:prstGeom>
          <a:solidFill>
            <a:srgbClr val="B6D7A8"/>
          </a:solidFill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Input: </a:t>
            </a:r>
            <a:r>
              <a:rPr lang="en" sz="1800" i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x</a:t>
            </a: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; Pay 02 to Bob, 98 to Alice</a:t>
            </a:r>
          </a:p>
          <a:p>
            <a:pPr lvl="0" algn="r" rtl="0">
              <a:spcBef>
                <a:spcPts val="0"/>
              </a:spcBef>
              <a:buNone/>
            </a:pPr>
            <a:r>
              <a:rPr lang="en" sz="1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SIGNED(ALICE)___________</a:t>
            </a:r>
          </a:p>
        </p:txBody>
      </p:sp>
      <p:sp>
        <p:nvSpPr>
          <p:cNvPr id="352" name="Shape 352"/>
          <p:cNvSpPr/>
          <p:nvPr/>
        </p:nvSpPr>
        <p:spPr>
          <a:xfrm>
            <a:off x="1818325" y="3176757"/>
            <a:ext cx="5003100" cy="656000"/>
          </a:xfrm>
          <a:prstGeom prst="rect">
            <a:avLst/>
          </a:prstGeom>
          <a:solidFill>
            <a:srgbClr val="B6D7A8"/>
          </a:solidFill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Input: </a:t>
            </a:r>
            <a:r>
              <a:rPr lang="en" sz="1800" i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x</a:t>
            </a: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; Pay 03 to Bob, 97 to Alice</a:t>
            </a:r>
          </a:p>
          <a:p>
            <a:pPr lvl="0" algn="r" rtl="0">
              <a:spcBef>
                <a:spcPts val="0"/>
              </a:spcBef>
              <a:buNone/>
            </a:pPr>
            <a:r>
              <a:rPr lang="en" sz="1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SIGNED(ALICE)___________</a:t>
            </a:r>
          </a:p>
        </p:txBody>
      </p:sp>
      <p:sp>
        <p:nvSpPr>
          <p:cNvPr id="353" name="Shape 353"/>
          <p:cNvSpPr/>
          <p:nvPr/>
        </p:nvSpPr>
        <p:spPr>
          <a:xfrm>
            <a:off x="1818325" y="2520757"/>
            <a:ext cx="5003100" cy="656000"/>
          </a:xfrm>
          <a:prstGeom prst="rect">
            <a:avLst/>
          </a:prstGeom>
          <a:solidFill>
            <a:srgbClr val="B6D7A8"/>
          </a:solidFill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Input: </a:t>
            </a:r>
            <a:r>
              <a:rPr lang="en" sz="1800" i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x</a:t>
            </a: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; Pay 04 to Bob, 96 to Alice</a:t>
            </a:r>
          </a:p>
          <a:p>
            <a:pPr lvl="0" algn="r" rtl="0">
              <a:spcBef>
                <a:spcPts val="0"/>
              </a:spcBef>
              <a:buNone/>
            </a:pPr>
            <a:r>
              <a:rPr lang="en" sz="1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SIGNED(ALICE)___________</a:t>
            </a:r>
          </a:p>
        </p:txBody>
      </p:sp>
      <p:sp>
        <p:nvSpPr>
          <p:cNvPr id="354" name="Shape 354"/>
          <p:cNvSpPr/>
          <p:nvPr/>
        </p:nvSpPr>
        <p:spPr>
          <a:xfrm>
            <a:off x="1818337" y="1409357"/>
            <a:ext cx="5003100" cy="656000"/>
          </a:xfrm>
          <a:prstGeom prst="rect">
            <a:avLst/>
          </a:prstGeom>
          <a:solidFill>
            <a:srgbClr val="B6D7A8"/>
          </a:solidFill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Input: </a:t>
            </a:r>
            <a:r>
              <a:rPr lang="en" sz="1800" i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x</a:t>
            </a: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; Pay 42 to Bob, 58 to Alice</a:t>
            </a:r>
          </a:p>
          <a:p>
            <a:pPr lvl="0" algn="r" rtl="0">
              <a:spcBef>
                <a:spcPts val="0"/>
              </a:spcBef>
              <a:buNone/>
            </a:pPr>
            <a:r>
              <a:rPr lang="en" sz="1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SIGNED(ALICE)___________</a:t>
            </a:r>
          </a:p>
        </p:txBody>
      </p:sp>
      <p:sp>
        <p:nvSpPr>
          <p:cNvPr id="355" name="Shape 355"/>
          <p:cNvSpPr txBox="1"/>
          <p:nvPr/>
        </p:nvSpPr>
        <p:spPr>
          <a:xfrm>
            <a:off x="1927888" y="2003724"/>
            <a:ext cx="772499" cy="4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...</a:t>
            </a:r>
          </a:p>
        </p:txBody>
      </p:sp>
      <p:sp>
        <p:nvSpPr>
          <p:cNvPr id="356" name="Shape 356"/>
          <p:cNvSpPr/>
          <p:nvPr/>
        </p:nvSpPr>
        <p:spPr>
          <a:xfrm>
            <a:off x="1251751" y="3170057"/>
            <a:ext cx="1448699" cy="656000"/>
          </a:xfrm>
          <a:prstGeom prst="wedgeEllipseCallout">
            <a:avLst>
              <a:gd name="adj1" fmla="val -33454"/>
              <a:gd name="adj2" fmla="val 94350"/>
            </a:avLst>
          </a:prstGeom>
          <a:solidFill>
            <a:srgbClr val="FFE599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I’m done!</a:t>
            </a:r>
          </a:p>
        </p:txBody>
      </p:sp>
      <p:sp>
        <p:nvSpPr>
          <p:cNvPr id="357" name="Shape 357"/>
          <p:cNvSpPr/>
          <p:nvPr/>
        </p:nvSpPr>
        <p:spPr>
          <a:xfrm>
            <a:off x="6391926" y="3076291"/>
            <a:ext cx="1553699" cy="656000"/>
          </a:xfrm>
          <a:prstGeom prst="wedgeEllipseCallout">
            <a:avLst>
              <a:gd name="adj1" fmla="val 32013"/>
              <a:gd name="adj2" fmla="val 92983"/>
            </a:avLst>
          </a:prstGeom>
          <a:solidFill>
            <a:srgbClr val="FFE599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I’ll publish!</a:t>
            </a:r>
          </a:p>
        </p:txBody>
      </p:sp>
      <p:sp>
        <p:nvSpPr>
          <p:cNvPr id="358" name="Shape 358"/>
          <p:cNvSpPr/>
          <p:nvPr/>
        </p:nvSpPr>
        <p:spPr>
          <a:xfrm>
            <a:off x="1589101" y="1524724"/>
            <a:ext cx="229199" cy="3556400"/>
          </a:xfrm>
          <a:prstGeom prst="leftBrace">
            <a:avLst>
              <a:gd name="adj1" fmla="val 8333"/>
              <a:gd name="adj2" fmla="val 12054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9" name="Shape 359"/>
          <p:cNvSpPr txBox="1"/>
          <p:nvPr/>
        </p:nvSpPr>
        <p:spPr>
          <a:xfrm>
            <a:off x="140376" y="1524725"/>
            <a:ext cx="1553699" cy="797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all of these could be double-spends!</a:t>
            </a:r>
          </a:p>
        </p:txBody>
      </p:sp>
      <p:sp>
        <p:nvSpPr>
          <p:cNvPr id="360" name="Shape 360"/>
          <p:cNvSpPr/>
          <p:nvPr/>
        </p:nvSpPr>
        <p:spPr>
          <a:xfrm>
            <a:off x="1818337" y="5474291"/>
            <a:ext cx="5003100" cy="656000"/>
          </a:xfrm>
          <a:prstGeom prst="rect">
            <a:avLst/>
          </a:prstGeom>
          <a:solidFill>
            <a:srgbClr val="00FF00"/>
          </a:solidFill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Input: </a:t>
            </a:r>
            <a:r>
              <a:rPr lang="en" sz="1800" i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</a:t>
            </a: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; Pay 100 to Bob/Alice (MULTISIG)</a:t>
            </a:r>
          </a:p>
          <a:p>
            <a:pPr lvl="0" algn="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SIGNED(ALICE)</a:t>
            </a:r>
          </a:p>
        </p:txBody>
      </p:sp>
      <p:sp>
        <p:nvSpPr>
          <p:cNvPr id="361" name="Shape 361"/>
          <p:cNvSpPr/>
          <p:nvPr/>
        </p:nvSpPr>
        <p:spPr>
          <a:xfrm>
            <a:off x="1818312" y="1409357"/>
            <a:ext cx="5003100" cy="656000"/>
          </a:xfrm>
          <a:prstGeom prst="rect">
            <a:avLst/>
          </a:prstGeom>
          <a:solidFill>
            <a:srgbClr val="00FF00"/>
          </a:solidFill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Input: </a:t>
            </a:r>
            <a:r>
              <a:rPr lang="en" sz="1800" i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x</a:t>
            </a: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; Pay 42 to Bob, 58 to Alice</a:t>
            </a:r>
          </a:p>
          <a:p>
            <a:pPr lvl="0" algn="r" rtl="0">
              <a:spcBef>
                <a:spcPts val="0"/>
              </a:spcBef>
              <a:buNone/>
            </a:pPr>
            <a:r>
              <a:rPr lang="en" sz="1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SIGNED(ALICE) SIGNED(BOB)</a:t>
            </a:r>
          </a:p>
        </p:txBody>
      </p:sp>
      <p:cxnSp>
        <p:nvCxnSpPr>
          <p:cNvPr id="362" name="Shape 362"/>
          <p:cNvCxnSpPr/>
          <p:nvPr/>
        </p:nvCxnSpPr>
        <p:spPr>
          <a:xfrm flipH="1">
            <a:off x="2700251" y="4902691"/>
            <a:ext cx="62699" cy="8564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363" name="Shape 363"/>
          <p:cNvCxnSpPr/>
          <p:nvPr/>
        </p:nvCxnSpPr>
        <p:spPr>
          <a:xfrm flipH="1">
            <a:off x="2637424" y="4188858"/>
            <a:ext cx="87300" cy="1500399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364" name="Shape 364"/>
          <p:cNvCxnSpPr/>
          <p:nvPr/>
        </p:nvCxnSpPr>
        <p:spPr>
          <a:xfrm flipH="1">
            <a:off x="2600549" y="3498057"/>
            <a:ext cx="99900" cy="22460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365" name="Shape 365"/>
          <p:cNvCxnSpPr/>
          <p:nvPr/>
        </p:nvCxnSpPr>
        <p:spPr>
          <a:xfrm flipH="1">
            <a:off x="2600451" y="2939624"/>
            <a:ext cx="66899" cy="27792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366" name="Shape 366"/>
          <p:cNvCxnSpPr/>
          <p:nvPr/>
        </p:nvCxnSpPr>
        <p:spPr>
          <a:xfrm flipH="1">
            <a:off x="2590826" y="1830625"/>
            <a:ext cx="9599" cy="3926399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367" name="Shape 367"/>
          <p:cNvSpPr txBox="1"/>
          <p:nvPr/>
        </p:nvSpPr>
        <p:spPr>
          <a:xfrm>
            <a:off x="1908700" y="944724"/>
            <a:ext cx="4705200" cy="4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What if Bob never signs??</a:t>
            </a:r>
          </a:p>
        </p:txBody>
      </p:sp>
      <p:sp>
        <p:nvSpPr>
          <p:cNvPr id="368" name="Shape 368"/>
          <p:cNvSpPr/>
          <p:nvPr/>
        </p:nvSpPr>
        <p:spPr>
          <a:xfrm>
            <a:off x="1818337" y="2703173"/>
            <a:ext cx="5003100" cy="656000"/>
          </a:xfrm>
          <a:prstGeom prst="rect">
            <a:avLst/>
          </a:prstGeom>
          <a:solidFill>
            <a:srgbClr val="B6D7A8"/>
          </a:solidFill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Input: </a:t>
            </a:r>
            <a:r>
              <a:rPr lang="en" sz="1800" i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x</a:t>
            </a:r>
            <a:r>
              <a:rPr lang="en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; Pay 100 to Alice, LOCK until time </a:t>
            </a:r>
            <a:r>
              <a:rPr lang="en" sz="1800" i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</a:t>
            </a:r>
          </a:p>
          <a:p>
            <a:pPr lvl="0" algn="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SIGNED(ALICE) SIGNED(BOB)</a:t>
            </a:r>
          </a:p>
        </p:txBody>
      </p:sp>
      <p:sp>
        <p:nvSpPr>
          <p:cNvPr id="369" name="Shape 369"/>
          <p:cNvSpPr txBox="1"/>
          <p:nvPr/>
        </p:nvSpPr>
        <p:spPr>
          <a:xfrm>
            <a:off x="1865800" y="2287691"/>
            <a:ext cx="4916700" cy="4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Alice demands a timed refund transaction before starting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4676539" y="6489340"/>
            <a:ext cx="391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Slide </a:t>
            </a:r>
            <a:r>
              <a:rPr lang="it-IT" dirty="0" err="1" smtClean="0"/>
              <a:t>taken</a:t>
            </a:r>
            <a:r>
              <a:rPr lang="it-IT" dirty="0" smtClean="0"/>
              <a:t> from Princeton </a:t>
            </a:r>
            <a:r>
              <a:rPr lang="it-IT" dirty="0" err="1" smtClean="0"/>
              <a:t>University</a:t>
            </a:r>
            <a:r>
              <a:rPr lang="it-IT" dirty="0" smtClean="0"/>
              <a:t> </a:t>
            </a:r>
            <a:r>
              <a:rPr lang="it-IT" dirty="0" err="1" smtClean="0"/>
              <a:t>course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5049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10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10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34083"/>
          </a:xfrm>
        </p:spPr>
        <p:txBody>
          <a:bodyPr/>
          <a:lstStyle/>
          <a:p>
            <a:r>
              <a:rPr lang="it-IT" dirty="0" smtClean="0"/>
              <a:t>Alternative </a:t>
            </a:r>
            <a:r>
              <a:rPr lang="it-IT" dirty="0" err="1" smtClean="0"/>
              <a:t>crypto</a:t>
            </a:r>
            <a:r>
              <a:rPr lang="it-IT" dirty="0" smtClean="0"/>
              <a:t> </a:t>
            </a:r>
            <a:r>
              <a:rPr lang="it-IT" dirty="0" err="1" smtClean="0"/>
              <a:t>currencies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980728"/>
            <a:ext cx="8229600" cy="5587045"/>
          </a:xfrm>
        </p:spPr>
        <p:txBody>
          <a:bodyPr/>
          <a:lstStyle/>
          <a:p>
            <a:r>
              <a:rPr lang="it-IT" dirty="0" err="1" smtClean="0"/>
              <a:t>Called</a:t>
            </a:r>
            <a:r>
              <a:rPr lang="it-IT" dirty="0" smtClean="0"/>
              <a:t> </a:t>
            </a:r>
            <a:r>
              <a:rPr lang="it-IT" dirty="0" err="1" smtClean="0"/>
              <a:t>altcoins</a:t>
            </a:r>
            <a:endParaRPr lang="it-IT" dirty="0" smtClean="0"/>
          </a:p>
          <a:p>
            <a:pPr lvl="1"/>
            <a:r>
              <a:rPr lang="it-IT" dirty="0" smtClean="0"/>
              <a:t>E.g. </a:t>
            </a:r>
            <a:r>
              <a:rPr lang="it-IT" dirty="0" err="1" smtClean="0"/>
              <a:t>Litecoin</a:t>
            </a:r>
            <a:r>
              <a:rPr lang="it-IT" dirty="0" smtClean="0"/>
              <a:t>, </a:t>
            </a:r>
            <a:r>
              <a:rPr lang="it-IT" dirty="0" err="1" smtClean="0"/>
              <a:t>Ethereum</a:t>
            </a:r>
            <a:r>
              <a:rPr lang="it-IT" dirty="0" smtClean="0"/>
              <a:t>, </a:t>
            </a:r>
            <a:r>
              <a:rPr lang="it-IT" dirty="0" err="1" smtClean="0"/>
              <a:t>etc</a:t>
            </a:r>
            <a:endParaRPr lang="it-IT" dirty="0" smtClean="0"/>
          </a:p>
          <a:p>
            <a:r>
              <a:rPr lang="it-IT" dirty="0" err="1" smtClean="0"/>
              <a:t>Different</a:t>
            </a:r>
            <a:r>
              <a:rPr lang="it-IT" dirty="0" smtClean="0"/>
              <a:t> design</a:t>
            </a:r>
          </a:p>
          <a:p>
            <a:pPr lvl="1"/>
            <a:r>
              <a:rPr lang="it-IT" dirty="0" err="1" smtClean="0"/>
              <a:t>Learned</a:t>
            </a:r>
            <a:r>
              <a:rPr lang="it-IT" dirty="0" smtClean="0"/>
              <a:t> from the </a:t>
            </a:r>
            <a:r>
              <a:rPr lang="it-IT" dirty="0" err="1" smtClean="0"/>
              <a:t>past</a:t>
            </a:r>
            <a:endParaRPr lang="it-IT" dirty="0" smtClean="0"/>
          </a:p>
          <a:p>
            <a:r>
              <a:rPr lang="it-IT" dirty="0" smtClean="0"/>
              <a:t>Will </a:t>
            </a:r>
            <a:r>
              <a:rPr lang="it-IT" dirty="0" err="1" smtClean="0"/>
              <a:t>they</a:t>
            </a:r>
            <a:r>
              <a:rPr lang="it-IT" dirty="0" smtClean="0"/>
              <a:t> </a:t>
            </a:r>
            <a:r>
              <a:rPr lang="it-IT" dirty="0" err="1" smtClean="0"/>
              <a:t>fly</a:t>
            </a:r>
            <a:r>
              <a:rPr lang="it-IT" dirty="0" smtClean="0"/>
              <a:t>? </a:t>
            </a:r>
          </a:p>
          <a:p>
            <a:pPr lvl="1"/>
            <a:r>
              <a:rPr lang="it-IT" dirty="0" err="1" smtClean="0"/>
              <a:t>Not</a:t>
            </a:r>
            <a:r>
              <a:rPr lang="it-IT" dirty="0" smtClean="0"/>
              <a:t> a </a:t>
            </a:r>
            <a:r>
              <a:rPr lang="it-IT" dirty="0" err="1" smtClean="0"/>
              <a:t>real</a:t>
            </a:r>
            <a:r>
              <a:rPr lang="it-IT" dirty="0" smtClean="0"/>
              <a:t> world </a:t>
            </a:r>
            <a:r>
              <a:rPr lang="it-IT" dirty="0" err="1" smtClean="0"/>
              <a:t>usage</a:t>
            </a:r>
            <a:r>
              <a:rPr lang="it-IT" dirty="0" smtClean="0"/>
              <a:t>, </a:t>
            </a:r>
            <a:r>
              <a:rPr lang="it-IT" dirty="0" err="1" smtClean="0"/>
              <a:t>unlike</a:t>
            </a:r>
            <a:r>
              <a:rPr lang="it-IT" dirty="0" smtClean="0"/>
              <a:t> </a:t>
            </a:r>
            <a:r>
              <a:rPr lang="it-IT" dirty="0" err="1" smtClean="0"/>
              <a:t>bitcoin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8908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706091"/>
          </a:xfrm>
        </p:spPr>
        <p:txBody>
          <a:bodyPr/>
          <a:lstStyle/>
          <a:p>
            <a:r>
              <a:rPr lang="it-IT" dirty="0" smtClean="0"/>
              <a:t>Privacy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Very</a:t>
            </a:r>
            <a:r>
              <a:rPr lang="it-IT" dirty="0" smtClean="0"/>
              <a:t> </a:t>
            </a:r>
            <a:r>
              <a:rPr lang="it-IT" dirty="0" err="1" smtClean="0"/>
              <a:t>interesting</a:t>
            </a:r>
            <a:r>
              <a:rPr lang="it-IT" dirty="0" smtClean="0"/>
              <a:t> area!</a:t>
            </a:r>
          </a:p>
          <a:p>
            <a:pPr lvl="1"/>
            <a:r>
              <a:rPr lang="it-IT" dirty="0" err="1" smtClean="0"/>
              <a:t>Reasonable</a:t>
            </a:r>
            <a:r>
              <a:rPr lang="it-IT" dirty="0" smtClean="0"/>
              <a:t> privacy</a:t>
            </a:r>
          </a:p>
          <a:p>
            <a:pPr lvl="1"/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pseudonym-based</a:t>
            </a:r>
            <a:r>
              <a:rPr lang="it-IT" dirty="0" smtClean="0"/>
              <a:t> </a:t>
            </a:r>
            <a:r>
              <a:rPr lang="it-IT" dirty="0" smtClean="0">
                <a:sym typeface="Wingdings" panose="05000000000000000000" pitchFamily="2" charset="2"/>
              </a:rPr>
              <a:t> «some» </a:t>
            </a:r>
            <a:r>
              <a:rPr lang="it-IT" dirty="0" err="1" smtClean="0">
                <a:sym typeface="Wingdings" panose="05000000000000000000" pitchFamily="2" charset="2"/>
              </a:rPr>
              <a:t>deanonimization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dirty="0" err="1" smtClean="0">
                <a:sym typeface="Wingdings" panose="05000000000000000000" pitchFamily="2" charset="2"/>
              </a:rPr>
              <a:t>possible</a:t>
            </a:r>
            <a:r>
              <a:rPr lang="it-IT" dirty="0" smtClean="0">
                <a:sym typeface="Wingdings" panose="05000000000000000000" pitchFamily="2" charset="2"/>
              </a:rPr>
              <a:t>!</a:t>
            </a:r>
          </a:p>
          <a:p>
            <a:pPr lvl="2"/>
            <a:r>
              <a:rPr lang="it-IT" dirty="0" err="1" smtClean="0">
                <a:sym typeface="Wingdings" panose="05000000000000000000" pitchFamily="2" charset="2"/>
              </a:rPr>
              <a:t>Good</a:t>
            </a:r>
            <a:r>
              <a:rPr lang="it-IT" dirty="0" smtClean="0">
                <a:sym typeface="Wingdings" panose="05000000000000000000" pitchFamily="2" charset="2"/>
              </a:rPr>
              <a:t> work </a:t>
            </a:r>
            <a:r>
              <a:rPr lang="it-IT" dirty="0" err="1" smtClean="0">
                <a:sym typeface="Wingdings" panose="05000000000000000000" pitchFamily="2" charset="2"/>
              </a:rPr>
              <a:t>around</a:t>
            </a:r>
            <a:r>
              <a:rPr lang="it-IT" dirty="0" smtClean="0">
                <a:sym typeface="Wingdings" panose="05000000000000000000" pitchFamily="2" charset="2"/>
              </a:rPr>
              <a:t>, </a:t>
            </a:r>
            <a:r>
              <a:rPr lang="it-IT" dirty="0" err="1" smtClean="0">
                <a:sym typeface="Wingdings" panose="05000000000000000000" pitchFamily="2" charset="2"/>
              </a:rPr>
              <a:t>including</a:t>
            </a:r>
            <a:r>
              <a:rPr lang="it-IT" dirty="0" smtClean="0">
                <a:sym typeface="Wingdings" panose="05000000000000000000" pitchFamily="2" charset="2"/>
              </a:rPr>
              <a:t> Shamir in 2012</a:t>
            </a:r>
          </a:p>
          <a:p>
            <a:pPr lvl="2"/>
            <a:r>
              <a:rPr lang="it-IT" dirty="0"/>
              <a:t>https://eprint.iacr.org/2012/584.pdf</a:t>
            </a:r>
            <a:endParaRPr lang="it-IT" dirty="0" smtClean="0"/>
          </a:p>
          <a:p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297973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98079"/>
          </a:xfrm>
        </p:spPr>
        <p:txBody>
          <a:bodyPr/>
          <a:lstStyle/>
          <a:p>
            <a:r>
              <a:rPr lang="it-IT" dirty="0" err="1" smtClean="0"/>
              <a:t>Many</a:t>
            </a:r>
            <a:r>
              <a:rPr lang="it-IT" dirty="0" smtClean="0"/>
              <a:t> game </a:t>
            </a:r>
            <a:r>
              <a:rPr lang="it-IT" dirty="0" err="1" smtClean="0"/>
              <a:t>theoretic</a:t>
            </a:r>
            <a:r>
              <a:rPr lang="it-IT" dirty="0" smtClean="0"/>
              <a:t> </a:t>
            </a:r>
            <a:r>
              <a:rPr lang="it-IT" dirty="0" err="1" smtClean="0"/>
              <a:t>issues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052737"/>
            <a:ext cx="8229600" cy="5004556"/>
          </a:xfrm>
        </p:spPr>
        <p:txBody>
          <a:bodyPr>
            <a:normAutofit lnSpcReduction="10000"/>
          </a:bodyPr>
          <a:lstStyle/>
          <a:p>
            <a:r>
              <a:rPr lang="it-IT" dirty="0" err="1" smtClean="0"/>
              <a:t>Fees</a:t>
            </a:r>
            <a:r>
              <a:rPr lang="it-IT" dirty="0" smtClean="0"/>
              <a:t>!</a:t>
            </a:r>
          </a:p>
          <a:p>
            <a:pPr lvl="1"/>
            <a:r>
              <a:rPr lang="it-IT" dirty="0" err="1" smtClean="0"/>
              <a:t>If</a:t>
            </a:r>
            <a:r>
              <a:rPr lang="it-IT" dirty="0" smtClean="0"/>
              <a:t> I </a:t>
            </a:r>
            <a:r>
              <a:rPr lang="it-IT" dirty="0" err="1" smtClean="0"/>
              <a:t>don’t</a:t>
            </a:r>
            <a:r>
              <a:rPr lang="it-IT" dirty="0" smtClean="0"/>
              <a:t> </a:t>
            </a:r>
            <a:r>
              <a:rPr lang="it-IT" dirty="0" err="1" smtClean="0"/>
              <a:t>offer</a:t>
            </a:r>
            <a:r>
              <a:rPr lang="it-IT" dirty="0" smtClean="0"/>
              <a:t> </a:t>
            </a:r>
            <a:r>
              <a:rPr lang="it-IT" dirty="0" err="1" smtClean="0"/>
              <a:t>any</a:t>
            </a:r>
            <a:r>
              <a:rPr lang="it-IT" dirty="0" smtClean="0"/>
              <a:t> </a:t>
            </a:r>
            <a:r>
              <a:rPr lang="it-IT" dirty="0" err="1" smtClean="0"/>
              <a:t>fee</a:t>
            </a:r>
            <a:r>
              <a:rPr lang="it-IT" dirty="0" smtClean="0"/>
              <a:t>, no </a:t>
            </a:r>
            <a:r>
              <a:rPr lang="it-IT" dirty="0" err="1" smtClean="0"/>
              <a:t>miner</a:t>
            </a:r>
            <a:r>
              <a:rPr lang="it-IT" dirty="0" smtClean="0"/>
              <a:t> </a:t>
            </a:r>
            <a:r>
              <a:rPr lang="it-IT" dirty="0" err="1" smtClean="0"/>
              <a:t>might</a:t>
            </a:r>
            <a:r>
              <a:rPr lang="it-IT" dirty="0" smtClean="0"/>
              <a:t> include </a:t>
            </a:r>
            <a:r>
              <a:rPr lang="it-IT" dirty="0" err="1" smtClean="0"/>
              <a:t>my</a:t>
            </a:r>
            <a:r>
              <a:rPr lang="it-IT" dirty="0" smtClean="0"/>
              <a:t> </a:t>
            </a:r>
            <a:r>
              <a:rPr lang="it-IT" dirty="0" err="1" smtClean="0"/>
              <a:t>transaction</a:t>
            </a:r>
            <a:endParaRPr lang="it-IT" dirty="0" smtClean="0"/>
          </a:p>
          <a:p>
            <a:pPr lvl="2"/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transactions</a:t>
            </a:r>
            <a:r>
              <a:rPr lang="it-IT" dirty="0" smtClean="0"/>
              <a:t> </a:t>
            </a:r>
            <a:r>
              <a:rPr lang="it-IT" dirty="0" err="1" smtClean="0"/>
              <a:t>bring</a:t>
            </a:r>
            <a:r>
              <a:rPr lang="it-IT" dirty="0" smtClean="0"/>
              <a:t> more </a:t>
            </a:r>
            <a:r>
              <a:rPr lang="it-IT" dirty="0" err="1" smtClean="0"/>
              <a:t>money</a:t>
            </a:r>
            <a:r>
              <a:rPr lang="it-IT" dirty="0" smtClean="0"/>
              <a:t> to </a:t>
            </a:r>
            <a:r>
              <a:rPr lang="it-IT" dirty="0" err="1" smtClean="0"/>
              <a:t>miner</a:t>
            </a:r>
            <a:endParaRPr lang="it-IT" dirty="0" smtClean="0"/>
          </a:p>
          <a:p>
            <a:pPr lvl="1"/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the «right» </a:t>
            </a:r>
            <a:r>
              <a:rPr lang="it-IT" dirty="0" err="1" smtClean="0"/>
              <a:t>fee</a:t>
            </a:r>
            <a:r>
              <a:rPr lang="it-IT" dirty="0" smtClean="0"/>
              <a:t> I </a:t>
            </a:r>
            <a:r>
              <a:rPr lang="it-IT" dirty="0" err="1" smtClean="0"/>
              <a:t>should</a:t>
            </a:r>
            <a:r>
              <a:rPr lang="it-IT" dirty="0" smtClean="0"/>
              <a:t> </a:t>
            </a:r>
            <a:r>
              <a:rPr lang="it-IT" dirty="0" err="1" smtClean="0"/>
              <a:t>offer</a:t>
            </a:r>
            <a:r>
              <a:rPr lang="it-IT" dirty="0" smtClean="0"/>
              <a:t>?</a:t>
            </a:r>
          </a:p>
          <a:p>
            <a:pPr lvl="1"/>
            <a:r>
              <a:rPr lang="it-IT" dirty="0" smtClean="0"/>
              <a:t>Race </a:t>
            </a:r>
            <a:r>
              <a:rPr lang="it-IT" dirty="0" err="1" smtClean="0"/>
              <a:t>condition</a:t>
            </a:r>
            <a:r>
              <a:rPr lang="it-IT" dirty="0" smtClean="0"/>
              <a:t>? Equilibrium?</a:t>
            </a:r>
          </a:p>
          <a:p>
            <a:r>
              <a:rPr lang="it-IT" dirty="0" err="1" smtClean="0"/>
              <a:t>Designing</a:t>
            </a:r>
            <a:r>
              <a:rPr lang="it-IT" dirty="0" smtClean="0"/>
              <a:t> incentive </a:t>
            </a:r>
            <a:r>
              <a:rPr lang="it-IT" dirty="0" err="1" smtClean="0"/>
              <a:t>mechanisms</a:t>
            </a:r>
            <a:endParaRPr lang="it-IT" dirty="0" smtClean="0"/>
          </a:p>
          <a:p>
            <a:r>
              <a:rPr lang="it-IT" dirty="0" smtClean="0"/>
              <a:t>Chain </a:t>
            </a:r>
            <a:r>
              <a:rPr lang="it-IT" dirty="0" err="1" smtClean="0"/>
              <a:t>dynamics</a:t>
            </a:r>
            <a:endParaRPr lang="it-IT" dirty="0" smtClean="0"/>
          </a:p>
          <a:p>
            <a:pPr lvl="1"/>
            <a:r>
              <a:rPr lang="it-IT" dirty="0" smtClean="0"/>
              <a:t>Multi-party, </a:t>
            </a:r>
            <a:r>
              <a:rPr lang="it-IT" dirty="0" err="1" smtClean="0"/>
              <a:t>selfish</a:t>
            </a:r>
            <a:endParaRPr lang="it-IT" dirty="0" smtClean="0"/>
          </a:p>
          <a:p>
            <a:pPr lvl="1"/>
            <a:r>
              <a:rPr lang="it-IT" dirty="0" err="1" smtClean="0"/>
              <a:t>Miners</a:t>
            </a:r>
            <a:r>
              <a:rPr lang="it-IT" dirty="0" smtClean="0"/>
              <a:t> </a:t>
            </a:r>
            <a:r>
              <a:rPr lang="it-IT" dirty="0" err="1" smtClean="0"/>
              <a:t>tend</a:t>
            </a:r>
            <a:r>
              <a:rPr lang="it-IT" dirty="0" smtClean="0"/>
              <a:t> to aggregate</a:t>
            </a:r>
          </a:p>
          <a:p>
            <a:pPr lvl="1"/>
            <a:r>
              <a:rPr lang="it-IT" dirty="0" smtClean="0"/>
              <a:t>???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8013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34083"/>
          </a:xfrm>
        </p:spPr>
        <p:txBody>
          <a:bodyPr/>
          <a:lstStyle/>
          <a:p>
            <a:r>
              <a:rPr lang="it-IT" dirty="0" smtClean="0"/>
              <a:t>Killer </a:t>
            </a:r>
            <a:r>
              <a:rPr lang="it-IT" dirty="0" err="1" smtClean="0"/>
              <a:t>blockchain</a:t>
            </a:r>
            <a:r>
              <a:rPr lang="it-IT" dirty="0" smtClean="0"/>
              <a:t> </a:t>
            </a:r>
            <a:r>
              <a:rPr lang="it-IT" dirty="0" err="1" smtClean="0"/>
              <a:t>applications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60748"/>
            <a:ext cx="8229600" cy="5407025"/>
          </a:xfrm>
        </p:spPr>
        <p:txBody>
          <a:bodyPr>
            <a:normAutofit fontScale="70000" lnSpcReduction="20000"/>
          </a:bodyPr>
          <a:lstStyle/>
          <a:p>
            <a:r>
              <a:rPr lang="it-IT" dirty="0" err="1" smtClean="0"/>
              <a:t>Most</a:t>
            </a:r>
            <a:r>
              <a:rPr lang="it-IT" dirty="0" smtClean="0"/>
              <a:t> </a:t>
            </a:r>
            <a:r>
              <a:rPr lang="it-IT" dirty="0" err="1" smtClean="0"/>
              <a:t>people</a:t>
            </a:r>
            <a:r>
              <a:rPr lang="it-IT" dirty="0" smtClean="0"/>
              <a:t> </a:t>
            </a:r>
            <a:r>
              <a:rPr lang="it-IT" dirty="0" err="1" smtClean="0"/>
              <a:t>think</a:t>
            </a:r>
            <a:r>
              <a:rPr lang="it-IT" dirty="0" smtClean="0"/>
              <a:t> to </a:t>
            </a:r>
            <a:r>
              <a:rPr lang="it-IT" dirty="0" err="1" smtClean="0"/>
              <a:t>IoT</a:t>
            </a:r>
            <a:r>
              <a:rPr lang="it-IT" dirty="0" smtClean="0"/>
              <a:t>, </a:t>
            </a:r>
            <a:r>
              <a:rPr lang="it-IT" dirty="0" err="1" smtClean="0"/>
              <a:t>energy</a:t>
            </a:r>
            <a:r>
              <a:rPr lang="it-IT" dirty="0" smtClean="0"/>
              <a:t>, micro-</a:t>
            </a:r>
            <a:r>
              <a:rPr lang="it-IT" dirty="0" err="1" smtClean="0"/>
              <a:t>transactions</a:t>
            </a:r>
            <a:r>
              <a:rPr lang="it-IT" dirty="0" smtClean="0"/>
              <a:t>, </a:t>
            </a:r>
            <a:r>
              <a:rPr lang="it-IT" dirty="0" err="1" smtClean="0"/>
              <a:t>financial</a:t>
            </a:r>
            <a:r>
              <a:rPr lang="it-IT" dirty="0" smtClean="0"/>
              <a:t>, </a:t>
            </a:r>
            <a:r>
              <a:rPr lang="it-IT" dirty="0" err="1" smtClean="0"/>
              <a:t>etc</a:t>
            </a:r>
            <a:endParaRPr lang="it-IT" dirty="0"/>
          </a:p>
          <a:p>
            <a:pPr lvl="1"/>
            <a:r>
              <a:rPr lang="it-IT" dirty="0" err="1" smtClean="0"/>
              <a:t>We’ll</a:t>
            </a:r>
            <a:r>
              <a:rPr lang="it-IT" dirty="0" smtClean="0"/>
              <a:t> </a:t>
            </a:r>
            <a:r>
              <a:rPr lang="it-IT" dirty="0" err="1" smtClean="0"/>
              <a:t>see</a:t>
            </a:r>
            <a:endParaRPr lang="it-IT" dirty="0" smtClean="0"/>
          </a:p>
          <a:p>
            <a:pPr lvl="1"/>
            <a:endParaRPr lang="it-IT" dirty="0"/>
          </a:p>
          <a:p>
            <a:r>
              <a:rPr lang="it-IT" dirty="0" smtClean="0"/>
              <a:t>Private vs public </a:t>
            </a:r>
            <a:r>
              <a:rPr lang="it-IT" dirty="0" err="1" smtClean="0"/>
              <a:t>blockchains</a:t>
            </a:r>
            <a:endParaRPr lang="it-IT" dirty="0" smtClean="0"/>
          </a:p>
          <a:p>
            <a:pPr lvl="1"/>
            <a:r>
              <a:rPr lang="it-IT" dirty="0" err="1" smtClean="0"/>
              <a:t>Huge</a:t>
            </a:r>
            <a:r>
              <a:rPr lang="it-IT" dirty="0" smtClean="0"/>
              <a:t> </a:t>
            </a:r>
            <a:r>
              <a:rPr lang="it-IT" dirty="0" err="1" smtClean="0"/>
              <a:t>interest</a:t>
            </a:r>
            <a:r>
              <a:rPr lang="it-IT" dirty="0" smtClean="0"/>
              <a:t> in private </a:t>
            </a:r>
            <a:r>
              <a:rPr lang="it-IT" dirty="0" err="1" smtClean="0"/>
              <a:t>blockchains</a:t>
            </a:r>
            <a:endParaRPr lang="it-IT" dirty="0" smtClean="0"/>
          </a:p>
          <a:p>
            <a:pPr lvl="2"/>
            <a:r>
              <a:rPr lang="it-IT" dirty="0" err="1" smtClean="0"/>
              <a:t>Nothing</a:t>
            </a:r>
            <a:r>
              <a:rPr lang="it-IT" dirty="0" smtClean="0"/>
              <a:t> </a:t>
            </a:r>
            <a:r>
              <a:rPr lang="it-IT" dirty="0" err="1" smtClean="0"/>
              <a:t>trailblazing</a:t>
            </a:r>
            <a:r>
              <a:rPr lang="it-IT" dirty="0" smtClean="0"/>
              <a:t>, just an </a:t>
            </a:r>
            <a:r>
              <a:rPr lang="it-IT" dirty="0" err="1" smtClean="0"/>
              <a:t>application</a:t>
            </a:r>
            <a:r>
              <a:rPr lang="it-IT" dirty="0" smtClean="0"/>
              <a:t>/</a:t>
            </a:r>
            <a:r>
              <a:rPr lang="it-IT" dirty="0" err="1" smtClean="0"/>
              <a:t>extension</a:t>
            </a:r>
            <a:r>
              <a:rPr lang="it-IT" dirty="0" smtClean="0"/>
              <a:t> of </a:t>
            </a:r>
            <a:r>
              <a:rPr lang="it-IT" dirty="0" err="1" smtClean="0"/>
              <a:t>Merkle</a:t>
            </a:r>
            <a:r>
              <a:rPr lang="it-IT" dirty="0" smtClean="0"/>
              <a:t> </a:t>
            </a:r>
            <a:r>
              <a:rPr lang="it-IT" dirty="0" err="1" smtClean="0"/>
              <a:t>Trees</a:t>
            </a:r>
            <a:r>
              <a:rPr lang="it-IT" dirty="0" smtClean="0"/>
              <a:t> and </a:t>
            </a:r>
            <a:r>
              <a:rPr lang="it-IT" dirty="0" err="1" smtClean="0"/>
              <a:t>hash</a:t>
            </a:r>
            <a:r>
              <a:rPr lang="it-IT" dirty="0" smtClean="0"/>
              <a:t> </a:t>
            </a:r>
            <a:r>
              <a:rPr lang="it-IT" dirty="0" err="1" smtClean="0"/>
              <a:t>pointer</a:t>
            </a:r>
            <a:r>
              <a:rPr lang="it-IT" dirty="0" smtClean="0"/>
              <a:t> data </a:t>
            </a:r>
            <a:r>
              <a:rPr lang="it-IT" dirty="0" err="1" smtClean="0"/>
              <a:t>structures</a:t>
            </a:r>
            <a:r>
              <a:rPr lang="it-IT" dirty="0" smtClean="0"/>
              <a:t>,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already</a:t>
            </a:r>
            <a:r>
              <a:rPr lang="it-IT" dirty="0" smtClean="0"/>
              <a:t> </a:t>
            </a:r>
            <a:r>
              <a:rPr lang="it-IT" dirty="0" err="1" smtClean="0"/>
              <a:t>knew</a:t>
            </a:r>
            <a:r>
              <a:rPr lang="it-IT" dirty="0" smtClean="0"/>
              <a:t> long time ago</a:t>
            </a:r>
          </a:p>
          <a:p>
            <a:pPr lvl="2"/>
            <a:r>
              <a:rPr lang="it-IT" dirty="0" err="1" smtClean="0"/>
              <a:t>Perhaps</a:t>
            </a:r>
            <a:r>
              <a:rPr lang="it-IT" dirty="0" smtClean="0"/>
              <a:t> </a:t>
            </a:r>
            <a:r>
              <a:rPr lang="it-IT" dirty="0" err="1" smtClean="0"/>
              <a:t>overclaimed</a:t>
            </a:r>
            <a:r>
              <a:rPr lang="it-IT" dirty="0" smtClean="0"/>
              <a:t> (</a:t>
            </a:r>
            <a:r>
              <a:rPr lang="it-IT" dirty="0" err="1" smtClean="0"/>
              <a:t>blockchain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trendy, </a:t>
            </a:r>
            <a:r>
              <a:rPr lang="it-IT" dirty="0" err="1" smtClean="0"/>
              <a:t>hence</a:t>
            </a:r>
            <a:r>
              <a:rPr lang="it-IT" dirty="0" smtClean="0"/>
              <a:t>…)</a:t>
            </a:r>
          </a:p>
          <a:p>
            <a:pPr lvl="2"/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blockchain</a:t>
            </a:r>
            <a:r>
              <a:rPr lang="it-IT" dirty="0" smtClean="0"/>
              <a:t> </a:t>
            </a:r>
            <a:r>
              <a:rPr lang="it-IT" dirty="0" err="1" smtClean="0"/>
              <a:t>awareness</a:t>
            </a:r>
            <a:r>
              <a:rPr lang="it-IT" dirty="0" smtClean="0"/>
              <a:t> can </a:t>
            </a:r>
            <a:r>
              <a:rPr lang="it-IT" dirty="0" err="1" smtClean="0"/>
              <a:t>boost</a:t>
            </a:r>
            <a:r>
              <a:rPr lang="it-IT" dirty="0" smtClean="0"/>
              <a:t>…</a:t>
            </a:r>
          </a:p>
          <a:p>
            <a:endParaRPr lang="it-IT" dirty="0" smtClean="0"/>
          </a:p>
          <a:p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about</a:t>
            </a:r>
            <a:r>
              <a:rPr lang="it-IT" dirty="0" smtClean="0"/>
              <a:t> Certificate </a:t>
            </a:r>
            <a:r>
              <a:rPr lang="it-IT" dirty="0" err="1" smtClean="0"/>
              <a:t>Transparency-type</a:t>
            </a:r>
            <a:r>
              <a:rPr lang="it-IT" dirty="0" smtClean="0"/>
              <a:t>, </a:t>
            </a:r>
            <a:r>
              <a:rPr lang="it-IT" dirty="0" err="1" smtClean="0"/>
              <a:t>but</a:t>
            </a:r>
            <a:r>
              <a:rPr lang="it-IT" dirty="0" smtClean="0"/>
              <a:t> with public </a:t>
            </a:r>
            <a:r>
              <a:rPr lang="it-IT" dirty="0" err="1" smtClean="0"/>
              <a:t>blockchain</a:t>
            </a:r>
            <a:endParaRPr lang="it-IT" dirty="0" smtClean="0"/>
          </a:p>
          <a:p>
            <a:endParaRPr lang="it-IT" dirty="0"/>
          </a:p>
          <a:p>
            <a:r>
              <a:rPr lang="it-IT" dirty="0" smtClean="0"/>
              <a:t>My </a:t>
            </a:r>
            <a:r>
              <a:rPr lang="it-IT" dirty="0" err="1" smtClean="0"/>
              <a:t>own</a:t>
            </a:r>
            <a:r>
              <a:rPr lang="it-IT" dirty="0" smtClean="0"/>
              <a:t> «killer </a:t>
            </a:r>
            <a:r>
              <a:rPr lang="it-IT" dirty="0" err="1" smtClean="0"/>
              <a:t>app</a:t>
            </a:r>
            <a:r>
              <a:rPr lang="it-IT" dirty="0" smtClean="0"/>
              <a:t>»: VAT!</a:t>
            </a:r>
          </a:p>
          <a:p>
            <a:pPr lvl="1"/>
            <a:r>
              <a:rPr lang="it-IT" dirty="0" smtClean="0"/>
              <a:t>A </a:t>
            </a:r>
            <a:r>
              <a:rPr lang="it-IT" dirty="0" err="1" smtClean="0"/>
              <a:t>serious</a:t>
            </a:r>
            <a:r>
              <a:rPr lang="it-IT" dirty="0" smtClean="0"/>
              <a:t> (</a:t>
            </a:r>
            <a:r>
              <a:rPr lang="it-IT" dirty="0" err="1" smtClean="0"/>
              <a:t>unsolved</a:t>
            </a:r>
            <a:r>
              <a:rPr lang="it-IT" dirty="0" smtClean="0"/>
              <a:t>) </a:t>
            </a:r>
            <a:r>
              <a:rPr lang="it-IT" dirty="0" err="1" smtClean="0"/>
              <a:t>problem</a:t>
            </a:r>
            <a:r>
              <a:rPr lang="it-IT" dirty="0" smtClean="0"/>
              <a:t> in an </a:t>
            </a:r>
            <a:r>
              <a:rPr lang="it-IT" dirty="0" err="1" smtClean="0"/>
              <a:t>highly</a:t>
            </a:r>
            <a:r>
              <a:rPr lang="it-IT" dirty="0" smtClean="0"/>
              <a:t> </a:t>
            </a:r>
            <a:r>
              <a:rPr lang="it-IT" dirty="0" err="1" smtClean="0"/>
              <a:t>untrusted</a:t>
            </a:r>
            <a:r>
              <a:rPr lang="it-IT" dirty="0" smtClean="0"/>
              <a:t> scenario (</a:t>
            </a:r>
            <a:r>
              <a:rPr lang="it-IT" dirty="0" err="1" smtClean="0"/>
              <a:t>frauds</a:t>
            </a:r>
            <a:r>
              <a:rPr lang="it-IT" dirty="0" smtClean="0"/>
              <a:t>, </a:t>
            </a:r>
            <a:r>
              <a:rPr lang="it-IT" dirty="0" err="1" smtClean="0"/>
              <a:t>money</a:t>
            </a:r>
            <a:r>
              <a:rPr lang="it-IT" dirty="0" smtClean="0"/>
              <a:t>, </a:t>
            </a:r>
            <a:r>
              <a:rPr lang="it-IT" dirty="0" err="1" smtClean="0"/>
              <a:t>etc</a:t>
            </a:r>
            <a:r>
              <a:rPr lang="it-IT" dirty="0" smtClean="0"/>
              <a:t>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5602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Who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smtClean="0"/>
              <a:t>Satoshi</a:t>
            </a:r>
            <a:r>
              <a:rPr lang="it-IT" dirty="0" smtClean="0"/>
              <a:t> </a:t>
            </a:r>
            <a:r>
              <a:rPr lang="it-IT" dirty="0" err="1" smtClean="0"/>
              <a:t>Nakamoto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An open story</a:t>
            </a:r>
          </a:p>
          <a:p>
            <a:pPr lvl="1"/>
            <a:r>
              <a:rPr lang="it-IT" dirty="0" err="1" smtClean="0"/>
              <a:t>We’ll</a:t>
            </a:r>
            <a:r>
              <a:rPr lang="it-IT" dirty="0" smtClean="0"/>
              <a:t> </a:t>
            </a:r>
            <a:r>
              <a:rPr lang="it-IT" dirty="0" err="1" smtClean="0"/>
              <a:t>see</a:t>
            </a:r>
            <a:r>
              <a:rPr lang="it-IT" dirty="0" smtClean="0"/>
              <a:t> a movie </a:t>
            </a:r>
            <a:r>
              <a:rPr lang="it-IT" dirty="0" err="1" smtClean="0"/>
              <a:t>sooner</a:t>
            </a:r>
            <a:r>
              <a:rPr lang="it-IT" dirty="0" smtClean="0"/>
              <a:t> or </a:t>
            </a:r>
            <a:r>
              <a:rPr lang="it-IT" dirty="0" err="1" smtClean="0"/>
              <a:t>later</a:t>
            </a:r>
            <a:endParaRPr lang="it-IT" dirty="0" smtClean="0"/>
          </a:p>
          <a:p>
            <a:pPr lvl="1"/>
            <a:endParaRPr lang="it-IT" dirty="0"/>
          </a:p>
          <a:p>
            <a:r>
              <a:rPr lang="it-IT" dirty="0" smtClean="0"/>
              <a:t>Just </a:t>
            </a:r>
            <a:r>
              <a:rPr lang="it-IT" dirty="0" err="1" smtClean="0"/>
              <a:t>one</a:t>
            </a:r>
            <a:r>
              <a:rPr lang="it-IT" dirty="0" smtClean="0"/>
              <a:t> </a:t>
            </a:r>
            <a:r>
              <a:rPr lang="it-IT" dirty="0" err="1" smtClean="0"/>
              <a:t>remark</a:t>
            </a:r>
            <a:r>
              <a:rPr lang="it-IT" dirty="0" smtClean="0"/>
              <a:t>: he/</a:t>
            </a:r>
            <a:r>
              <a:rPr lang="it-IT" dirty="0" err="1" smtClean="0"/>
              <a:t>she</a:t>
            </a:r>
            <a:r>
              <a:rPr lang="it-IT" dirty="0" smtClean="0"/>
              <a:t> must be VERY </a:t>
            </a:r>
            <a:r>
              <a:rPr lang="it-IT" dirty="0" err="1" smtClean="0"/>
              <a:t>rich</a:t>
            </a:r>
            <a:r>
              <a:rPr lang="it-IT" dirty="0" smtClean="0"/>
              <a:t> </a:t>
            </a:r>
            <a:r>
              <a:rPr lang="it-IT" dirty="0" err="1" smtClean="0"/>
              <a:t>now</a:t>
            </a:r>
            <a:r>
              <a:rPr lang="it-IT" dirty="0" smtClean="0"/>
              <a:t>!</a:t>
            </a:r>
          </a:p>
          <a:p>
            <a:pPr lvl="1"/>
            <a:r>
              <a:rPr lang="it-IT" dirty="0" smtClean="0"/>
              <a:t>He/</a:t>
            </a:r>
            <a:r>
              <a:rPr lang="it-IT" dirty="0" err="1" smtClean="0"/>
              <a:t>she</a:t>
            </a:r>
            <a:r>
              <a:rPr lang="it-IT" dirty="0" smtClean="0"/>
              <a:t> </a:t>
            </a:r>
            <a:r>
              <a:rPr lang="it-IT" dirty="0" err="1" smtClean="0"/>
              <a:t>mined</a:t>
            </a:r>
            <a:r>
              <a:rPr lang="it-IT" dirty="0" smtClean="0"/>
              <a:t> </a:t>
            </a:r>
            <a:r>
              <a:rPr lang="it-IT" dirty="0" err="1" smtClean="0"/>
              <a:t>most</a:t>
            </a:r>
            <a:r>
              <a:rPr lang="it-IT" dirty="0" smtClean="0"/>
              <a:t> of the </a:t>
            </a:r>
            <a:r>
              <a:rPr lang="it-IT" dirty="0" err="1" smtClean="0"/>
              <a:t>initial</a:t>
            </a:r>
            <a:r>
              <a:rPr lang="it-IT" dirty="0" smtClean="0"/>
              <a:t> </a:t>
            </a:r>
            <a:r>
              <a:rPr lang="it-IT" dirty="0" err="1" smtClean="0"/>
              <a:t>BTCs</a:t>
            </a:r>
            <a:endParaRPr lang="it-IT" dirty="0" smtClean="0"/>
          </a:p>
          <a:p>
            <a:pPr lvl="2"/>
            <a:r>
              <a:rPr lang="it-IT" dirty="0" smtClean="0"/>
              <a:t>50 BTC/</a:t>
            </a:r>
            <a:r>
              <a:rPr lang="it-IT" dirty="0" err="1" smtClean="0"/>
              <a:t>block</a:t>
            </a:r>
            <a:r>
              <a:rPr lang="it-IT" dirty="0" smtClean="0"/>
              <a:t>, 1 </a:t>
            </a:r>
            <a:r>
              <a:rPr lang="it-IT" dirty="0" err="1" smtClean="0"/>
              <a:t>block</a:t>
            </a:r>
            <a:r>
              <a:rPr lang="it-IT" dirty="0" smtClean="0"/>
              <a:t>/10m </a:t>
            </a:r>
            <a:r>
              <a:rPr lang="it-IT" dirty="0" smtClean="0">
                <a:sym typeface="Wingdings" panose="05000000000000000000" pitchFamily="2" charset="2"/>
              </a:rPr>
              <a:t> 2.6MBTC/</a:t>
            </a:r>
            <a:r>
              <a:rPr lang="it-IT" dirty="0" err="1" smtClean="0">
                <a:sym typeface="Wingdings" panose="05000000000000000000" pitchFamily="2" charset="2"/>
              </a:rPr>
              <a:t>year</a:t>
            </a:r>
            <a:endParaRPr lang="it-IT" dirty="0" smtClean="0"/>
          </a:p>
          <a:p>
            <a:pPr lvl="1"/>
            <a:r>
              <a:rPr lang="it-IT" dirty="0" smtClean="0"/>
              <a:t>First </a:t>
            </a:r>
            <a:r>
              <a:rPr lang="it-IT" dirty="0" err="1" smtClean="0"/>
              <a:t>bitcoin</a:t>
            </a:r>
            <a:r>
              <a:rPr lang="it-IT" dirty="0" smtClean="0"/>
              <a:t> </a:t>
            </a:r>
            <a:r>
              <a:rPr lang="it-IT" dirty="0" err="1" smtClean="0"/>
              <a:t>transaction</a:t>
            </a:r>
            <a:r>
              <a:rPr lang="it-IT" dirty="0" smtClean="0"/>
              <a:t>: pizza for 10.000 BTC</a:t>
            </a:r>
          </a:p>
          <a:p>
            <a:pPr lvl="1"/>
            <a:r>
              <a:rPr lang="it-IT" dirty="0" err="1" smtClean="0"/>
              <a:t>Now</a:t>
            </a:r>
            <a:r>
              <a:rPr lang="it-IT" dirty="0" smtClean="0"/>
              <a:t> 10.000 BTC &gt; 20Meuro!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8181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14templ">
  <a:themeElements>
    <a:clrScheme name="">
      <a:dk1>
        <a:srgbClr val="000000"/>
      </a:dk1>
      <a:lt1>
        <a:srgbClr val="FFFFFF"/>
      </a:lt1>
      <a:dk2>
        <a:srgbClr val="000000"/>
      </a:dk2>
      <a:lt2>
        <a:srgbClr val="CECECE"/>
      </a:lt2>
      <a:accent1>
        <a:srgbClr val="474747"/>
      </a:accent1>
      <a:accent2>
        <a:srgbClr val="DADADA"/>
      </a:accent2>
      <a:accent3>
        <a:srgbClr val="FFFFFF"/>
      </a:accent3>
      <a:accent4>
        <a:srgbClr val="000000"/>
      </a:accent4>
      <a:accent5>
        <a:srgbClr val="B1B1B1"/>
      </a:accent5>
      <a:accent6>
        <a:srgbClr val="C5C5C5"/>
      </a:accent6>
      <a:hlink>
        <a:srgbClr val="000000"/>
      </a:hlink>
      <a:folHlink>
        <a:srgbClr val="919191"/>
      </a:folHlink>
    </a:clrScheme>
    <a:fontScheme name="214templ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>
            <a:alpha val="50000"/>
          </a:srgbClr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>
            <a:alpha val="50000"/>
          </a:srgbClr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214temp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14templ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c:\214\214templ.ppt</Template>
  <TotalTime>616860375</TotalTime>
  <Pages>22</Pages>
  <Words>5247</Words>
  <Application>Microsoft Office PowerPoint</Application>
  <PresentationFormat>Presentazione su schermo (4:3)</PresentationFormat>
  <Paragraphs>1095</Paragraphs>
  <Slides>83</Slides>
  <Notes>22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83</vt:i4>
      </vt:variant>
    </vt:vector>
  </HeadingPairs>
  <TitlesOfParts>
    <vt:vector size="85" baseType="lpstr">
      <vt:lpstr>214templ</vt:lpstr>
      <vt:lpstr>Equazione</vt:lpstr>
      <vt:lpstr>Presentazione standard di PowerPoint</vt:lpstr>
      <vt:lpstr>Presentazione standard di PowerPoint</vt:lpstr>
      <vt:lpstr>Presentazione standard di PowerPoint</vt:lpstr>
      <vt:lpstr>Issue: source authentication in multicast/broadcast</vt:lpstr>
      <vt:lpstr>The problem and the “solution”</vt:lpstr>
      <vt:lpstr>A possible alternative</vt:lpstr>
      <vt:lpstr>TESLA</vt:lpstr>
      <vt:lpstr>Basic Assumption</vt:lpstr>
      <vt:lpstr>Basic idea!</vt:lpstr>
      <vt:lpstr>Problem</vt:lpstr>
      <vt:lpstr>Solution: Key chains</vt:lpstr>
      <vt:lpstr>Technical details</vt:lpstr>
      <vt:lpstr>Presentazione standard di PowerPoint</vt:lpstr>
      <vt:lpstr>Frequent practical problem:  how to sign a chunked msg</vt:lpstr>
      <vt:lpstr>Merkle’s idea: Hash tree</vt:lpstr>
      <vt:lpstr>Single chunk verification: use “siblings”</vt:lpstr>
      <vt:lpstr>Traditional Applications</vt:lpstr>
      <vt:lpstr>A real world (recent) application: certificate transparency</vt:lpstr>
      <vt:lpstr>A serious problem</vt:lpstr>
      <vt:lpstr>Why certificate transparency?</vt:lpstr>
      <vt:lpstr>Certificate Transparency in a nutshell</vt:lpstr>
      <vt:lpstr>Certificate Transparency</vt:lpstr>
      <vt:lpstr>CT: how it works?</vt:lpstr>
      <vt:lpstr>CT: how it works?</vt:lpstr>
      <vt:lpstr>Merkle Consistency proof</vt:lpstr>
      <vt:lpstr>Merkle Audit Proof</vt:lpstr>
      <vt:lpstr>EV in the real world</vt:lpstr>
      <vt:lpstr>Presentazione standard di PowerPoint</vt:lpstr>
      <vt:lpstr>Problem (quite related to previous Merkle Trees, but a few extra caveats)</vt:lpstr>
      <vt:lpstr>Hash pointer:  verify integrity of single block</vt:lpstr>
      <vt:lpstr>«chaining» data blocks</vt:lpstr>
      <vt:lpstr>Resilient against data tamper</vt:lpstr>
      <vt:lpstr>May use multiple hash pointers per block</vt:lpstr>
      <vt:lpstr>Data block may be further organized as Merkle tree</vt:lpstr>
      <vt:lpstr>Presentazione standard di PowerPoint</vt:lpstr>
      <vt:lpstr>A brief history of money</vt:lpstr>
      <vt:lpstr>A brief history of money</vt:lpstr>
      <vt:lpstr>Digitalization of money</vt:lpstr>
      <vt:lpstr>E-cash, 1983, David Chaum</vt:lpstr>
      <vt:lpstr>Basic e-cash idea</vt:lpstr>
      <vt:lpstr>Chaum’s (core) idea many more details and necessary extensions skipped </vt:lpstr>
      <vt:lpstr>Bitcoin challenge:</vt:lpstr>
      <vt:lpstr>Identity: not a problem</vt:lpstr>
      <vt:lpstr>Step by step…</vt:lpstr>
      <vt:lpstr>Logging transactions</vt:lpstr>
      <vt:lpstr>Double spending: THE biggest problem in e-money!</vt:lpstr>
      <vt:lpstr>Easy only if we involve (again) authority!</vt:lpstr>
      <vt:lpstr>Easy only if we involve (again) authority!</vt:lpstr>
      <vt:lpstr>Easy only if we involve (again) authority!</vt:lpstr>
      <vt:lpstr>Ledger (multiple transactions into blocks)</vt:lpstr>
      <vt:lpstr>(example, restricted to transactions involving only F)</vt:lpstr>
      <vt:lpstr>The actual bitcoin transaction-based ledger (simplified example: one transaction per block)</vt:lpstr>
      <vt:lpstr>Multiple inputs</vt:lpstr>
      <vt:lpstr>Presentazione standard di PowerPoint</vt:lpstr>
      <vt:lpstr>Horrible Scenario</vt:lpstr>
      <vt:lpstr>Distributed Consensus</vt:lpstr>
      <vt:lpstr>Bitcoin «pragmatic» approach</vt:lpstr>
      <vt:lpstr>Bitcoin approach: implicit consensus!</vt:lpstr>
      <vt:lpstr>Key rule (for honest nodes)</vt:lpstr>
      <vt:lpstr>Possible attacks</vt:lpstr>
      <vt:lpstr>Double spending attack</vt:lpstr>
      <vt:lpstr>Double spending attack</vt:lpstr>
      <vt:lpstr>OK so far. But how nodes are selected… and what «choose node at random» means??</vt:lpstr>
      <vt:lpstr>Make distributed consensus work</vt:lpstr>
      <vt:lpstr>Two incentives</vt:lpstr>
      <vt:lpstr>Coin creation</vt:lpstr>
      <vt:lpstr>Hown many bitcoins?</vt:lpstr>
      <vt:lpstr>Second incentive: fee</vt:lpstr>
      <vt:lpstr>How to pick a «random» node?</vt:lpstr>
      <vt:lpstr>Hash puzzles</vt:lpstr>
      <vt:lpstr>Key properties of an hash puzzle</vt:lpstr>
      <vt:lpstr>Hardness</vt:lpstr>
      <vt:lpstr>Key property</vt:lpstr>
      <vt:lpstr>Presentazione standard di PowerPoint</vt:lpstr>
      <vt:lpstr>Bitcoin economy</vt:lpstr>
      <vt:lpstr>Blockchain scripts</vt:lpstr>
      <vt:lpstr>Multi signatures</vt:lpstr>
      <vt:lpstr>Efficient micro-payments</vt:lpstr>
      <vt:lpstr>Alternative crypto currencies</vt:lpstr>
      <vt:lpstr>Privacy</vt:lpstr>
      <vt:lpstr>Many game theoretic issues</vt:lpstr>
      <vt:lpstr>Killer blockchain applications</vt:lpstr>
      <vt:lpstr>Who is Satoshi Nakamoto?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101</dc:title>
  <dc:subject>Lecture</dc:subject>
  <dc:creator>Giuseppe Bianchi</dc:creator>
  <cp:lastModifiedBy>Giuseppe Bianchi</cp:lastModifiedBy>
  <cp:revision>632</cp:revision>
  <cp:lastPrinted>1998-04-09T13:49:28Z</cp:lastPrinted>
  <dcterms:created xsi:type="dcterms:W3CDTF">1996-09-11T22:41:56Z</dcterms:created>
  <dcterms:modified xsi:type="dcterms:W3CDTF">2017-06-16T07:08:38Z</dcterms:modified>
</cp:coreProperties>
</file>