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56" r:id="rId2"/>
    <p:sldId id="738" r:id="rId3"/>
    <p:sldId id="747" r:id="rId4"/>
    <p:sldId id="748" r:id="rId5"/>
    <p:sldId id="776" r:id="rId6"/>
    <p:sldId id="777" r:id="rId7"/>
    <p:sldId id="775" r:id="rId8"/>
    <p:sldId id="778" r:id="rId9"/>
    <p:sldId id="779" r:id="rId10"/>
    <p:sldId id="780" r:id="rId11"/>
    <p:sldId id="781" r:id="rId12"/>
    <p:sldId id="782" r:id="rId13"/>
    <p:sldId id="786" r:id="rId14"/>
    <p:sldId id="783" r:id="rId15"/>
    <p:sldId id="784" r:id="rId16"/>
    <p:sldId id="789" r:id="rId17"/>
    <p:sldId id="788" r:id="rId18"/>
    <p:sldId id="785" r:id="rId19"/>
    <p:sldId id="787" r:id="rId20"/>
    <p:sldId id="791" r:id="rId21"/>
    <p:sldId id="792" r:id="rId22"/>
    <p:sldId id="790" r:id="rId23"/>
    <p:sldId id="809" r:id="rId24"/>
    <p:sldId id="794" r:id="rId25"/>
    <p:sldId id="793" r:id="rId26"/>
    <p:sldId id="810" r:id="rId27"/>
    <p:sldId id="816" r:id="rId28"/>
    <p:sldId id="817" r:id="rId29"/>
    <p:sldId id="811" r:id="rId30"/>
    <p:sldId id="812" r:id="rId31"/>
    <p:sldId id="813" r:id="rId32"/>
    <p:sldId id="814" r:id="rId33"/>
    <p:sldId id="815" r:id="rId34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bg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FFCCFF"/>
    <a:srgbClr val="3333CC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89122" autoAdjust="0"/>
  </p:normalViewPr>
  <p:slideViewPr>
    <p:cSldViewPr>
      <p:cViewPr>
        <p:scale>
          <a:sx n="66" d="100"/>
          <a:sy n="66" d="100"/>
        </p:scale>
        <p:origin x="-725" y="14"/>
      </p:cViewPr>
      <p:guideLst>
        <p:guide orient="horz" pos="3888"/>
        <p:guide pos="15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708"/>
    </p:cViewPr>
  </p:sorterViewPr>
  <p:notesViewPr>
    <p:cSldViewPr>
      <p:cViewPr varScale="1">
        <p:scale>
          <a:sx n="38" d="100"/>
          <a:sy n="38" d="100"/>
        </p:scale>
        <p:origin x="-1446" y="-84"/>
      </p:cViewPr>
      <p:guideLst>
        <p:guide orient="horz" pos="3023"/>
        <p:guide pos="2304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5749925" y="8799513"/>
            <a:ext cx="684213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5227" tIns="46777" rIns="95227" bIns="46777">
            <a:spAutoFit/>
          </a:bodyPr>
          <a:lstStyle/>
          <a:p>
            <a:pPr defTabSz="963613" eaLnBrk="0" hangingPunct="0">
              <a:defRPr/>
            </a:pPr>
            <a:fld id="{1748623B-0616-4834-9F8E-5736999A7D95}" type="slidenum">
              <a:rPr lang="en-US" sz="2500">
                <a:latin typeface="Book Antiqua" pitchFamily="18" charset="0"/>
              </a:rPr>
              <a:pPr defTabSz="963613" eaLnBrk="0" hangingPunct="0">
                <a:defRPr/>
              </a:pPr>
              <a:t>‹N›</a:t>
            </a:fld>
            <a:endParaRPr lang="en-US" sz="250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45069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66825" y="727075"/>
            <a:ext cx="4783138" cy="35877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59300"/>
            <a:ext cx="5365750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27" tIns="46777" rIns="95227" bIns="4677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58764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85800" y="1125538"/>
            <a:ext cx="3771900" cy="49704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10100" y="1125538"/>
            <a:ext cx="3771900" cy="49704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457950" y="225425"/>
            <a:ext cx="1924050" cy="587057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85800" y="225425"/>
            <a:ext cx="5619750" cy="587057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125538"/>
            <a:ext cx="7696200" cy="497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5425"/>
            <a:ext cx="7696200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1371600" y="6324600"/>
            <a:ext cx="1981200" cy="3635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90488" tIns="44450" rIns="90488" bIns="44450" anchor="ctr" anchorCtr="1"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>
                <a:latin typeface="Arial" charset="0"/>
              </a:rPr>
              <a:t>Giuseppe Bianchi </a:t>
            </a:r>
          </a:p>
        </p:txBody>
      </p:sp>
      <p:sp>
        <p:nvSpPr>
          <p:cNvPr id="1030" name="Line 6"/>
          <p:cNvSpPr>
            <a:spLocks noChangeShapeType="1"/>
          </p:cNvSpPr>
          <p:nvPr/>
        </p:nvSpPr>
        <p:spPr bwMode="auto">
          <a:xfrm>
            <a:off x="685800" y="6477000"/>
            <a:ext cx="685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it-IT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3429000" y="6477000"/>
            <a:ext cx="5257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it-IT"/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685800" y="6553200"/>
            <a:ext cx="685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it-IT"/>
          </a:p>
        </p:txBody>
      </p:sp>
      <p:sp>
        <p:nvSpPr>
          <p:cNvPr id="1033" name="Line 9"/>
          <p:cNvSpPr>
            <a:spLocks noChangeShapeType="1"/>
          </p:cNvSpPr>
          <p:nvPr/>
        </p:nvSpPr>
        <p:spPr bwMode="auto">
          <a:xfrm>
            <a:off x="3429000" y="6553200"/>
            <a:ext cx="5257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Bookman Old Style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Bookman Old Style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Bookman Old Style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Bookman Old Style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Bookman Old Style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Bookman Old Style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Bookman Old Style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Bookman Old Style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è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ð"/>
        <a:defRPr sz="3200">
          <a:solidFill>
            <a:schemeClr val="tx1"/>
          </a:solidFill>
          <a:latin typeface="Arial Narrow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à"/>
        <a:defRPr sz="2800">
          <a:solidFill>
            <a:schemeClr val="tx1"/>
          </a:solidFill>
          <a:latin typeface="Times New Roman" pitchFamily="18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»"/>
        <a:defRPr sz="2400">
          <a:solidFill>
            <a:schemeClr val="tx1"/>
          </a:solidFill>
          <a:latin typeface="Times New Roman" pitchFamily="18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7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2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7" Type="http://schemas.openxmlformats.org/officeDocument/2006/relationships/image" Target="../media/image1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13.wmf"/><Relationship Id="rId4" Type="http://schemas.openxmlformats.org/officeDocument/2006/relationships/oleObject" Target="../embeddings/oleObject3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7" Type="http://schemas.openxmlformats.org/officeDocument/2006/relationships/image" Target="../media/image1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6.wmf"/><Relationship Id="rId4" Type="http://schemas.openxmlformats.org/officeDocument/2006/relationships/oleObject" Target="../embeddings/oleObject5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8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20.w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23.w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24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5.w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26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7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8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930" name="Rectangle 2"/>
          <p:cNvSpPr>
            <a:spLocks noChangeArrowheads="1"/>
          </p:cNvSpPr>
          <p:nvPr/>
        </p:nvSpPr>
        <p:spPr bwMode="auto">
          <a:xfrm>
            <a:off x="685800" y="25733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 eaLnBrk="0" hangingPunct="0">
              <a:defRPr/>
            </a:pPr>
            <a:r>
              <a:rPr lang="en-US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Lecture </a:t>
            </a:r>
            <a:r>
              <a:rPr lang="en-US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8:</a:t>
            </a:r>
            <a:r>
              <a:rPr lang="en-US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/>
            </a:r>
            <a:br>
              <a:rPr lang="en-US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/>
            </a:r>
            <a:br>
              <a:rPr lang="en-US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Elliptic Curve Crypto</a:t>
            </a:r>
            <a:endParaRPr lang="en-US" sz="36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algn="ctr" eaLnBrk="0" hangingPunct="0">
              <a:defRPr/>
            </a:pPr>
            <a:r>
              <a:rPr lang="en-US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 (minimal) introduction</a:t>
            </a:r>
            <a:r>
              <a:rPr lang="en-US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endParaRPr lang="en-US" sz="36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err="1" smtClean="0"/>
              <a:t>Why</a:t>
            </a:r>
            <a:r>
              <a:rPr lang="it-IT" dirty="0" smtClean="0"/>
              <a:t> </a:t>
            </a:r>
            <a:r>
              <a:rPr lang="it-IT" dirty="0" err="1" smtClean="0"/>
              <a:t>bothering</a:t>
            </a:r>
            <a:r>
              <a:rPr lang="it-IT" dirty="0" smtClean="0"/>
              <a:t> </a:t>
            </a:r>
            <a:r>
              <a:rPr lang="it-IT" dirty="0" err="1" smtClean="0"/>
              <a:t>with</a:t>
            </a:r>
            <a:r>
              <a:rPr lang="it-IT" dirty="0" smtClean="0"/>
              <a:t> ECC?</a:t>
            </a:r>
            <a:endParaRPr lang="it-IT" dirty="0"/>
          </a:p>
        </p:txBody>
      </p:sp>
      <p:sp>
        <p:nvSpPr>
          <p:cNvPr id="3075" name="Segnaposto contenuto 2"/>
          <p:cNvSpPr>
            <a:spLocks noGrp="1"/>
          </p:cNvSpPr>
          <p:nvPr>
            <p:ph idx="1"/>
          </p:nvPr>
        </p:nvSpPr>
        <p:spPr>
          <a:xfrm>
            <a:off x="685800" y="1125538"/>
            <a:ext cx="7696200" cy="5147777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it-IT" dirty="0" err="1" smtClean="0"/>
              <a:t>Computational</a:t>
            </a:r>
            <a:r>
              <a:rPr lang="it-IT" dirty="0" smtClean="0"/>
              <a:t> security = Hard </a:t>
            </a:r>
            <a:r>
              <a:rPr lang="it-IT" dirty="0" err="1" smtClean="0"/>
              <a:t>problems</a:t>
            </a:r>
            <a:endParaRPr lang="it-IT" dirty="0" smtClean="0"/>
          </a:p>
          <a:p>
            <a:pPr lvl="1">
              <a:defRPr/>
            </a:pPr>
            <a:r>
              <a:rPr lang="it-IT" dirty="0" smtClean="0"/>
              <a:t>Easy in </a:t>
            </a:r>
            <a:r>
              <a:rPr lang="it-IT" dirty="0" err="1" smtClean="0"/>
              <a:t>one</a:t>
            </a:r>
            <a:r>
              <a:rPr lang="it-IT" dirty="0" smtClean="0"/>
              <a:t> way</a:t>
            </a:r>
          </a:p>
          <a:p>
            <a:pPr lvl="1">
              <a:defRPr/>
            </a:pPr>
            <a:r>
              <a:rPr lang="it-IT" dirty="0" smtClean="0"/>
              <a:t>Hard in the </a:t>
            </a:r>
            <a:r>
              <a:rPr lang="it-IT" dirty="0" err="1" smtClean="0"/>
              <a:t>other</a:t>
            </a:r>
            <a:r>
              <a:rPr lang="it-IT" dirty="0" smtClean="0"/>
              <a:t> way</a:t>
            </a:r>
          </a:p>
          <a:p>
            <a:pPr>
              <a:defRPr/>
            </a:pPr>
            <a:r>
              <a:rPr lang="it-IT" dirty="0" err="1" smtClean="0"/>
              <a:t>Example</a:t>
            </a:r>
            <a:r>
              <a:rPr lang="it-IT" dirty="0" smtClean="0"/>
              <a:t>: discrete </a:t>
            </a:r>
            <a:r>
              <a:rPr lang="it-IT" dirty="0" err="1" smtClean="0"/>
              <a:t>logarithm</a:t>
            </a:r>
            <a:r>
              <a:rPr lang="it-IT" dirty="0" smtClean="0"/>
              <a:t> </a:t>
            </a:r>
          </a:p>
          <a:p>
            <a:pPr lvl="1">
              <a:defRPr/>
            </a:pPr>
            <a:r>
              <a:rPr lang="it-IT" dirty="0" err="1" smtClean="0"/>
              <a:t>Z*</a:t>
            </a:r>
            <a:r>
              <a:rPr lang="it-IT" dirty="0" smtClean="0"/>
              <a:t>(p), </a:t>
            </a:r>
            <a:r>
              <a:rPr lang="it-IT" dirty="0" err="1" smtClean="0"/>
              <a:t>p</a:t>
            </a:r>
            <a:r>
              <a:rPr lang="it-IT" dirty="0" smtClean="0"/>
              <a:t>&gt;2 prime, </a:t>
            </a:r>
            <a:r>
              <a:rPr lang="it-IT" dirty="0" err="1" smtClean="0"/>
              <a:t>group</a:t>
            </a:r>
            <a:r>
              <a:rPr lang="it-IT" dirty="0" smtClean="0"/>
              <a:t> </a:t>
            </a:r>
            <a:r>
              <a:rPr lang="it-IT" dirty="0" err="1" smtClean="0"/>
              <a:t>order</a:t>
            </a:r>
            <a:r>
              <a:rPr lang="it-IT" dirty="0" smtClean="0"/>
              <a:t> q</a:t>
            </a:r>
          </a:p>
          <a:p>
            <a:pPr lvl="2">
              <a:defRPr/>
            </a:pPr>
            <a:r>
              <a:rPr lang="it-IT" dirty="0" smtClean="0"/>
              <a:t>x </a:t>
            </a:r>
            <a:r>
              <a:rPr lang="it-IT" dirty="0" smtClean="0">
                <a:sym typeface="Wingdings" pitchFamily="2" charset="2"/>
              </a:rPr>
              <a:t> </a:t>
            </a:r>
            <a:r>
              <a:rPr lang="it-IT" dirty="0" err="1" smtClean="0">
                <a:sym typeface="Wingdings" pitchFamily="2" charset="2"/>
              </a:rPr>
              <a:t>g</a:t>
            </a:r>
            <a:r>
              <a:rPr lang="it-IT" baseline="30000" dirty="0" err="1" smtClean="0">
                <a:sym typeface="Wingdings" pitchFamily="2" charset="2"/>
              </a:rPr>
              <a:t>x</a:t>
            </a:r>
            <a:r>
              <a:rPr lang="it-IT" dirty="0" smtClean="0">
                <a:sym typeface="Wingdings" pitchFamily="2" charset="2"/>
              </a:rPr>
              <a:t> </a:t>
            </a:r>
            <a:r>
              <a:rPr lang="it-IT" dirty="0" err="1" smtClean="0">
                <a:sym typeface="Wingdings" pitchFamily="2" charset="2"/>
              </a:rPr>
              <a:t>mod</a:t>
            </a:r>
            <a:r>
              <a:rPr lang="it-IT" dirty="0" smtClean="0">
                <a:sym typeface="Wingdings" pitchFamily="2" charset="2"/>
              </a:rPr>
              <a:t> p easy</a:t>
            </a:r>
          </a:p>
          <a:p>
            <a:pPr lvl="2">
              <a:defRPr/>
            </a:pPr>
            <a:r>
              <a:rPr lang="it-IT" dirty="0" err="1" smtClean="0">
                <a:sym typeface="Wingdings" pitchFamily="2" charset="2"/>
              </a:rPr>
              <a:t>g</a:t>
            </a:r>
            <a:r>
              <a:rPr lang="it-IT" baseline="30000" dirty="0" err="1" smtClean="0">
                <a:sym typeface="Wingdings" pitchFamily="2" charset="2"/>
              </a:rPr>
              <a:t>x</a:t>
            </a:r>
            <a:r>
              <a:rPr lang="it-IT" baseline="30000" dirty="0" smtClean="0">
                <a:sym typeface="Wingdings" pitchFamily="2" charset="2"/>
              </a:rPr>
              <a:t> </a:t>
            </a:r>
            <a:r>
              <a:rPr lang="it-IT" dirty="0" smtClean="0">
                <a:sym typeface="Wingdings" pitchFamily="2" charset="2"/>
              </a:rPr>
              <a:t> x </a:t>
            </a:r>
            <a:r>
              <a:rPr lang="it-IT" dirty="0" err="1" smtClean="0">
                <a:sym typeface="Wingdings" pitchFamily="2" charset="2"/>
              </a:rPr>
              <a:t>mod</a:t>
            </a:r>
            <a:r>
              <a:rPr lang="it-IT" dirty="0" smtClean="0">
                <a:sym typeface="Wingdings" pitchFamily="2" charset="2"/>
              </a:rPr>
              <a:t> p hard</a:t>
            </a:r>
          </a:p>
          <a:p>
            <a:pPr lvl="2">
              <a:defRPr/>
            </a:pPr>
            <a:endParaRPr lang="it-IT" dirty="0" smtClean="0">
              <a:sym typeface="Wingdings" pitchFamily="2" charset="2"/>
            </a:endParaRPr>
          </a:p>
          <a:p>
            <a:pPr lvl="2">
              <a:defRPr/>
            </a:pPr>
            <a:endParaRPr lang="it-IT" dirty="0" smtClean="0">
              <a:sym typeface="Wingdings" pitchFamily="2" charset="2"/>
            </a:endParaRPr>
          </a:p>
          <a:p>
            <a:pPr lvl="1">
              <a:defRPr/>
            </a:pPr>
            <a:endParaRPr lang="it-IT" dirty="0" smtClean="0">
              <a:sym typeface="Wingdings" pitchFamily="2" charset="2"/>
            </a:endParaRPr>
          </a:p>
          <a:p>
            <a:pPr lvl="1">
              <a:defRPr/>
            </a:pPr>
            <a:endParaRPr lang="it-IT" dirty="0" smtClean="0">
              <a:sym typeface="Wingdings" pitchFamily="2" charset="2"/>
            </a:endParaRPr>
          </a:p>
          <a:p>
            <a:pPr lvl="1">
              <a:defRPr/>
            </a:pPr>
            <a:r>
              <a:rPr lang="it-IT" dirty="0" err="1" smtClean="0">
                <a:sym typeface="Wingdings" pitchFamily="2" charset="2"/>
              </a:rPr>
              <a:t>Not</a:t>
            </a:r>
            <a:r>
              <a:rPr lang="it-IT" dirty="0" smtClean="0">
                <a:sym typeface="Wingdings" pitchFamily="2" charset="2"/>
              </a:rPr>
              <a:t> </a:t>
            </a:r>
            <a:r>
              <a:rPr lang="it-IT" dirty="0" err="1" smtClean="0">
                <a:sym typeface="Wingdings" pitchFamily="2" charset="2"/>
              </a:rPr>
              <a:t>restricted</a:t>
            </a:r>
            <a:r>
              <a:rPr lang="it-IT" dirty="0" smtClean="0">
                <a:sym typeface="Wingdings" pitchFamily="2" charset="2"/>
              </a:rPr>
              <a:t> </a:t>
            </a:r>
            <a:r>
              <a:rPr lang="it-IT" dirty="0" err="1" smtClean="0">
                <a:sym typeface="Wingdings" pitchFamily="2" charset="2"/>
              </a:rPr>
              <a:t>to</a:t>
            </a:r>
            <a:r>
              <a:rPr lang="it-IT" dirty="0" smtClean="0">
                <a:sym typeface="Wingdings" pitchFamily="2" charset="2"/>
              </a:rPr>
              <a:t> </a:t>
            </a:r>
            <a:r>
              <a:rPr lang="it-IT" dirty="0" err="1" smtClean="0">
                <a:sym typeface="Wingdings" pitchFamily="2" charset="2"/>
              </a:rPr>
              <a:t>Z*</a:t>
            </a:r>
            <a:r>
              <a:rPr lang="it-IT" dirty="0" smtClean="0">
                <a:sym typeface="Wingdings" pitchFamily="2" charset="2"/>
              </a:rPr>
              <a:t>(p), can </a:t>
            </a:r>
            <a:r>
              <a:rPr lang="it-IT" dirty="0" err="1" smtClean="0">
                <a:sym typeface="Wingdings" pitchFamily="2" charset="2"/>
              </a:rPr>
              <a:t>be</a:t>
            </a:r>
            <a:r>
              <a:rPr lang="it-IT" dirty="0" smtClean="0">
                <a:sym typeface="Wingdings" pitchFamily="2" charset="2"/>
              </a:rPr>
              <a:t> </a:t>
            </a:r>
            <a:r>
              <a:rPr lang="it-IT" b="1" dirty="0" err="1" smtClean="0">
                <a:sym typeface="Wingdings" pitchFamily="2" charset="2"/>
              </a:rPr>
              <a:t>any</a:t>
            </a:r>
            <a:r>
              <a:rPr lang="it-IT" dirty="0" smtClean="0">
                <a:sym typeface="Wingdings" pitchFamily="2" charset="2"/>
              </a:rPr>
              <a:t> </a:t>
            </a:r>
            <a:r>
              <a:rPr lang="it-IT" dirty="0" err="1" smtClean="0">
                <a:sym typeface="Wingdings" pitchFamily="2" charset="2"/>
              </a:rPr>
              <a:t>cyclic</a:t>
            </a:r>
            <a:r>
              <a:rPr lang="it-IT" dirty="0" smtClean="0">
                <a:sym typeface="Wingdings" pitchFamily="2" charset="2"/>
              </a:rPr>
              <a:t> </a:t>
            </a:r>
            <a:r>
              <a:rPr lang="it-IT" dirty="0" err="1" smtClean="0">
                <a:sym typeface="Wingdings" pitchFamily="2" charset="2"/>
              </a:rPr>
              <a:t>group</a:t>
            </a:r>
            <a:r>
              <a:rPr lang="it-IT" dirty="0" smtClean="0">
                <a:sym typeface="Wingdings" pitchFamily="2" charset="2"/>
              </a:rPr>
              <a:t> Gp</a:t>
            </a:r>
          </a:p>
          <a:p>
            <a:pPr lvl="1">
              <a:defRPr/>
            </a:pPr>
            <a:endParaRPr lang="it-IT" dirty="0" smtClean="0">
              <a:sym typeface="Wingdings" pitchFamily="2" charset="2"/>
            </a:endParaRPr>
          </a:p>
        </p:txBody>
      </p:sp>
      <p:pic>
        <p:nvPicPr>
          <p:cNvPr id="132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293096"/>
            <a:ext cx="9039388" cy="1053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2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264249"/>
            <a:ext cx="2564904" cy="155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asellaDiTesto 2"/>
          <p:cNvSpPr txBox="1"/>
          <p:nvPr/>
        </p:nvSpPr>
        <p:spPr>
          <a:xfrm>
            <a:off x="6804248" y="2888940"/>
            <a:ext cx="1423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2^x </a:t>
            </a:r>
            <a:r>
              <a:rPr lang="it-IT" dirty="0" err="1" smtClean="0"/>
              <a:t>mod</a:t>
            </a:r>
            <a:r>
              <a:rPr lang="it-IT" dirty="0" smtClean="0"/>
              <a:t> 7919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2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2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30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uiExpand="1" build="p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Why</a:t>
            </a:r>
            <a:r>
              <a:rPr lang="it-IT" dirty="0" smtClean="0"/>
              <a:t> </a:t>
            </a:r>
            <a:r>
              <a:rPr lang="it-IT" dirty="0" err="1" smtClean="0"/>
              <a:t>bothering</a:t>
            </a:r>
            <a:r>
              <a:rPr lang="it-IT" dirty="0" smtClean="0"/>
              <a:t> </a:t>
            </a:r>
            <a:r>
              <a:rPr lang="it-IT" dirty="0" err="1" smtClean="0"/>
              <a:t>with</a:t>
            </a:r>
            <a:r>
              <a:rPr lang="it-IT" dirty="0" smtClean="0"/>
              <a:t> ECC?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1125538"/>
            <a:ext cx="7954652" cy="2051434"/>
          </a:xfrm>
        </p:spPr>
        <p:txBody>
          <a:bodyPr>
            <a:normAutofit fontScale="85000" lnSpcReduction="10000"/>
          </a:bodyPr>
          <a:lstStyle/>
          <a:p>
            <a:r>
              <a:rPr lang="it-IT" dirty="0" err="1" smtClean="0"/>
              <a:t>Same</a:t>
            </a:r>
            <a:r>
              <a:rPr lang="it-IT" dirty="0" smtClean="0"/>
              <a:t> </a:t>
            </a:r>
            <a:r>
              <a:rPr lang="it-IT" dirty="0" err="1" smtClean="0"/>
              <a:t>problem</a:t>
            </a:r>
            <a:r>
              <a:rPr lang="it-IT" dirty="0" smtClean="0"/>
              <a:t> (e.g. </a:t>
            </a:r>
            <a:r>
              <a:rPr lang="it-IT" dirty="0" err="1" smtClean="0"/>
              <a:t>Dlog</a:t>
            </a:r>
            <a:r>
              <a:rPr lang="it-IT" dirty="0" smtClean="0"/>
              <a:t>, factoring), </a:t>
            </a:r>
            <a:r>
              <a:rPr lang="it-IT" dirty="0" err="1" smtClean="0"/>
              <a:t>different</a:t>
            </a:r>
            <a:r>
              <a:rPr lang="it-IT" dirty="0" smtClean="0"/>
              <a:t> “</a:t>
            </a:r>
            <a:r>
              <a:rPr lang="it-IT" dirty="0" err="1" smtClean="0"/>
              <a:t>hardness</a:t>
            </a:r>
            <a:r>
              <a:rPr lang="it-IT" dirty="0" smtClean="0"/>
              <a:t>” in </a:t>
            </a:r>
            <a:r>
              <a:rPr lang="it-IT" dirty="0" err="1" smtClean="0"/>
              <a:t>different</a:t>
            </a:r>
            <a:r>
              <a:rPr lang="it-IT" dirty="0" smtClean="0"/>
              <a:t> </a:t>
            </a:r>
            <a:r>
              <a:rPr lang="it-IT" dirty="0" err="1" smtClean="0"/>
              <a:t>groups</a:t>
            </a:r>
            <a:r>
              <a:rPr lang="it-IT" dirty="0" smtClean="0"/>
              <a:t>!</a:t>
            </a:r>
          </a:p>
          <a:p>
            <a:pPr lvl="1"/>
            <a:r>
              <a:rPr lang="it-IT" dirty="0" err="1" smtClean="0"/>
              <a:t>Dlog</a:t>
            </a:r>
            <a:r>
              <a:rPr lang="it-IT" dirty="0" smtClean="0"/>
              <a:t> in </a:t>
            </a:r>
            <a:r>
              <a:rPr lang="it-IT" dirty="0" err="1" smtClean="0"/>
              <a:t>Z*</a:t>
            </a:r>
            <a:r>
              <a:rPr lang="it-IT" dirty="0" smtClean="0"/>
              <a:t>(p): </a:t>
            </a:r>
            <a:r>
              <a:rPr lang="it-IT" dirty="0" err="1" smtClean="0"/>
              <a:t>exp</a:t>
            </a:r>
            <a:r>
              <a:rPr lang="it-IT" dirty="0" smtClean="0"/>
              <a:t>(O(n</a:t>
            </a:r>
            <a:r>
              <a:rPr lang="it-IT" baseline="30000" dirty="0" smtClean="0"/>
              <a:t>1/3</a:t>
            </a:r>
            <a:r>
              <a:rPr lang="it-IT" dirty="0" smtClean="0"/>
              <a:t>))</a:t>
            </a:r>
          </a:p>
          <a:p>
            <a:pPr lvl="1"/>
            <a:r>
              <a:rPr lang="it-IT" dirty="0" err="1" smtClean="0"/>
              <a:t>Dlog</a:t>
            </a:r>
            <a:r>
              <a:rPr lang="it-IT" dirty="0" smtClean="0"/>
              <a:t> in EC: </a:t>
            </a:r>
            <a:r>
              <a:rPr lang="it-IT" dirty="0" err="1" smtClean="0"/>
              <a:t>exp</a:t>
            </a:r>
            <a:r>
              <a:rPr lang="it-IT" dirty="0" smtClean="0"/>
              <a:t>(O(n</a:t>
            </a:r>
            <a:r>
              <a:rPr lang="it-IT" baseline="30000" dirty="0" smtClean="0"/>
              <a:t>1/2</a:t>
            </a:r>
            <a:r>
              <a:rPr lang="it-IT" dirty="0" smtClean="0"/>
              <a:t>))</a:t>
            </a:r>
          </a:p>
          <a:p>
            <a:pPr lvl="1"/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1547664" y="3951288"/>
            <a:ext cx="5724644" cy="14219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spcBef>
                <a:spcPts val="6024"/>
              </a:spcBef>
              <a:buFont typeface="Wingdings" pitchFamily="2" charset="2"/>
              <a:buNone/>
            </a:pPr>
            <a:r>
              <a:rPr lang="en-US" sz="2400" u="sng" dirty="0" err="1" smtClean="0"/>
              <a:t>Symm</a:t>
            </a:r>
            <a:r>
              <a:rPr lang="en-US" sz="2400" u="sng" dirty="0" smtClean="0"/>
              <a:t> key equiv</a:t>
            </a:r>
            <a:r>
              <a:rPr lang="en-US" sz="2400" dirty="0" smtClean="0"/>
              <a:t>	</a:t>
            </a:r>
            <a:r>
              <a:rPr lang="en-US" sz="2400" u="sng" dirty="0" smtClean="0"/>
              <a:t>modulus size</a:t>
            </a:r>
            <a:r>
              <a:rPr lang="en-US" sz="2400" dirty="0" smtClean="0"/>
              <a:t>		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/>
              <a:t>80 bits		  	1024 bits		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/>
              <a:t>128 bits		  	3072 bits		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/>
              <a:t>256 bits 		</a:t>
            </a:r>
            <a:r>
              <a:rPr lang="en-US" sz="2400" b="1" u="sng" dirty="0" smtClean="0"/>
              <a:t>15360</a:t>
            </a:r>
            <a:r>
              <a:rPr lang="en-US" sz="2400" dirty="0" smtClean="0"/>
              <a:t> bits</a:t>
            </a:r>
            <a:endParaRPr lang="it-IT" sz="2400" dirty="0"/>
          </a:p>
        </p:txBody>
      </p:sp>
      <p:grpSp>
        <p:nvGrpSpPr>
          <p:cNvPr id="5" name="Group 5"/>
          <p:cNvGrpSpPr/>
          <p:nvPr/>
        </p:nvGrpSpPr>
        <p:grpSpPr>
          <a:xfrm>
            <a:off x="6502987" y="3967780"/>
            <a:ext cx="1752600" cy="387798"/>
            <a:chOff x="6400800" y="2123962"/>
            <a:chExt cx="1752600" cy="290849"/>
          </a:xfrm>
        </p:grpSpPr>
        <p:sp>
          <p:nvSpPr>
            <p:cNvPr id="6" name="TextBox 6"/>
            <p:cNvSpPr txBox="1"/>
            <p:nvPr/>
          </p:nvSpPr>
          <p:spPr>
            <a:xfrm>
              <a:off x="6420383" y="2123962"/>
              <a:ext cx="1661031" cy="290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400" dirty="0" smtClean="0"/>
                <a:t>Elliptic Curve</a:t>
              </a:r>
              <a:endParaRPr lang="en-US" sz="2400" dirty="0"/>
            </a:p>
          </p:txBody>
        </p:sp>
        <p:cxnSp>
          <p:nvCxnSpPr>
            <p:cNvPr id="7" name="Straight Connector 7"/>
            <p:cNvCxnSpPr/>
            <p:nvPr/>
          </p:nvCxnSpPr>
          <p:spPr>
            <a:xfrm>
              <a:off x="6400800" y="2372344"/>
              <a:ext cx="17526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Box 8"/>
          <p:cNvSpPr txBox="1"/>
          <p:nvPr/>
        </p:nvSpPr>
        <p:spPr>
          <a:xfrm>
            <a:off x="6746774" y="4273065"/>
            <a:ext cx="1072730" cy="10895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 smtClean="0"/>
              <a:t>160 bits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256 bits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512 bits</a:t>
            </a:r>
            <a:endParaRPr lang="en-US" sz="2400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203017" y="5370311"/>
            <a:ext cx="87254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rgbClr val="FF0000"/>
                </a:solidFill>
              </a:rPr>
              <a:t>EC </a:t>
            </a:r>
            <a:r>
              <a:rPr lang="it-IT" sz="2400" b="1" dirty="0" err="1" smtClean="0">
                <a:solidFill>
                  <a:srgbClr val="FF0000"/>
                </a:solidFill>
              </a:rPr>
              <a:t>scales</a:t>
            </a:r>
            <a:r>
              <a:rPr lang="it-IT" sz="2400" b="1" dirty="0" smtClean="0">
                <a:solidFill>
                  <a:srgbClr val="FF0000"/>
                </a:solidFill>
              </a:rPr>
              <a:t> </a:t>
            </a:r>
            <a:r>
              <a:rPr lang="it-IT" sz="2400" b="1" dirty="0" err="1" smtClean="0">
                <a:solidFill>
                  <a:srgbClr val="FF0000"/>
                </a:solidFill>
              </a:rPr>
              <a:t>well</a:t>
            </a:r>
            <a:r>
              <a:rPr lang="it-IT" sz="2400" b="1" dirty="0" smtClean="0">
                <a:solidFill>
                  <a:srgbClr val="FF0000"/>
                </a:solidFill>
              </a:rPr>
              <a:t> (so far) </a:t>
            </a:r>
            <a:r>
              <a:rPr lang="it-IT" sz="2400" b="1" dirty="0" err="1" smtClean="0">
                <a:solidFill>
                  <a:srgbClr val="FF0000"/>
                </a:solidFill>
              </a:rPr>
              <a:t>with</a:t>
            </a:r>
            <a:r>
              <a:rPr lang="it-IT" sz="2400" b="1" dirty="0" smtClean="0">
                <a:solidFill>
                  <a:srgbClr val="FF0000"/>
                </a:solidFill>
              </a:rPr>
              <a:t> </a:t>
            </a:r>
            <a:r>
              <a:rPr lang="it-IT" sz="2400" b="1" dirty="0" err="1" smtClean="0">
                <a:solidFill>
                  <a:srgbClr val="FF0000"/>
                </a:solidFill>
              </a:rPr>
              <a:t>increased</a:t>
            </a:r>
            <a:r>
              <a:rPr lang="it-IT" sz="2400" b="1" dirty="0" smtClean="0">
                <a:solidFill>
                  <a:srgbClr val="FF0000"/>
                </a:solidFill>
              </a:rPr>
              <a:t> security </a:t>
            </a:r>
            <a:r>
              <a:rPr lang="it-IT" sz="2400" b="1" dirty="0" err="1" smtClean="0">
                <a:solidFill>
                  <a:srgbClr val="FF0000"/>
                </a:solidFill>
              </a:rPr>
              <a:t>parameter</a:t>
            </a:r>
            <a:r>
              <a:rPr lang="it-IT" sz="2400" b="1" dirty="0" smtClean="0">
                <a:solidFill>
                  <a:srgbClr val="FF0000"/>
                </a:solidFill>
              </a:rPr>
              <a:t>!! </a:t>
            </a:r>
          </a:p>
          <a:p>
            <a:pPr algn="ctr"/>
            <a:r>
              <a:rPr lang="it-IT" sz="2400" b="1" dirty="0" err="1" smtClean="0">
                <a:solidFill>
                  <a:srgbClr val="FF0000"/>
                </a:solidFill>
              </a:rPr>
              <a:t>Obvious</a:t>
            </a:r>
            <a:r>
              <a:rPr lang="it-IT" sz="2400" b="1" dirty="0" smtClean="0">
                <a:solidFill>
                  <a:srgbClr val="FF0000"/>
                </a:solidFill>
              </a:rPr>
              <a:t> long </a:t>
            </a:r>
            <a:r>
              <a:rPr lang="it-IT" sz="2400" b="1" dirty="0" err="1" smtClean="0">
                <a:solidFill>
                  <a:srgbClr val="FF0000"/>
                </a:solidFill>
              </a:rPr>
              <a:t>term</a:t>
            </a:r>
            <a:r>
              <a:rPr lang="it-IT" sz="2400" b="1" dirty="0" smtClean="0">
                <a:solidFill>
                  <a:srgbClr val="FF0000"/>
                </a:solidFill>
              </a:rPr>
              <a:t> </a:t>
            </a:r>
            <a:r>
              <a:rPr lang="it-IT" sz="2400" b="1" dirty="0" err="1" smtClean="0">
                <a:solidFill>
                  <a:srgbClr val="FF0000"/>
                </a:solidFill>
              </a:rPr>
              <a:t>deployment</a:t>
            </a:r>
            <a:r>
              <a:rPr lang="it-IT" sz="2400" b="1" dirty="0" smtClean="0">
                <a:solidFill>
                  <a:srgbClr val="FF0000"/>
                </a:solidFill>
              </a:rPr>
              <a:t> </a:t>
            </a:r>
            <a:r>
              <a:rPr lang="it-IT" sz="2400" b="1" dirty="0" err="1" smtClean="0">
                <a:solidFill>
                  <a:srgbClr val="FF0000"/>
                </a:solidFill>
              </a:rPr>
              <a:t>choice</a:t>
            </a:r>
            <a:r>
              <a:rPr lang="it-IT" sz="2400" b="1" dirty="0" smtClean="0">
                <a:solidFill>
                  <a:srgbClr val="FF0000"/>
                </a:solidFill>
              </a:rPr>
              <a:t> </a:t>
            </a:r>
            <a:r>
              <a:rPr lang="it-IT" sz="1600" b="1" dirty="0" smtClean="0">
                <a:solidFill>
                  <a:srgbClr val="FF0000"/>
                </a:solidFill>
              </a:rPr>
              <a:t>(</a:t>
            </a:r>
            <a:r>
              <a:rPr lang="it-IT" sz="1600" b="1" dirty="0" err="1" smtClean="0">
                <a:solidFill>
                  <a:srgbClr val="FF0000"/>
                </a:solidFill>
              </a:rPr>
              <a:t>now</a:t>
            </a:r>
            <a:r>
              <a:rPr lang="it-IT" sz="1600" b="1" dirty="0" smtClean="0">
                <a:solidFill>
                  <a:srgbClr val="FF0000"/>
                </a:solidFill>
              </a:rPr>
              <a:t> </a:t>
            </a:r>
            <a:r>
              <a:rPr lang="it-IT" sz="1600" b="1" dirty="0" err="1" smtClean="0">
                <a:solidFill>
                  <a:srgbClr val="FF0000"/>
                </a:solidFill>
              </a:rPr>
              <a:t>clear</a:t>
            </a:r>
            <a:r>
              <a:rPr lang="it-IT" sz="1600" b="1" dirty="0" smtClean="0">
                <a:solidFill>
                  <a:srgbClr val="FF0000"/>
                </a:solidFill>
              </a:rPr>
              <a:t> </a:t>
            </a:r>
            <a:r>
              <a:rPr lang="it-IT" sz="1600" b="1" dirty="0" err="1" smtClean="0">
                <a:solidFill>
                  <a:srgbClr val="FF0000"/>
                </a:solidFill>
              </a:rPr>
              <a:t>why</a:t>
            </a:r>
            <a:r>
              <a:rPr lang="it-IT" sz="1600" b="1" dirty="0" smtClean="0">
                <a:solidFill>
                  <a:srgbClr val="FF0000"/>
                </a:solidFill>
              </a:rPr>
              <a:t> so </a:t>
            </a:r>
            <a:r>
              <a:rPr lang="it-IT" sz="1600" b="1" dirty="0" err="1" smtClean="0">
                <a:solidFill>
                  <a:srgbClr val="FF0000"/>
                </a:solidFill>
              </a:rPr>
              <a:t>many</a:t>
            </a:r>
            <a:r>
              <a:rPr lang="it-IT" sz="1600" b="1" dirty="0" smtClean="0">
                <a:solidFill>
                  <a:srgbClr val="FF0000"/>
                </a:solidFill>
              </a:rPr>
              <a:t> </a:t>
            </a:r>
            <a:r>
              <a:rPr lang="it-IT" sz="1600" b="1" dirty="0" err="1" smtClean="0">
                <a:solidFill>
                  <a:srgbClr val="FF0000"/>
                </a:solidFill>
              </a:rPr>
              <a:t>new</a:t>
            </a:r>
            <a:r>
              <a:rPr lang="it-IT" sz="1600" b="1" dirty="0" smtClean="0">
                <a:solidFill>
                  <a:srgbClr val="FF0000"/>
                </a:solidFill>
              </a:rPr>
              <a:t> EC </a:t>
            </a:r>
            <a:r>
              <a:rPr lang="it-IT" sz="1600" b="1" dirty="0" err="1" smtClean="0">
                <a:solidFill>
                  <a:srgbClr val="FF0000"/>
                </a:solidFill>
              </a:rPr>
              <a:t>ciphers</a:t>
            </a:r>
            <a:r>
              <a:rPr lang="it-IT" sz="1600" b="1" dirty="0" smtClean="0">
                <a:solidFill>
                  <a:srgbClr val="FF0000"/>
                </a:solidFill>
              </a:rPr>
              <a:t> in TLS)</a:t>
            </a:r>
            <a:r>
              <a:rPr lang="it-IT" sz="2400" b="1" dirty="0" smtClean="0">
                <a:solidFill>
                  <a:srgbClr val="FF0000"/>
                </a:solidFill>
              </a:rPr>
              <a:t>!</a:t>
            </a:r>
          </a:p>
        </p:txBody>
      </p:sp>
      <p:pic>
        <p:nvPicPr>
          <p:cNvPr id="133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036" y="2072927"/>
            <a:ext cx="4165447" cy="1707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3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Elliptic</a:t>
            </a:r>
            <a:r>
              <a:rPr lang="it-IT" dirty="0" smtClean="0"/>
              <a:t> </a:t>
            </a:r>
            <a:r>
              <a:rPr lang="it-IT" dirty="0" err="1" smtClean="0"/>
              <a:t>curves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1125538"/>
            <a:ext cx="7696200" cy="1835410"/>
          </a:xfrm>
        </p:spPr>
        <p:txBody>
          <a:bodyPr>
            <a:normAutofit fontScale="92500" lnSpcReduction="20000"/>
          </a:bodyPr>
          <a:lstStyle/>
          <a:p>
            <a:r>
              <a:rPr lang="it-IT" dirty="0" err="1" smtClean="0"/>
              <a:t>They</a:t>
            </a:r>
            <a:r>
              <a:rPr lang="it-IT" dirty="0" smtClean="0"/>
              <a:t> are NOT </a:t>
            </a:r>
            <a:r>
              <a:rPr lang="it-IT" dirty="0" err="1" smtClean="0"/>
              <a:t>ellipses</a:t>
            </a:r>
            <a:r>
              <a:rPr lang="it-IT" dirty="0" smtClean="0"/>
              <a:t>!</a:t>
            </a:r>
          </a:p>
          <a:p>
            <a:pPr lvl="1"/>
            <a:r>
              <a:rPr lang="it-IT" dirty="0" err="1" smtClean="0"/>
              <a:t>They</a:t>
            </a:r>
            <a:r>
              <a:rPr lang="it-IT" dirty="0" smtClean="0"/>
              <a:t> are </a:t>
            </a:r>
            <a:r>
              <a:rPr lang="it-IT" dirty="0" err="1" smtClean="0"/>
              <a:t>special</a:t>
            </a:r>
            <a:r>
              <a:rPr lang="it-IT" dirty="0" smtClean="0"/>
              <a:t> </a:t>
            </a:r>
            <a:r>
              <a:rPr lang="it-IT" dirty="0" err="1" smtClean="0"/>
              <a:t>cubic</a:t>
            </a:r>
            <a:r>
              <a:rPr lang="it-IT" dirty="0" smtClean="0"/>
              <a:t> </a:t>
            </a:r>
            <a:r>
              <a:rPr lang="it-IT" dirty="0" err="1" smtClean="0"/>
              <a:t>curves</a:t>
            </a:r>
            <a:endParaRPr lang="it-IT" dirty="0" smtClean="0"/>
          </a:p>
          <a:p>
            <a:pPr lvl="1"/>
            <a:r>
              <a:rPr lang="it-IT" dirty="0" err="1" smtClean="0"/>
              <a:t>Named</a:t>
            </a:r>
            <a:r>
              <a:rPr lang="it-IT" dirty="0" smtClean="0"/>
              <a:t> </a:t>
            </a:r>
            <a:r>
              <a:rPr lang="it-IT" dirty="0" err="1" smtClean="0"/>
              <a:t>from</a:t>
            </a:r>
            <a:r>
              <a:rPr lang="it-IT" dirty="0" smtClean="0"/>
              <a:t> </a:t>
            </a:r>
            <a:r>
              <a:rPr lang="it-IT" dirty="0" err="1" smtClean="0"/>
              <a:t>elliptic</a:t>
            </a:r>
            <a:r>
              <a:rPr lang="it-IT" dirty="0" smtClean="0"/>
              <a:t> </a:t>
            </a:r>
            <a:r>
              <a:rPr lang="it-IT" dirty="0" err="1" smtClean="0"/>
              <a:t>integrals</a:t>
            </a:r>
            <a:endParaRPr lang="it-IT" dirty="0" smtClean="0"/>
          </a:p>
          <a:p>
            <a:r>
              <a:rPr lang="it-IT" dirty="0" err="1" smtClean="0"/>
              <a:t>General</a:t>
            </a:r>
            <a:r>
              <a:rPr lang="it-IT" dirty="0" smtClean="0"/>
              <a:t> (</a:t>
            </a:r>
            <a:r>
              <a:rPr lang="it-IT" dirty="0" err="1" smtClean="0"/>
              <a:t>Weierstrass</a:t>
            </a:r>
            <a:r>
              <a:rPr lang="it-IT" dirty="0" smtClean="0"/>
              <a:t>) </a:t>
            </a:r>
            <a:r>
              <a:rPr lang="it-IT" dirty="0" err="1" smtClean="0"/>
              <a:t>expression</a:t>
            </a:r>
            <a:r>
              <a:rPr lang="it-IT" dirty="0" smtClean="0"/>
              <a:t>  </a:t>
            </a:r>
            <a:endParaRPr lang="it-IT" dirty="0"/>
          </a:p>
        </p:txBody>
      </p:sp>
      <p:graphicFrame>
        <p:nvGraphicFramePr>
          <p:cNvPr id="4" name="Oggetto 3"/>
          <p:cNvGraphicFramePr>
            <a:graphicFrameLocks noChangeAspect="1"/>
          </p:cNvGraphicFramePr>
          <p:nvPr/>
        </p:nvGraphicFramePr>
        <p:xfrm>
          <a:off x="647564" y="2960948"/>
          <a:ext cx="8000889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75" name="Equazione" r:id="rId3" imgW="2539800" imgH="228600" progId="Equation.3">
                  <p:embed/>
                </p:oleObj>
              </mc:Choice>
              <mc:Fallback>
                <p:oleObj name="Equazione" r:id="rId3" imgW="2539800" imgH="228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564" y="2960948"/>
                        <a:ext cx="8000889" cy="7200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806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9572" y="3933056"/>
            <a:ext cx="2401751" cy="2401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CasellaDiTesto 7"/>
          <p:cNvSpPr txBox="1"/>
          <p:nvPr/>
        </p:nvSpPr>
        <p:spPr>
          <a:xfrm>
            <a:off x="1223628" y="3599728"/>
            <a:ext cx="1247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/>
              <a:t>y</a:t>
            </a:r>
            <a:r>
              <a:rPr lang="it-IT" b="1" baseline="30000" dirty="0" smtClean="0"/>
              <a:t>2 </a:t>
            </a:r>
            <a:r>
              <a:rPr lang="it-IT" b="1" dirty="0" smtClean="0"/>
              <a:t>= x</a:t>
            </a:r>
            <a:r>
              <a:rPr lang="it-IT" b="1" baseline="30000" dirty="0" smtClean="0"/>
              <a:t>3</a:t>
            </a:r>
            <a:r>
              <a:rPr lang="it-IT" b="1" dirty="0" smtClean="0"/>
              <a:t>-3x+1</a:t>
            </a:r>
            <a:endParaRPr lang="it-IT" dirty="0"/>
          </a:p>
        </p:txBody>
      </p:sp>
      <p:pic>
        <p:nvPicPr>
          <p:cNvPr id="8806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11860" y="3955368"/>
            <a:ext cx="2376264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CasellaDiTesto 9"/>
          <p:cNvSpPr txBox="1"/>
          <p:nvPr/>
        </p:nvSpPr>
        <p:spPr>
          <a:xfrm>
            <a:off x="3959932" y="3609020"/>
            <a:ext cx="1189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/>
              <a:t>y</a:t>
            </a:r>
            <a:r>
              <a:rPr lang="it-IT" b="1" baseline="30000" dirty="0" smtClean="0"/>
              <a:t>2 </a:t>
            </a:r>
            <a:r>
              <a:rPr lang="it-IT" b="1" dirty="0" smtClean="0"/>
              <a:t>= x</a:t>
            </a:r>
            <a:r>
              <a:rPr lang="it-IT" b="1" baseline="30000" dirty="0" smtClean="0"/>
              <a:t>3</a:t>
            </a:r>
            <a:r>
              <a:rPr lang="it-IT" b="1" dirty="0" smtClean="0"/>
              <a:t>+x+1</a:t>
            </a:r>
            <a:endParaRPr lang="it-IT" dirty="0"/>
          </a:p>
        </p:txBody>
      </p:sp>
      <p:pic>
        <p:nvPicPr>
          <p:cNvPr id="88070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96136" y="3922540"/>
            <a:ext cx="2376264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CasellaDiTesto 11"/>
          <p:cNvSpPr txBox="1"/>
          <p:nvPr/>
        </p:nvSpPr>
        <p:spPr>
          <a:xfrm>
            <a:off x="6480212" y="3599728"/>
            <a:ext cx="974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/>
              <a:t>y</a:t>
            </a:r>
            <a:r>
              <a:rPr lang="it-IT" b="1" baseline="30000" dirty="0" smtClean="0"/>
              <a:t>2</a:t>
            </a:r>
            <a:r>
              <a:rPr lang="it-IT" b="1" dirty="0" smtClean="0"/>
              <a:t> = x</a:t>
            </a:r>
            <a:r>
              <a:rPr lang="it-IT" b="1" baseline="30000" dirty="0" smtClean="0"/>
              <a:t>3</a:t>
            </a:r>
            <a:r>
              <a:rPr lang="it-IT" b="1" dirty="0" smtClean="0"/>
              <a:t>-1,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88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88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88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/>
      <p:bldP spid="10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We</a:t>
            </a:r>
            <a:r>
              <a:rPr lang="it-IT" dirty="0" smtClean="0"/>
              <a:t> </a:t>
            </a:r>
            <a:r>
              <a:rPr lang="it-IT" dirty="0" err="1" smtClean="0"/>
              <a:t>need</a:t>
            </a:r>
            <a:r>
              <a:rPr lang="it-IT" dirty="0" smtClean="0"/>
              <a:t> </a:t>
            </a:r>
            <a:r>
              <a:rPr lang="it-IT" dirty="0" err="1" smtClean="0"/>
              <a:t>an</a:t>
            </a:r>
            <a:r>
              <a:rPr lang="it-IT" dirty="0" smtClean="0"/>
              <a:t> </a:t>
            </a:r>
            <a:r>
              <a:rPr lang="it-IT" dirty="0" err="1" smtClean="0"/>
              <a:t>operation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 smtClean="0"/>
              <a:t>We</a:t>
            </a:r>
            <a:r>
              <a:rPr lang="it-IT" dirty="0" smtClean="0"/>
              <a:t> </a:t>
            </a:r>
            <a:r>
              <a:rPr lang="it-IT" dirty="0" err="1" smtClean="0"/>
              <a:t>want</a:t>
            </a:r>
            <a:r>
              <a:rPr lang="it-IT" dirty="0" smtClean="0"/>
              <a:t> </a:t>
            </a:r>
            <a:r>
              <a:rPr lang="it-IT" dirty="0" err="1" smtClean="0"/>
              <a:t>an</a:t>
            </a:r>
            <a:r>
              <a:rPr lang="it-IT" dirty="0" smtClean="0"/>
              <a:t> </a:t>
            </a:r>
            <a:r>
              <a:rPr lang="it-IT" dirty="0" err="1" smtClean="0"/>
              <a:t>operation</a:t>
            </a:r>
            <a:r>
              <a:rPr lang="it-IT" dirty="0" smtClean="0"/>
              <a:t> </a:t>
            </a:r>
          </a:p>
          <a:p>
            <a:pPr lvl="1"/>
            <a:r>
              <a:rPr lang="it-IT" dirty="0" err="1" smtClean="0"/>
              <a:t>call</a:t>
            </a:r>
            <a:r>
              <a:rPr lang="it-IT" dirty="0" smtClean="0"/>
              <a:t> </a:t>
            </a:r>
            <a:r>
              <a:rPr lang="it-IT" dirty="0" err="1" smtClean="0"/>
              <a:t>it</a:t>
            </a:r>
            <a:r>
              <a:rPr lang="it-IT" dirty="0" smtClean="0"/>
              <a:t> “+” or “</a:t>
            </a:r>
            <a:r>
              <a:rPr lang="it-IT" dirty="0" smtClean="0">
                <a:sym typeface="Mathematica3"/>
              </a:rPr>
              <a:t></a:t>
            </a:r>
            <a:r>
              <a:rPr lang="it-IT" dirty="0" smtClean="0"/>
              <a:t>” </a:t>
            </a:r>
          </a:p>
          <a:p>
            <a:pPr lvl="2"/>
            <a:r>
              <a:rPr lang="it-IT" dirty="0" err="1" smtClean="0"/>
              <a:t>historically</a:t>
            </a:r>
            <a:r>
              <a:rPr lang="it-IT" dirty="0" smtClean="0"/>
              <a:t> </a:t>
            </a:r>
            <a:r>
              <a:rPr lang="it-IT" dirty="0" err="1" smtClean="0"/>
              <a:t>called</a:t>
            </a:r>
            <a:r>
              <a:rPr lang="it-IT" dirty="0" smtClean="0"/>
              <a:t> +, </a:t>
            </a:r>
            <a:r>
              <a:rPr lang="it-IT" dirty="0" err="1" smtClean="0"/>
              <a:t>though</a:t>
            </a:r>
            <a:r>
              <a:rPr lang="it-IT" dirty="0" smtClean="0"/>
              <a:t> </a:t>
            </a:r>
            <a:r>
              <a:rPr lang="it-IT" dirty="0" err="1" smtClean="0"/>
              <a:t>someone</a:t>
            </a:r>
            <a:r>
              <a:rPr lang="it-IT" dirty="0" smtClean="0"/>
              <a:t> </a:t>
            </a:r>
            <a:r>
              <a:rPr lang="it-IT" dirty="0" err="1" smtClean="0"/>
              <a:t>today</a:t>
            </a:r>
            <a:r>
              <a:rPr lang="it-IT" dirty="0" smtClean="0"/>
              <a:t> </a:t>
            </a:r>
            <a:r>
              <a:rPr lang="it-IT" dirty="0" err="1" smtClean="0"/>
              <a:t>may</a:t>
            </a:r>
            <a:r>
              <a:rPr lang="it-IT" dirty="0" smtClean="0"/>
              <a:t> </a:t>
            </a:r>
            <a:r>
              <a:rPr lang="it-IT" dirty="0" err="1" smtClean="0"/>
              <a:t>prefer</a:t>
            </a:r>
            <a:r>
              <a:rPr lang="it-IT" dirty="0" smtClean="0"/>
              <a:t> </a:t>
            </a:r>
            <a:r>
              <a:rPr lang="it-IT" dirty="0" err="1" smtClean="0"/>
              <a:t>mult</a:t>
            </a:r>
            <a:r>
              <a:rPr lang="it-IT" dirty="0" smtClean="0"/>
              <a:t>. </a:t>
            </a:r>
            <a:r>
              <a:rPr lang="it-IT" dirty="0" err="1" smtClean="0"/>
              <a:t>notation</a:t>
            </a:r>
            <a:endParaRPr lang="it-IT" dirty="0" smtClean="0"/>
          </a:p>
          <a:p>
            <a:r>
              <a:rPr lang="it-IT" dirty="0" smtClean="0"/>
              <a:t>So </a:t>
            </a:r>
            <a:r>
              <a:rPr lang="it-IT" dirty="0" err="1" smtClean="0"/>
              <a:t>that</a:t>
            </a:r>
            <a:r>
              <a:rPr lang="it-IT" dirty="0" smtClean="0"/>
              <a:t> P+Q=R </a:t>
            </a:r>
            <a:r>
              <a:rPr lang="it-IT" dirty="0" smtClean="0">
                <a:sym typeface="Wingdings" pitchFamily="2" charset="2"/>
              </a:rPr>
              <a:t> R </a:t>
            </a:r>
            <a:br>
              <a:rPr lang="it-IT" dirty="0" smtClean="0">
                <a:sym typeface="Wingdings" pitchFamily="2" charset="2"/>
              </a:rPr>
            </a:br>
            <a:r>
              <a:rPr lang="it-IT" dirty="0" smtClean="0"/>
              <a:t>BELONGS </a:t>
            </a:r>
            <a:r>
              <a:rPr lang="it-IT" dirty="0" err="1" smtClean="0"/>
              <a:t>to</a:t>
            </a:r>
            <a:r>
              <a:rPr lang="it-IT" dirty="0" smtClean="0"/>
              <a:t> the curve</a:t>
            </a:r>
          </a:p>
          <a:p>
            <a:r>
              <a:rPr lang="it-IT" dirty="0" smtClean="0"/>
              <a:t>AND the </a:t>
            </a:r>
            <a:r>
              <a:rPr lang="it-IT" dirty="0" err="1" smtClean="0"/>
              <a:t>operation</a:t>
            </a:r>
            <a:r>
              <a:rPr lang="it-IT" dirty="0" smtClean="0"/>
              <a:t> </a:t>
            </a:r>
            <a:r>
              <a:rPr lang="it-IT" dirty="0" err="1" smtClean="0"/>
              <a:t>gives</a:t>
            </a:r>
            <a:r>
              <a:rPr lang="it-IT" dirty="0" smtClean="0"/>
              <a:t> </a:t>
            </a:r>
            <a:r>
              <a:rPr lang="it-IT" dirty="0" err="1" smtClean="0"/>
              <a:t>algebraic</a:t>
            </a:r>
            <a:r>
              <a:rPr lang="it-IT" dirty="0" smtClean="0"/>
              <a:t> </a:t>
            </a:r>
            <a:r>
              <a:rPr lang="it-IT" dirty="0" err="1" smtClean="0"/>
              <a:t>group</a:t>
            </a:r>
            <a:r>
              <a:rPr lang="it-IT" dirty="0" smtClean="0"/>
              <a:t> </a:t>
            </a:r>
            <a:r>
              <a:rPr lang="it-IT" dirty="0" err="1" smtClean="0"/>
              <a:t>structure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Elliptic</a:t>
            </a:r>
            <a:r>
              <a:rPr lang="it-IT" dirty="0" smtClean="0"/>
              <a:t> </a:t>
            </a:r>
            <a:r>
              <a:rPr lang="it-IT" dirty="0" err="1" smtClean="0"/>
              <a:t>points</a:t>
            </a:r>
            <a:r>
              <a:rPr lang="it-IT" dirty="0" smtClean="0"/>
              <a:t> </a:t>
            </a:r>
            <a:r>
              <a:rPr lang="it-IT" dirty="0" err="1" smtClean="0"/>
              <a:t>addition</a:t>
            </a:r>
            <a:r>
              <a:rPr lang="it-IT" dirty="0" smtClean="0"/>
              <a:t> </a:t>
            </a:r>
            <a:r>
              <a:rPr lang="it-IT" dirty="0" err="1" smtClean="0"/>
              <a:t>P+Q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sz="2400" dirty="0" smtClean="0"/>
              <a:t>(</a:t>
            </a:r>
            <a:r>
              <a:rPr lang="it-IT" sz="2400" dirty="0" err="1" smtClean="0"/>
              <a:t>geometric</a:t>
            </a:r>
            <a:r>
              <a:rPr lang="it-IT" sz="2400" dirty="0" smtClean="0"/>
              <a:t>)</a:t>
            </a:r>
            <a:endParaRPr lang="it-IT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 l="1021" t="22536" r="72729" b="29755"/>
          <a:stretch>
            <a:fillRect/>
          </a:stretch>
        </p:blipFill>
        <p:spPr bwMode="auto">
          <a:xfrm>
            <a:off x="2447764" y="1196752"/>
            <a:ext cx="4256770" cy="4676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Elliptic</a:t>
            </a:r>
            <a:r>
              <a:rPr lang="it-IT" dirty="0" smtClean="0"/>
              <a:t> </a:t>
            </a:r>
            <a:r>
              <a:rPr lang="it-IT" dirty="0" err="1" smtClean="0"/>
              <a:t>points</a:t>
            </a:r>
            <a:r>
              <a:rPr lang="it-IT" dirty="0" smtClean="0"/>
              <a:t> </a:t>
            </a:r>
            <a:r>
              <a:rPr lang="it-IT" dirty="0" err="1" smtClean="0"/>
              <a:t>addition</a:t>
            </a:r>
            <a:r>
              <a:rPr lang="it-IT" dirty="0" smtClean="0"/>
              <a:t> P+P</a:t>
            </a:r>
            <a:br>
              <a:rPr lang="it-IT" dirty="0" smtClean="0"/>
            </a:br>
            <a:r>
              <a:rPr lang="it-IT" sz="2400" dirty="0" smtClean="0"/>
              <a:t>(</a:t>
            </a:r>
            <a:r>
              <a:rPr lang="it-IT" sz="2400" dirty="0" err="1" smtClean="0"/>
              <a:t>geometric</a:t>
            </a:r>
            <a:r>
              <a:rPr lang="it-IT" sz="2400" dirty="0" smtClean="0"/>
              <a:t>)</a:t>
            </a:r>
            <a:endParaRPr lang="it-IT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 l="34746" t="22536" r="34746" b="29160"/>
          <a:stretch>
            <a:fillRect/>
          </a:stretch>
        </p:blipFill>
        <p:spPr bwMode="auto">
          <a:xfrm>
            <a:off x="2267744" y="1268760"/>
            <a:ext cx="4820583" cy="4420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Elliptic</a:t>
            </a:r>
            <a:r>
              <a:rPr lang="it-IT" dirty="0" smtClean="0"/>
              <a:t> </a:t>
            </a:r>
            <a:r>
              <a:rPr lang="it-IT" dirty="0" err="1" smtClean="0"/>
              <a:t>points</a:t>
            </a:r>
            <a:r>
              <a:rPr lang="it-IT" dirty="0" smtClean="0"/>
              <a:t> </a:t>
            </a:r>
            <a:r>
              <a:rPr lang="it-IT" dirty="0" err="1" smtClean="0"/>
              <a:t>addition</a:t>
            </a:r>
            <a:r>
              <a:rPr lang="it-IT" dirty="0" smtClean="0"/>
              <a:t> P-P</a:t>
            </a:r>
            <a:br>
              <a:rPr lang="it-IT" dirty="0" smtClean="0"/>
            </a:br>
            <a:r>
              <a:rPr lang="it-IT" sz="2400" dirty="0" smtClean="0"/>
              <a:t>(</a:t>
            </a:r>
            <a:r>
              <a:rPr lang="it-IT" sz="2400" dirty="0" err="1" smtClean="0"/>
              <a:t>geometric</a:t>
            </a:r>
            <a:r>
              <a:rPr lang="it-IT" sz="2400" dirty="0" smtClean="0"/>
              <a:t>)</a:t>
            </a:r>
            <a:endParaRPr lang="it-IT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 l="70969" t="22316" r="864" b="29128"/>
          <a:stretch>
            <a:fillRect/>
          </a:stretch>
        </p:blipFill>
        <p:spPr bwMode="auto">
          <a:xfrm>
            <a:off x="4283968" y="1307439"/>
            <a:ext cx="4455221" cy="5015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egnaposto contenuto 2"/>
          <p:cNvSpPr>
            <a:spLocks noGrp="1"/>
          </p:cNvSpPr>
          <p:nvPr>
            <p:ph idx="1"/>
          </p:nvPr>
        </p:nvSpPr>
        <p:spPr>
          <a:xfrm>
            <a:off x="685800" y="1880828"/>
            <a:ext cx="3598168" cy="3959646"/>
          </a:xfrm>
        </p:spPr>
        <p:txBody>
          <a:bodyPr>
            <a:normAutofit fontScale="77500" lnSpcReduction="20000"/>
          </a:bodyPr>
          <a:lstStyle/>
          <a:p>
            <a:r>
              <a:rPr lang="it-IT" dirty="0" smtClean="0"/>
              <a:t>“complete” the curve </a:t>
            </a:r>
            <a:r>
              <a:rPr lang="it-IT" dirty="0" err="1" smtClean="0"/>
              <a:t>by</a:t>
            </a:r>
            <a:r>
              <a:rPr lang="it-IT" dirty="0" smtClean="0"/>
              <a:t> </a:t>
            </a:r>
            <a:r>
              <a:rPr lang="it-IT" dirty="0" err="1" smtClean="0"/>
              <a:t>adding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O=-O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infinity</a:t>
            </a:r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P+O=P</a:t>
            </a:r>
          </a:p>
          <a:p>
            <a:pPr lvl="1"/>
            <a:r>
              <a:rPr lang="it-IT" dirty="0" smtClean="0"/>
              <a:t>O </a:t>
            </a:r>
            <a:r>
              <a:rPr lang="it-IT" dirty="0" err="1" smtClean="0"/>
              <a:t>is</a:t>
            </a:r>
            <a:r>
              <a:rPr lang="it-IT" dirty="0" smtClean="0"/>
              <a:t> (additive) zero </a:t>
            </a:r>
            <a:r>
              <a:rPr lang="it-IT" dirty="0" err="1" smtClean="0"/>
              <a:t>for</a:t>
            </a:r>
            <a:r>
              <a:rPr lang="it-IT" dirty="0" smtClean="0"/>
              <a:t> the </a:t>
            </a:r>
            <a:r>
              <a:rPr lang="it-IT" dirty="0" err="1" smtClean="0"/>
              <a:t>group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EC </a:t>
            </a:r>
            <a:r>
              <a:rPr lang="it-IT" dirty="0" err="1" smtClean="0"/>
              <a:t>points</a:t>
            </a:r>
            <a:endParaRPr lang="it-IT" dirty="0" smtClean="0"/>
          </a:p>
          <a:p>
            <a:pPr lvl="1"/>
            <a:r>
              <a:rPr lang="it-IT" dirty="0" err="1" smtClean="0"/>
              <a:t>Now</a:t>
            </a:r>
            <a:r>
              <a:rPr lang="it-IT" dirty="0" smtClean="0"/>
              <a:t> </a:t>
            </a:r>
            <a:r>
              <a:rPr lang="it-IT" dirty="0" err="1" smtClean="0"/>
              <a:t>clear</a:t>
            </a:r>
            <a:r>
              <a:rPr lang="it-IT" dirty="0" smtClean="0"/>
              <a:t> </a:t>
            </a:r>
            <a:r>
              <a:rPr lang="it-IT" dirty="0" err="1" smtClean="0"/>
              <a:t>why</a:t>
            </a:r>
            <a:r>
              <a:rPr lang="it-IT" dirty="0" smtClean="0"/>
              <a:t> the “</a:t>
            </a:r>
            <a:r>
              <a:rPr lang="it-IT" dirty="0" err="1" smtClean="0"/>
              <a:t>inversion</a:t>
            </a:r>
            <a:r>
              <a:rPr lang="it-IT" dirty="0" smtClean="0"/>
              <a:t>” </a:t>
            </a:r>
            <a:r>
              <a:rPr lang="it-IT" dirty="0" smtClean="0">
                <a:sym typeface="Wingdings" pitchFamily="2" charset="2"/>
              </a:rPr>
              <a:t>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General</a:t>
            </a:r>
            <a:r>
              <a:rPr lang="it-IT" dirty="0" smtClean="0"/>
              <a:t> </a:t>
            </a:r>
            <a:r>
              <a:rPr lang="it-IT" dirty="0" err="1" smtClean="0"/>
              <a:t>rule</a:t>
            </a: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 smtClean="0"/>
              <a:t>If</a:t>
            </a:r>
            <a:r>
              <a:rPr lang="it-IT" dirty="0" smtClean="0"/>
              <a:t> </a:t>
            </a:r>
            <a:r>
              <a:rPr lang="it-IT" dirty="0" err="1" smtClean="0"/>
              <a:t>three</a:t>
            </a:r>
            <a:r>
              <a:rPr lang="it-IT" dirty="0" smtClean="0"/>
              <a:t> </a:t>
            </a:r>
            <a:r>
              <a:rPr lang="it-IT" dirty="0" err="1" smtClean="0"/>
              <a:t>points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an</a:t>
            </a:r>
            <a:r>
              <a:rPr lang="it-IT" dirty="0" smtClean="0"/>
              <a:t> </a:t>
            </a:r>
            <a:r>
              <a:rPr lang="it-IT" dirty="0" err="1" smtClean="0"/>
              <a:t>elliptic</a:t>
            </a:r>
            <a:r>
              <a:rPr lang="it-IT" dirty="0" smtClean="0"/>
              <a:t> curve </a:t>
            </a:r>
            <a:r>
              <a:rPr lang="it-IT" dirty="0" err="1" smtClean="0"/>
              <a:t>lay</a:t>
            </a:r>
            <a:r>
              <a:rPr lang="it-IT" dirty="0" smtClean="0"/>
              <a:t> on a </a:t>
            </a:r>
            <a:r>
              <a:rPr lang="it-IT" dirty="0" err="1" smtClean="0"/>
              <a:t>same</a:t>
            </a:r>
            <a:r>
              <a:rPr lang="it-IT" dirty="0" smtClean="0"/>
              <a:t> </a:t>
            </a:r>
            <a:r>
              <a:rPr lang="it-IT" dirty="0" err="1" smtClean="0"/>
              <a:t>line</a:t>
            </a:r>
            <a:r>
              <a:rPr lang="it-IT" dirty="0" smtClean="0"/>
              <a:t>, </a:t>
            </a:r>
            <a:r>
              <a:rPr lang="it-IT" dirty="0" err="1" smtClean="0"/>
              <a:t>their</a:t>
            </a:r>
            <a:r>
              <a:rPr lang="it-IT" dirty="0" smtClean="0"/>
              <a:t> sum </a:t>
            </a:r>
            <a:r>
              <a:rPr lang="it-IT" dirty="0" err="1" smtClean="0"/>
              <a:t>is</a:t>
            </a:r>
            <a:r>
              <a:rPr lang="it-IT" dirty="0" smtClean="0"/>
              <a:t> 0 </a:t>
            </a:r>
            <a:endParaRPr lang="it-IT" dirty="0"/>
          </a:p>
        </p:txBody>
      </p:sp>
      <p:pic>
        <p:nvPicPr>
          <p:cNvPr id="5" name="Immagine 4" descr="680px-ECClines.sv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3405" y="2924944"/>
            <a:ext cx="8557067" cy="25922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Algebraic</a:t>
            </a:r>
            <a:r>
              <a:rPr lang="it-IT" dirty="0" smtClean="0"/>
              <a:t> </a:t>
            </a:r>
            <a:r>
              <a:rPr lang="it-IT" dirty="0" err="1" smtClean="0"/>
              <a:t>expressions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1125538"/>
            <a:ext cx="7696200" cy="611274"/>
          </a:xfrm>
        </p:spPr>
        <p:txBody>
          <a:bodyPr>
            <a:normAutofit fontScale="70000" lnSpcReduction="20000"/>
          </a:bodyPr>
          <a:lstStyle/>
          <a:p>
            <a:r>
              <a:rPr lang="it-IT" dirty="0" smtClean="0"/>
              <a:t>Can </a:t>
            </a:r>
            <a:r>
              <a:rPr lang="it-IT" dirty="0" err="1" smtClean="0"/>
              <a:t>be</a:t>
            </a:r>
            <a:r>
              <a:rPr lang="it-IT" dirty="0" smtClean="0"/>
              <a:t> </a:t>
            </a:r>
            <a:r>
              <a:rPr lang="it-IT" dirty="0" err="1" smtClean="0"/>
              <a:t>derived</a:t>
            </a:r>
            <a:r>
              <a:rPr lang="it-IT" dirty="0" smtClean="0"/>
              <a:t> </a:t>
            </a:r>
            <a:r>
              <a:rPr lang="it-IT" dirty="0" err="1" smtClean="0"/>
              <a:t>from</a:t>
            </a:r>
            <a:r>
              <a:rPr lang="it-IT" dirty="0" smtClean="0"/>
              <a:t> </a:t>
            </a:r>
            <a:r>
              <a:rPr lang="it-IT" dirty="0" err="1" smtClean="0"/>
              <a:t>geometric</a:t>
            </a:r>
            <a:r>
              <a:rPr lang="it-IT" dirty="0" smtClean="0"/>
              <a:t> </a:t>
            </a:r>
            <a:r>
              <a:rPr lang="it-IT" dirty="0" err="1" smtClean="0"/>
              <a:t>interpretation</a:t>
            </a:r>
            <a:endParaRPr lang="it-IT" dirty="0" smtClean="0"/>
          </a:p>
        </p:txBody>
      </p:sp>
      <p:graphicFrame>
        <p:nvGraphicFramePr>
          <p:cNvPr id="89090" name="Object 2"/>
          <p:cNvGraphicFramePr>
            <a:graphicFrameLocks noChangeAspect="1"/>
          </p:cNvGraphicFramePr>
          <p:nvPr/>
        </p:nvGraphicFramePr>
        <p:xfrm>
          <a:off x="1223628" y="1556792"/>
          <a:ext cx="2937111" cy="45368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099" name="Equazione" r:id="rId3" imgW="1333440" imgH="2057400" progId="Equation.3">
                  <p:embed/>
                </p:oleObj>
              </mc:Choice>
              <mc:Fallback>
                <p:oleObj name="Equazione" r:id="rId3" imgW="1333440" imgH="2057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3628" y="1556792"/>
                        <a:ext cx="2937111" cy="453685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P≠Q sketch</a:t>
            </a:r>
            <a:endParaRPr lang="it-IT" dirty="0"/>
          </a:p>
        </p:txBody>
      </p:sp>
      <p:pic>
        <p:nvPicPr>
          <p:cNvPr id="1126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9572" y="1894520"/>
            <a:ext cx="4414800" cy="44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Connettore 1 6"/>
          <p:cNvCxnSpPr/>
          <p:nvPr/>
        </p:nvCxnSpPr>
        <p:spPr bwMode="auto">
          <a:xfrm flipV="1">
            <a:off x="611560" y="2434580"/>
            <a:ext cx="3708412" cy="1728192"/>
          </a:xfrm>
          <a:prstGeom prst="line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8" name="Ovale 7"/>
          <p:cNvSpPr/>
          <p:nvPr/>
        </p:nvSpPr>
        <p:spPr bwMode="auto">
          <a:xfrm>
            <a:off x="2051720" y="3442692"/>
            <a:ext cx="72008" cy="72008"/>
          </a:xfrm>
          <a:prstGeom prst="ellipse">
            <a:avLst/>
          </a:prstGeom>
          <a:solidFill>
            <a:schemeClr val="tx1">
              <a:alpha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9" name="Ovale 8"/>
          <p:cNvSpPr/>
          <p:nvPr/>
        </p:nvSpPr>
        <p:spPr bwMode="auto">
          <a:xfrm>
            <a:off x="1367644" y="3766728"/>
            <a:ext cx="72008" cy="72008"/>
          </a:xfrm>
          <a:prstGeom prst="ellipse">
            <a:avLst/>
          </a:prstGeom>
          <a:solidFill>
            <a:schemeClr val="tx1">
              <a:alpha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10" name="Ovale 9"/>
          <p:cNvSpPr/>
          <p:nvPr/>
        </p:nvSpPr>
        <p:spPr bwMode="auto">
          <a:xfrm>
            <a:off x="3347864" y="2830624"/>
            <a:ext cx="72008" cy="72008"/>
          </a:xfrm>
          <a:prstGeom prst="ellipse">
            <a:avLst/>
          </a:prstGeom>
          <a:solidFill>
            <a:schemeClr val="tx1">
              <a:alpha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1164352" y="3541412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P</a:t>
            </a:r>
            <a:endParaRPr lang="it-IT" dirty="0"/>
          </a:p>
        </p:txBody>
      </p:sp>
      <p:sp>
        <p:nvSpPr>
          <p:cNvPr id="12" name="CasellaDiTesto 11"/>
          <p:cNvSpPr txBox="1"/>
          <p:nvPr/>
        </p:nvSpPr>
        <p:spPr>
          <a:xfrm>
            <a:off x="1848428" y="3181372"/>
            <a:ext cx="332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Q</a:t>
            </a:r>
            <a:endParaRPr lang="it-IT" dirty="0"/>
          </a:p>
        </p:txBody>
      </p:sp>
      <p:cxnSp>
        <p:nvCxnSpPr>
          <p:cNvPr id="14" name="Connettore 1 13"/>
          <p:cNvCxnSpPr/>
          <p:nvPr/>
        </p:nvCxnSpPr>
        <p:spPr bwMode="auto">
          <a:xfrm>
            <a:off x="3383868" y="2398576"/>
            <a:ext cx="0" cy="3528392"/>
          </a:xfrm>
          <a:prstGeom prst="line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ysDash"/>
            <a:round/>
            <a:headEnd type="none" w="sm" len="sm"/>
            <a:tailEnd type="none" w="sm" len="sm"/>
          </a:ln>
          <a:effectLst/>
        </p:spPr>
      </p:cxnSp>
      <p:sp>
        <p:nvSpPr>
          <p:cNvPr id="15" name="Ovale 14"/>
          <p:cNvSpPr/>
          <p:nvPr/>
        </p:nvSpPr>
        <p:spPr bwMode="auto">
          <a:xfrm>
            <a:off x="3347864" y="5098876"/>
            <a:ext cx="72008" cy="72008"/>
          </a:xfrm>
          <a:prstGeom prst="ellipse">
            <a:avLst/>
          </a:prstGeom>
          <a:solidFill>
            <a:schemeClr val="tx1">
              <a:alpha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3339758" y="4873560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R</a:t>
            </a:r>
            <a:endParaRPr lang="it-IT" dirty="0"/>
          </a:p>
        </p:txBody>
      </p:sp>
      <p:sp>
        <p:nvSpPr>
          <p:cNvPr id="17" name="CasellaDiTesto 16"/>
          <p:cNvSpPr txBox="1"/>
          <p:nvPr/>
        </p:nvSpPr>
        <p:spPr>
          <a:xfrm>
            <a:off x="3347864" y="2794620"/>
            <a:ext cx="383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-R</a:t>
            </a:r>
            <a:endParaRPr lang="it-IT" dirty="0"/>
          </a:p>
        </p:txBody>
      </p:sp>
      <p:graphicFrame>
        <p:nvGraphicFramePr>
          <p:cNvPr id="112644" name="Object 4"/>
          <p:cNvGraphicFramePr>
            <a:graphicFrameLocks noChangeAspect="1"/>
          </p:cNvGraphicFramePr>
          <p:nvPr/>
        </p:nvGraphicFramePr>
        <p:xfrm>
          <a:off x="323528" y="1088740"/>
          <a:ext cx="4207272" cy="7619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2" name="Equazione" r:id="rId4" imgW="2387520" imgH="431640" progId="Equation.3">
                  <p:embed/>
                </p:oleObj>
              </mc:Choice>
              <mc:Fallback>
                <p:oleObj name="Equazione" r:id="rId4" imgW="2387520" imgH="4316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1088740"/>
                        <a:ext cx="4207272" cy="76195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0" name="Connettore 2 19"/>
          <p:cNvCxnSpPr/>
          <p:nvPr/>
        </p:nvCxnSpPr>
        <p:spPr bwMode="auto">
          <a:xfrm flipH="1">
            <a:off x="2663788" y="1628800"/>
            <a:ext cx="360040" cy="1548172"/>
          </a:xfrm>
          <a:prstGeom prst="straightConnector1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graphicFrame>
        <p:nvGraphicFramePr>
          <p:cNvPr id="112645" name="Object 5"/>
          <p:cNvGraphicFramePr>
            <a:graphicFrameLocks noChangeAspect="1"/>
          </p:cNvGraphicFramePr>
          <p:nvPr/>
        </p:nvGraphicFramePr>
        <p:xfrm>
          <a:off x="5307013" y="1785938"/>
          <a:ext cx="3763962" cy="3749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3" name="Equazione" r:id="rId6" imgW="2171520" imgH="2158920" progId="Equation.3">
                  <p:embed/>
                </p:oleObj>
              </mc:Choice>
              <mc:Fallback>
                <p:oleObj name="Equazione" r:id="rId6" imgW="2171520" imgH="215892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7013" y="1785938"/>
                        <a:ext cx="3763962" cy="3749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P=Q</a:t>
            </a:r>
            <a:r>
              <a:rPr lang="it-IT" dirty="0" smtClean="0"/>
              <a:t> sketch</a:t>
            </a:r>
            <a:endParaRPr lang="it-IT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9572" y="1894520"/>
            <a:ext cx="4414800" cy="44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Connettore 1 4"/>
          <p:cNvCxnSpPr/>
          <p:nvPr/>
        </p:nvCxnSpPr>
        <p:spPr bwMode="auto">
          <a:xfrm flipV="1">
            <a:off x="575556" y="2456892"/>
            <a:ext cx="3744416" cy="1620180"/>
          </a:xfrm>
          <a:prstGeom prst="line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7" name="Ovale 6"/>
          <p:cNvSpPr/>
          <p:nvPr/>
        </p:nvSpPr>
        <p:spPr bwMode="auto">
          <a:xfrm>
            <a:off x="1583668" y="3573016"/>
            <a:ext cx="72008" cy="72008"/>
          </a:xfrm>
          <a:prstGeom prst="ellipse">
            <a:avLst/>
          </a:prstGeom>
          <a:solidFill>
            <a:schemeClr val="tx1">
              <a:alpha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8" name="Ovale 7"/>
          <p:cNvSpPr/>
          <p:nvPr/>
        </p:nvSpPr>
        <p:spPr bwMode="auto">
          <a:xfrm>
            <a:off x="3347864" y="2830624"/>
            <a:ext cx="72008" cy="72008"/>
          </a:xfrm>
          <a:prstGeom prst="ellipse">
            <a:avLst/>
          </a:prstGeom>
          <a:solidFill>
            <a:schemeClr val="tx1">
              <a:alpha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1331640" y="3356992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P</a:t>
            </a:r>
            <a:endParaRPr lang="it-IT" dirty="0"/>
          </a:p>
        </p:txBody>
      </p:sp>
      <p:cxnSp>
        <p:nvCxnSpPr>
          <p:cNvPr id="11" name="Connettore 1 10"/>
          <p:cNvCxnSpPr/>
          <p:nvPr/>
        </p:nvCxnSpPr>
        <p:spPr bwMode="auto">
          <a:xfrm>
            <a:off x="3383868" y="2398576"/>
            <a:ext cx="0" cy="3528392"/>
          </a:xfrm>
          <a:prstGeom prst="line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ysDash"/>
            <a:round/>
            <a:headEnd type="none" w="sm" len="sm"/>
            <a:tailEnd type="none" w="sm" len="sm"/>
          </a:ln>
          <a:effectLst/>
        </p:spPr>
      </p:cxnSp>
      <p:sp>
        <p:nvSpPr>
          <p:cNvPr id="12" name="Ovale 11"/>
          <p:cNvSpPr/>
          <p:nvPr/>
        </p:nvSpPr>
        <p:spPr bwMode="auto">
          <a:xfrm>
            <a:off x="3347864" y="5098876"/>
            <a:ext cx="72008" cy="72008"/>
          </a:xfrm>
          <a:prstGeom prst="ellipse">
            <a:avLst/>
          </a:prstGeom>
          <a:solidFill>
            <a:schemeClr val="tx1">
              <a:alpha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3339758" y="4873560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R</a:t>
            </a:r>
            <a:endParaRPr lang="it-IT" dirty="0"/>
          </a:p>
        </p:txBody>
      </p:sp>
      <p:sp>
        <p:nvSpPr>
          <p:cNvPr id="14" name="CasellaDiTesto 13"/>
          <p:cNvSpPr txBox="1"/>
          <p:nvPr/>
        </p:nvSpPr>
        <p:spPr>
          <a:xfrm>
            <a:off x="3347864" y="2794620"/>
            <a:ext cx="383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-R</a:t>
            </a:r>
            <a:endParaRPr lang="it-IT" dirty="0"/>
          </a:p>
        </p:txBody>
      </p:sp>
      <p:graphicFrame>
        <p:nvGraphicFramePr>
          <p:cNvPr id="15" name="Object 4"/>
          <p:cNvGraphicFramePr>
            <a:graphicFrameLocks noChangeAspect="1"/>
          </p:cNvGraphicFramePr>
          <p:nvPr/>
        </p:nvGraphicFramePr>
        <p:xfrm>
          <a:off x="569913" y="1279525"/>
          <a:ext cx="3713162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84" name="Equazione" r:id="rId4" imgW="2108160" imgH="215640" progId="Equation.3">
                  <p:embed/>
                </p:oleObj>
              </mc:Choice>
              <mc:Fallback>
                <p:oleObj name="Equazione" r:id="rId4" imgW="2108160" imgH="215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9913" y="1279525"/>
                        <a:ext cx="3713162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6" name="Connettore 2 15"/>
          <p:cNvCxnSpPr/>
          <p:nvPr/>
        </p:nvCxnSpPr>
        <p:spPr bwMode="auto">
          <a:xfrm flipH="1">
            <a:off x="2663788" y="1628800"/>
            <a:ext cx="360040" cy="1548172"/>
          </a:xfrm>
          <a:prstGeom prst="straightConnector1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graphicFrame>
        <p:nvGraphicFramePr>
          <p:cNvPr id="113667" name="Object 3"/>
          <p:cNvGraphicFramePr>
            <a:graphicFrameLocks noChangeAspect="1"/>
          </p:cNvGraphicFramePr>
          <p:nvPr/>
        </p:nvGraphicFramePr>
        <p:xfrm>
          <a:off x="5461000" y="2447925"/>
          <a:ext cx="3455988" cy="242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85" name="Equazione" r:id="rId6" imgW="1993680" imgH="1396800" progId="Equation.3">
                  <p:embed/>
                </p:oleObj>
              </mc:Choice>
              <mc:Fallback>
                <p:oleObj name="Equazione" r:id="rId6" imgW="1993680" imgH="1396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1000" y="2447925"/>
                        <a:ext cx="3455988" cy="2425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930" name="Rectangle 2"/>
          <p:cNvSpPr>
            <a:spLocks noChangeArrowheads="1"/>
          </p:cNvSpPr>
          <p:nvPr/>
        </p:nvSpPr>
        <p:spPr bwMode="auto">
          <a:xfrm>
            <a:off x="685800" y="25733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 eaLnBrk="0" hangingPunct="0">
              <a:defRPr/>
            </a:pPr>
            <a:r>
              <a:rPr lang="en-US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Elliptic curve group</a:t>
            </a:r>
          </a:p>
          <a:p>
            <a:pPr algn="ctr" eaLnBrk="0" hangingPunct="0">
              <a:defRPr/>
            </a:pPr>
            <a:r>
              <a:rPr lang="en-US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(over </a:t>
            </a:r>
            <a:r>
              <a:rPr lang="en-US" sz="24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Zp</a:t>
            </a:r>
            <a:r>
              <a:rPr lang="en-US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)</a:t>
            </a:r>
            <a:endParaRPr lang="en-US" sz="24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EC </a:t>
            </a:r>
            <a:r>
              <a:rPr lang="it-IT" dirty="0" err="1" smtClean="0"/>
              <a:t>over</a:t>
            </a:r>
            <a:r>
              <a:rPr lang="it-IT" dirty="0" smtClean="0"/>
              <a:t> modular </a:t>
            </a:r>
            <a:r>
              <a:rPr lang="it-IT" dirty="0" err="1" smtClean="0"/>
              <a:t>integers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err="1" smtClean="0"/>
              <a:t>Geometric</a:t>
            </a:r>
            <a:r>
              <a:rPr lang="it-IT" dirty="0" smtClean="0"/>
              <a:t> </a:t>
            </a:r>
            <a:r>
              <a:rPr lang="it-IT" dirty="0" err="1" smtClean="0"/>
              <a:t>interpretation</a:t>
            </a:r>
            <a:endParaRPr lang="it-IT" dirty="0" smtClean="0"/>
          </a:p>
          <a:p>
            <a:pPr lvl="1"/>
            <a:r>
              <a:rPr lang="it-IT" dirty="0" err="1" smtClean="0"/>
              <a:t>Over</a:t>
            </a:r>
            <a:r>
              <a:rPr lang="it-IT" dirty="0" smtClean="0"/>
              <a:t> </a:t>
            </a:r>
            <a:r>
              <a:rPr lang="it-IT" dirty="0" err="1" smtClean="0"/>
              <a:t>real</a:t>
            </a:r>
            <a:r>
              <a:rPr lang="it-IT" dirty="0" smtClean="0"/>
              <a:t> </a:t>
            </a:r>
            <a:r>
              <a:rPr lang="it-IT" dirty="0" err="1" smtClean="0"/>
              <a:t>numbers</a:t>
            </a:r>
            <a:endParaRPr lang="it-IT" dirty="0" smtClean="0"/>
          </a:p>
          <a:p>
            <a:r>
              <a:rPr lang="it-IT" dirty="0" err="1" smtClean="0"/>
              <a:t>Our</a:t>
            </a:r>
            <a:r>
              <a:rPr lang="it-IT" dirty="0" smtClean="0"/>
              <a:t> </a:t>
            </a:r>
            <a:r>
              <a:rPr lang="it-IT" dirty="0" err="1" smtClean="0"/>
              <a:t>applications</a:t>
            </a:r>
            <a:endParaRPr lang="it-IT" dirty="0" smtClean="0"/>
          </a:p>
          <a:p>
            <a:pPr lvl="1"/>
            <a:r>
              <a:rPr lang="it-IT" dirty="0" err="1" smtClean="0"/>
              <a:t>Over</a:t>
            </a:r>
            <a:r>
              <a:rPr lang="it-IT" dirty="0" smtClean="0"/>
              <a:t> modular </a:t>
            </a:r>
            <a:r>
              <a:rPr lang="it-IT" dirty="0" err="1" smtClean="0"/>
              <a:t>integers</a:t>
            </a:r>
            <a:endParaRPr lang="it-IT" dirty="0" smtClean="0"/>
          </a:p>
          <a:p>
            <a:r>
              <a:rPr lang="it-IT" dirty="0" err="1" smtClean="0"/>
              <a:t>Define</a:t>
            </a:r>
            <a:r>
              <a:rPr lang="it-IT" dirty="0" smtClean="0"/>
              <a:t> “curve” </a:t>
            </a:r>
            <a:r>
              <a:rPr lang="it-IT" dirty="0" err="1" smtClean="0"/>
              <a:t>as</a:t>
            </a:r>
            <a:endParaRPr lang="it-IT" dirty="0" smtClean="0"/>
          </a:p>
          <a:p>
            <a:pPr lvl="1"/>
            <a:r>
              <a:rPr lang="it-IT" dirty="0" err="1" smtClean="0"/>
              <a:t>E</a:t>
            </a:r>
            <a:r>
              <a:rPr lang="it-IT" baseline="-25000" dirty="0" err="1" smtClean="0"/>
              <a:t>p</a:t>
            </a:r>
            <a:r>
              <a:rPr lang="it-IT" dirty="0" smtClean="0"/>
              <a:t>(x,y) </a:t>
            </a:r>
            <a:r>
              <a:rPr lang="it-IT" dirty="0" err="1" smtClean="0"/>
              <a:t>such</a:t>
            </a:r>
            <a:r>
              <a:rPr lang="it-IT" dirty="0" smtClean="0"/>
              <a:t> </a:t>
            </a:r>
            <a:r>
              <a:rPr lang="it-IT" dirty="0" err="1" smtClean="0"/>
              <a:t>that</a:t>
            </a:r>
            <a:endParaRPr lang="it-IT" dirty="0" smtClean="0"/>
          </a:p>
          <a:p>
            <a:pPr lvl="2"/>
            <a:r>
              <a:rPr lang="it-IT" dirty="0" smtClean="0"/>
              <a:t>x,y </a:t>
            </a:r>
            <a:r>
              <a:rPr lang="it-IT" dirty="0" err="1" smtClean="0"/>
              <a:t>integers</a:t>
            </a:r>
            <a:r>
              <a:rPr lang="it-IT" dirty="0" smtClean="0"/>
              <a:t> in </a:t>
            </a:r>
            <a:r>
              <a:rPr lang="it-IT" dirty="0" err="1" smtClean="0"/>
              <a:t>Zp</a:t>
            </a:r>
            <a:endParaRPr lang="it-IT" dirty="0" smtClean="0"/>
          </a:p>
          <a:p>
            <a:pPr lvl="2"/>
            <a:r>
              <a:rPr lang="it-IT" dirty="0" smtClean="0"/>
              <a:t>y</a:t>
            </a:r>
            <a:r>
              <a:rPr lang="it-IT" baseline="30000" dirty="0" smtClean="0"/>
              <a:t>2</a:t>
            </a:r>
            <a:r>
              <a:rPr lang="it-IT" dirty="0" smtClean="0"/>
              <a:t> </a:t>
            </a:r>
            <a:r>
              <a:rPr lang="it-IT" dirty="0" err="1" smtClean="0"/>
              <a:t>mod</a:t>
            </a:r>
            <a:r>
              <a:rPr lang="it-IT" dirty="0" smtClean="0"/>
              <a:t> p = x</a:t>
            </a:r>
            <a:r>
              <a:rPr lang="it-IT" baseline="30000" dirty="0" smtClean="0"/>
              <a:t>3</a:t>
            </a:r>
            <a:r>
              <a:rPr lang="it-IT" dirty="0" smtClean="0"/>
              <a:t> + a x + b </a:t>
            </a:r>
            <a:r>
              <a:rPr lang="it-IT" dirty="0" err="1" smtClean="0"/>
              <a:t>mod</a:t>
            </a:r>
            <a:r>
              <a:rPr lang="it-IT" dirty="0" smtClean="0"/>
              <a:t> p</a:t>
            </a:r>
          </a:p>
          <a:p>
            <a:r>
              <a:rPr lang="it-IT" dirty="0" smtClean="0"/>
              <a:t>Finite </a:t>
            </a:r>
            <a:r>
              <a:rPr lang="it-IT" dirty="0" err="1" smtClean="0"/>
              <a:t>field</a:t>
            </a:r>
            <a:r>
              <a:rPr lang="it-IT" dirty="0" smtClean="0"/>
              <a:t> </a:t>
            </a:r>
            <a:r>
              <a:rPr lang="it-IT" dirty="0" smtClean="0">
                <a:sym typeface="Wingdings" pitchFamily="2" charset="2"/>
              </a:rPr>
              <a:t> finite # </a:t>
            </a:r>
            <a:r>
              <a:rPr lang="it-IT" dirty="0" err="1" smtClean="0">
                <a:sym typeface="Wingdings" pitchFamily="2" charset="2"/>
              </a:rPr>
              <a:t>of</a:t>
            </a:r>
            <a:r>
              <a:rPr lang="it-IT" dirty="0" smtClean="0">
                <a:sym typeface="Wingdings" pitchFamily="2" charset="2"/>
              </a:rPr>
              <a:t> </a:t>
            </a:r>
            <a:r>
              <a:rPr lang="it-IT" dirty="0" err="1" smtClean="0">
                <a:sym typeface="Wingdings" pitchFamily="2" charset="2"/>
              </a:rPr>
              <a:t>points</a:t>
            </a:r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Example</a:t>
            </a:r>
            <a:r>
              <a:rPr lang="it-IT" dirty="0" smtClean="0"/>
              <a:t>: x</a:t>
            </a:r>
            <a:r>
              <a:rPr lang="it-IT" baseline="30000" dirty="0" smtClean="0"/>
              <a:t>3</a:t>
            </a:r>
            <a:r>
              <a:rPr lang="it-IT" dirty="0" smtClean="0"/>
              <a:t>+x+1 </a:t>
            </a:r>
            <a:r>
              <a:rPr lang="it-IT" dirty="0" err="1" smtClean="0"/>
              <a:t>mod</a:t>
            </a:r>
            <a:r>
              <a:rPr lang="it-IT" dirty="0" smtClean="0"/>
              <a:t> 5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1125538"/>
            <a:ext cx="7696200" cy="3383582"/>
          </a:xfrm>
        </p:spPr>
        <p:txBody>
          <a:bodyPr>
            <a:normAutofit fontScale="77500" lnSpcReduction="20000"/>
          </a:bodyPr>
          <a:lstStyle/>
          <a:p>
            <a:r>
              <a:rPr lang="it-IT" dirty="0" err="1" smtClean="0"/>
              <a:t>All</a:t>
            </a:r>
            <a:r>
              <a:rPr lang="it-IT" dirty="0" smtClean="0"/>
              <a:t> </a:t>
            </a:r>
            <a:r>
              <a:rPr lang="it-IT" dirty="0" err="1" smtClean="0"/>
              <a:t>points</a:t>
            </a:r>
            <a:r>
              <a:rPr lang="it-IT" dirty="0" smtClean="0"/>
              <a:t>:</a:t>
            </a:r>
          </a:p>
          <a:p>
            <a:pPr lvl="1"/>
            <a:r>
              <a:rPr lang="it-IT" dirty="0" err="1" smtClean="0"/>
              <a:t>pairs</a:t>
            </a:r>
            <a:r>
              <a:rPr lang="it-IT" dirty="0" smtClean="0"/>
              <a:t> (i,j), i </a:t>
            </a:r>
            <a:r>
              <a:rPr lang="it-IT" dirty="0" smtClean="0">
                <a:sym typeface="Mathematica1Mono"/>
              </a:rPr>
              <a:t>in </a:t>
            </a:r>
            <a:r>
              <a:rPr lang="it-IT" dirty="0" smtClean="0">
                <a:sym typeface="Mathematica1Mono"/>
              </a:rPr>
              <a:t>[0,4], </a:t>
            </a:r>
            <a:r>
              <a:rPr lang="it-IT" smtClean="0"/>
              <a:t>j </a:t>
            </a:r>
            <a:r>
              <a:rPr lang="it-IT" smtClean="0">
                <a:sym typeface="Mathematica1Mono"/>
              </a:rPr>
              <a:t>in </a:t>
            </a:r>
            <a:r>
              <a:rPr lang="it-IT" dirty="0" smtClean="0">
                <a:sym typeface="Mathematica1Mono"/>
              </a:rPr>
              <a:t>[0,4] s.t. j</a:t>
            </a:r>
            <a:r>
              <a:rPr lang="it-IT" baseline="30000" dirty="0" smtClean="0">
                <a:sym typeface="Mathematica1Mono"/>
              </a:rPr>
              <a:t>2</a:t>
            </a:r>
            <a:r>
              <a:rPr lang="it-IT" dirty="0" smtClean="0">
                <a:sym typeface="Mathematica1Mono"/>
              </a:rPr>
              <a:t>=i</a:t>
            </a:r>
            <a:r>
              <a:rPr lang="it-IT" baseline="30000" dirty="0" smtClean="0">
                <a:sym typeface="Mathematica1Mono"/>
              </a:rPr>
              <a:t>3</a:t>
            </a:r>
            <a:r>
              <a:rPr lang="it-IT" dirty="0" smtClean="0">
                <a:sym typeface="Mathematica1Mono"/>
              </a:rPr>
              <a:t>+i+1 </a:t>
            </a:r>
            <a:r>
              <a:rPr lang="it-IT" dirty="0" err="1" smtClean="0">
                <a:sym typeface="Mathematica1Mono"/>
              </a:rPr>
              <a:t>mod</a:t>
            </a:r>
            <a:r>
              <a:rPr lang="it-IT" dirty="0" smtClean="0">
                <a:sym typeface="Mathematica1Mono"/>
              </a:rPr>
              <a:t> 5 </a:t>
            </a:r>
          </a:p>
          <a:p>
            <a:pPr lvl="1"/>
            <a:r>
              <a:rPr lang="it-IT" dirty="0" smtClean="0">
                <a:sym typeface="Mathematica1Mono"/>
              </a:rPr>
              <a:t>And O</a:t>
            </a:r>
          </a:p>
          <a:p>
            <a:pPr lvl="1"/>
            <a:endParaRPr lang="it-IT" dirty="0" smtClean="0">
              <a:sym typeface="Mathematica1Mono"/>
            </a:endParaRPr>
          </a:p>
          <a:p>
            <a:pPr lvl="1"/>
            <a:endParaRPr lang="it-IT" dirty="0" smtClean="0">
              <a:sym typeface="Mathematica1Mono"/>
            </a:endParaRPr>
          </a:p>
          <a:p>
            <a:pPr lvl="1"/>
            <a:r>
              <a:rPr lang="it-IT" dirty="0" err="1" smtClean="0">
                <a:sym typeface="Mathematica1Mono"/>
              </a:rPr>
              <a:t>Result</a:t>
            </a:r>
            <a:r>
              <a:rPr lang="it-IT" dirty="0" smtClean="0">
                <a:sym typeface="Mathematica1Mono"/>
              </a:rPr>
              <a:t>: 9 </a:t>
            </a:r>
            <a:r>
              <a:rPr lang="it-IT" dirty="0" err="1" smtClean="0">
                <a:sym typeface="Mathematica1Mono"/>
              </a:rPr>
              <a:t>points</a:t>
            </a:r>
            <a:endParaRPr lang="it-IT" dirty="0" smtClean="0">
              <a:sym typeface="Mathematica1Mono"/>
            </a:endParaRPr>
          </a:p>
          <a:p>
            <a:pPr lvl="1"/>
            <a:r>
              <a:rPr lang="it-IT" dirty="0" err="1" smtClean="0">
                <a:sym typeface="Mathematica1Mono"/>
              </a:rPr>
              <a:t>Let</a:t>
            </a:r>
            <a:r>
              <a:rPr lang="it-IT" dirty="0" smtClean="0">
                <a:sym typeface="Mathematica1Mono"/>
              </a:rPr>
              <a:t> </a:t>
            </a:r>
            <a:r>
              <a:rPr lang="it-IT" dirty="0" err="1" smtClean="0">
                <a:sym typeface="Mathematica1Mono"/>
              </a:rPr>
              <a:t>P=</a:t>
            </a:r>
            <a:r>
              <a:rPr lang="it-IT" dirty="0" smtClean="0">
                <a:sym typeface="Mathematica1Mono"/>
              </a:rPr>
              <a:t>(0,1) </a:t>
            </a:r>
          </a:p>
          <a:p>
            <a:pPr lvl="2"/>
            <a:r>
              <a:rPr lang="it-IT" dirty="0" smtClean="0">
                <a:sym typeface="Mathematica1Mono"/>
              </a:rPr>
              <a:t>k P=P+P+…+P</a:t>
            </a:r>
            <a:br>
              <a:rPr lang="it-IT" dirty="0" smtClean="0">
                <a:sym typeface="Mathematica1Mono"/>
              </a:rPr>
            </a:br>
            <a:r>
              <a:rPr lang="it-IT" dirty="0" err="1" smtClean="0">
                <a:sym typeface="Mathematica1Mono"/>
              </a:rPr>
              <a:t>generates</a:t>
            </a:r>
            <a:r>
              <a:rPr lang="it-IT" dirty="0" smtClean="0">
                <a:sym typeface="Mathematica1Mono"/>
              </a:rPr>
              <a:t> </a:t>
            </a:r>
            <a:r>
              <a:rPr lang="it-IT" dirty="0" err="1" smtClean="0">
                <a:sym typeface="Mathematica1Mono"/>
              </a:rPr>
              <a:t>all</a:t>
            </a:r>
            <a:r>
              <a:rPr lang="it-IT" dirty="0" smtClean="0">
                <a:sym typeface="Mathematica1Mono"/>
              </a:rPr>
              <a:t> the </a:t>
            </a:r>
            <a:r>
              <a:rPr lang="it-IT" dirty="0" err="1" smtClean="0">
                <a:sym typeface="Mathematica1Mono"/>
              </a:rPr>
              <a:t>points</a:t>
            </a:r>
            <a:endParaRPr lang="it-IT" dirty="0"/>
          </a:p>
        </p:txBody>
      </p:sp>
      <p:graphicFrame>
        <p:nvGraphicFramePr>
          <p:cNvPr id="114690" name="Object 2"/>
          <p:cNvGraphicFramePr>
            <a:graphicFrameLocks noChangeAspect="1"/>
          </p:cNvGraphicFramePr>
          <p:nvPr/>
        </p:nvGraphicFramePr>
        <p:xfrm>
          <a:off x="434975" y="2384884"/>
          <a:ext cx="8278813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08" name="Equazione" r:id="rId3" imgW="3314520" imgH="228600" progId="Equation.3">
                  <p:embed/>
                </p:oleObj>
              </mc:Choice>
              <mc:Fallback>
                <p:oleObj name="Equazione" r:id="rId3" imgW="3314520" imgH="228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975" y="2384884"/>
                        <a:ext cx="8278813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691" name="Object 3"/>
          <p:cNvGraphicFramePr>
            <a:graphicFrameLocks noChangeAspect="1"/>
          </p:cNvGraphicFramePr>
          <p:nvPr/>
        </p:nvGraphicFramePr>
        <p:xfrm>
          <a:off x="5505983" y="3104964"/>
          <a:ext cx="2306377" cy="32038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09" name="Equazione" r:id="rId5" imgW="1473120" imgH="2044440" progId="Equation.3">
                  <p:embed/>
                </p:oleObj>
              </mc:Choice>
              <mc:Fallback>
                <p:oleObj name="Equazione" r:id="rId5" imgW="1473120" imgH="20444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5983" y="3104964"/>
                        <a:ext cx="2306377" cy="320385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14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14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example</a:t>
            </a:r>
            <a:r>
              <a:rPr lang="it-IT" dirty="0" smtClean="0"/>
              <a:t> </a:t>
            </a:r>
            <a:r>
              <a:rPr lang="it-IT" dirty="0" err="1" smtClean="0"/>
              <a:t>computation</a:t>
            </a:r>
            <a:endParaRPr lang="it-IT" dirty="0"/>
          </a:p>
        </p:txBody>
      </p:sp>
      <p:graphicFrame>
        <p:nvGraphicFramePr>
          <p:cNvPr id="115714" name="Object 2"/>
          <p:cNvGraphicFramePr>
            <a:graphicFrameLocks noChangeAspect="1"/>
          </p:cNvGraphicFramePr>
          <p:nvPr/>
        </p:nvGraphicFramePr>
        <p:xfrm>
          <a:off x="359532" y="1844824"/>
          <a:ext cx="4195763" cy="326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732" name="Equazione" r:id="rId3" imgW="2679480" imgH="2082600" progId="Equation.3">
                  <p:embed/>
                </p:oleObj>
              </mc:Choice>
              <mc:Fallback>
                <p:oleObj name="Equazione" r:id="rId3" imgW="2679480" imgH="2082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532" y="1844824"/>
                        <a:ext cx="4195763" cy="3263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571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0104664"/>
              </p:ext>
            </p:extLst>
          </p:nvPr>
        </p:nvGraphicFramePr>
        <p:xfrm>
          <a:off x="4738688" y="1827213"/>
          <a:ext cx="4256087" cy="3224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733" name="Equazione" r:id="rId5" imgW="2717640" imgH="2057400" progId="Equation.3">
                  <p:embed/>
                </p:oleObj>
              </mc:Choice>
              <mc:Fallback>
                <p:oleObj name="Equazione" r:id="rId5" imgW="2717640" imgH="20574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38688" y="1827213"/>
                        <a:ext cx="4256087" cy="32242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Connettore 1 6"/>
          <p:cNvCxnSpPr/>
          <p:nvPr/>
        </p:nvCxnSpPr>
        <p:spPr bwMode="auto">
          <a:xfrm>
            <a:off x="4608004" y="1448780"/>
            <a:ext cx="0" cy="4356484"/>
          </a:xfrm>
          <a:prstGeom prst="line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8" name="CasellaDiTesto 7"/>
          <p:cNvSpPr txBox="1"/>
          <p:nvPr/>
        </p:nvSpPr>
        <p:spPr>
          <a:xfrm>
            <a:off x="467544" y="5831976"/>
            <a:ext cx="8271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>
                <a:solidFill>
                  <a:srgbClr val="FF0000"/>
                </a:solidFill>
              </a:rPr>
              <a:t>Many</a:t>
            </a:r>
            <a:r>
              <a:rPr lang="it-IT" dirty="0" smtClean="0">
                <a:solidFill>
                  <a:srgbClr val="FF0000"/>
                </a:solidFill>
              </a:rPr>
              <a:t> online </a:t>
            </a:r>
            <a:r>
              <a:rPr lang="it-IT" dirty="0" err="1" smtClean="0">
                <a:solidFill>
                  <a:srgbClr val="FF0000"/>
                </a:solidFill>
              </a:rPr>
              <a:t>calculators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available</a:t>
            </a:r>
            <a:r>
              <a:rPr lang="it-IT" dirty="0" smtClean="0">
                <a:solidFill>
                  <a:srgbClr val="FF0000"/>
                </a:solidFill>
              </a:rPr>
              <a:t> e.g. http://www.csulb.edu/</a:t>
            </a:r>
            <a:r>
              <a:rPr lang="it-IT" dirty="0" err="1" smtClean="0">
                <a:solidFill>
                  <a:srgbClr val="FF0000"/>
                </a:solidFill>
              </a:rPr>
              <a:t>~wmurray</a:t>
            </a:r>
            <a:r>
              <a:rPr lang="it-IT" dirty="0" smtClean="0">
                <a:solidFill>
                  <a:srgbClr val="FF0000"/>
                </a:solidFill>
              </a:rPr>
              <a:t>/java/</a:t>
            </a:r>
            <a:r>
              <a:rPr lang="it-IT" dirty="0" err="1" smtClean="0">
                <a:solidFill>
                  <a:srgbClr val="FF0000"/>
                </a:solidFill>
              </a:rPr>
              <a:t>WillEllipticApplet.html</a:t>
            </a:r>
            <a:endParaRPr lang="it-IT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5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225425"/>
            <a:ext cx="7846640" cy="649288"/>
          </a:xfrm>
        </p:spPr>
        <p:txBody>
          <a:bodyPr/>
          <a:lstStyle/>
          <a:p>
            <a:r>
              <a:rPr lang="it-IT" dirty="0" err="1" smtClean="0"/>
              <a:t>Which</a:t>
            </a:r>
            <a:r>
              <a:rPr lang="it-IT" dirty="0" smtClean="0"/>
              <a:t> </a:t>
            </a:r>
            <a:r>
              <a:rPr lang="it-IT" dirty="0" err="1" smtClean="0"/>
              <a:t>points</a:t>
            </a:r>
            <a:r>
              <a:rPr lang="it-IT" dirty="0" smtClean="0"/>
              <a:t> in “</a:t>
            </a:r>
            <a:r>
              <a:rPr lang="it-IT" dirty="0" err="1" smtClean="0"/>
              <a:t>larger</a:t>
            </a:r>
            <a:r>
              <a:rPr lang="it-IT" dirty="0" smtClean="0"/>
              <a:t>” </a:t>
            </a:r>
            <a:r>
              <a:rPr lang="it-IT" dirty="0" err="1" smtClean="0"/>
              <a:t>group</a:t>
            </a:r>
            <a:r>
              <a:rPr lang="it-IT" dirty="0" smtClean="0"/>
              <a:t>?</a:t>
            </a:r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287524" y="1808820"/>
            <a:ext cx="33025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No </a:t>
            </a:r>
            <a:r>
              <a:rPr lang="it-IT" dirty="0" err="1" smtClean="0">
                <a:solidFill>
                  <a:srgbClr val="FF0000"/>
                </a:solidFill>
              </a:rPr>
              <a:t>geometric</a:t>
            </a:r>
            <a:r>
              <a:rPr lang="it-IT" dirty="0" smtClean="0">
                <a:solidFill>
                  <a:srgbClr val="FF0000"/>
                </a:solidFill>
              </a:rPr>
              <a:t> “</a:t>
            </a:r>
            <a:r>
              <a:rPr lang="it-IT" dirty="0" err="1" smtClean="0">
                <a:solidFill>
                  <a:srgbClr val="FF0000"/>
                </a:solidFill>
              </a:rPr>
              <a:t>look&amp;feel</a:t>
            </a:r>
            <a:r>
              <a:rPr lang="it-IT" dirty="0" smtClean="0">
                <a:solidFill>
                  <a:srgbClr val="FF0000"/>
                </a:solidFill>
              </a:rPr>
              <a:t>” </a:t>
            </a:r>
            <a:r>
              <a:rPr lang="it-IT" dirty="0" err="1" smtClean="0">
                <a:solidFill>
                  <a:srgbClr val="FF0000"/>
                </a:solidFill>
              </a:rPr>
              <a:t>anymore…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br>
              <a:rPr lang="it-IT" dirty="0" smtClean="0">
                <a:solidFill>
                  <a:srgbClr val="FF0000"/>
                </a:solidFill>
              </a:rPr>
            </a:br>
            <a:r>
              <a:rPr lang="it-IT" dirty="0" smtClean="0">
                <a:solidFill>
                  <a:srgbClr val="FF0000"/>
                </a:solidFill>
              </a:rPr>
              <a:t>no </a:t>
            </a:r>
            <a:r>
              <a:rPr lang="it-IT" dirty="0" err="1" smtClean="0">
                <a:solidFill>
                  <a:srgbClr val="FF0000"/>
                </a:solidFill>
              </a:rPr>
              <a:t>problem</a:t>
            </a:r>
            <a:r>
              <a:rPr lang="it-IT" dirty="0" smtClean="0">
                <a:solidFill>
                  <a:srgbClr val="FF0000"/>
                </a:solidFill>
              </a:rPr>
              <a:t>!</a:t>
            </a:r>
            <a:endParaRPr lang="it-IT" dirty="0">
              <a:solidFill>
                <a:srgbClr val="FF0000"/>
              </a:solidFill>
            </a:endParaRPr>
          </a:p>
        </p:txBody>
      </p:sp>
      <p:pic>
        <p:nvPicPr>
          <p:cNvPr id="6" name="Picture 4" descr="ec3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83063" y="1124744"/>
            <a:ext cx="4960937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EC </a:t>
            </a:r>
            <a:r>
              <a:rPr lang="it-IT" dirty="0" err="1" smtClean="0"/>
              <a:t>group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1125538"/>
            <a:ext cx="7696200" cy="3563602"/>
          </a:xfrm>
        </p:spPr>
        <p:txBody>
          <a:bodyPr>
            <a:normAutofit fontScale="92500" lnSpcReduction="10000"/>
          </a:bodyPr>
          <a:lstStyle/>
          <a:p>
            <a:r>
              <a:rPr lang="it-IT" dirty="0" smtClean="0"/>
              <a:t>(E(</a:t>
            </a:r>
            <a:r>
              <a:rPr lang="it-IT" dirty="0" err="1" smtClean="0"/>
              <a:t>Z</a:t>
            </a:r>
            <a:r>
              <a:rPr lang="it-IT" baseline="-25000" dirty="0" err="1" smtClean="0"/>
              <a:t>p</a:t>
            </a:r>
            <a:r>
              <a:rPr lang="it-IT" dirty="0" smtClean="0"/>
              <a:t>),+) </a:t>
            </a:r>
            <a:r>
              <a:rPr lang="it-IT" dirty="0" err="1" smtClean="0"/>
              <a:t>is</a:t>
            </a:r>
            <a:r>
              <a:rPr lang="it-IT" dirty="0" smtClean="0"/>
              <a:t> a </a:t>
            </a:r>
            <a:r>
              <a:rPr lang="it-IT" dirty="0" err="1" smtClean="0"/>
              <a:t>group</a:t>
            </a:r>
            <a:endParaRPr lang="it-IT" dirty="0" smtClean="0"/>
          </a:p>
          <a:p>
            <a:pPr marL="971550" lvl="1" indent="-514350">
              <a:buAutoNum type="arabicPeriod"/>
            </a:pPr>
            <a:r>
              <a:rPr lang="it-IT" dirty="0" err="1" smtClean="0"/>
              <a:t>Addition</a:t>
            </a:r>
            <a:r>
              <a:rPr lang="it-IT" dirty="0" smtClean="0"/>
              <a:t> </a:t>
            </a:r>
            <a:r>
              <a:rPr lang="it-IT" b="1" dirty="0" err="1" smtClean="0"/>
              <a:t>closed</a:t>
            </a:r>
            <a:r>
              <a:rPr lang="it-IT" dirty="0" smtClean="0"/>
              <a:t> on set E</a:t>
            </a:r>
          </a:p>
          <a:p>
            <a:pPr marL="971550" lvl="1" indent="-514350">
              <a:buAutoNum type="arabicPeriod"/>
            </a:pPr>
            <a:r>
              <a:rPr lang="it-IT" dirty="0" err="1" smtClean="0"/>
              <a:t>Addition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b="1" dirty="0" smtClean="0"/>
              <a:t>commutative</a:t>
            </a:r>
          </a:p>
          <a:p>
            <a:pPr marL="971550" lvl="1" indent="-514350">
              <a:buAutoNum type="arabicPeriod"/>
            </a:pPr>
            <a:r>
              <a:rPr lang="it-IT" dirty="0" smtClean="0"/>
              <a:t>O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b="1" dirty="0" err="1" smtClean="0"/>
              <a:t>identity</a:t>
            </a:r>
            <a:r>
              <a:rPr lang="it-IT" dirty="0" smtClean="0"/>
              <a:t> </a:t>
            </a:r>
            <a:r>
              <a:rPr lang="it-IT" dirty="0" err="1" smtClean="0"/>
              <a:t>wrt</a:t>
            </a:r>
            <a:r>
              <a:rPr lang="it-IT" dirty="0" smtClean="0"/>
              <a:t> </a:t>
            </a:r>
            <a:r>
              <a:rPr lang="it-IT" dirty="0" err="1" smtClean="0"/>
              <a:t>addition</a:t>
            </a:r>
            <a:endParaRPr lang="it-IT" dirty="0" smtClean="0"/>
          </a:p>
          <a:p>
            <a:pPr marL="971550" lvl="1" indent="-514350">
              <a:buAutoNum type="arabicPeriod"/>
            </a:pPr>
            <a:r>
              <a:rPr lang="it-IT" dirty="0" err="1" smtClean="0"/>
              <a:t>Every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P in E </a:t>
            </a:r>
            <a:r>
              <a:rPr lang="it-IT" dirty="0" err="1" smtClean="0"/>
              <a:t>has</a:t>
            </a:r>
            <a:r>
              <a:rPr lang="it-IT" dirty="0" smtClean="0"/>
              <a:t> inverse –P </a:t>
            </a:r>
            <a:r>
              <a:rPr lang="it-IT" dirty="0" err="1" smtClean="0"/>
              <a:t>wrt</a:t>
            </a:r>
            <a:r>
              <a:rPr lang="it-IT" dirty="0" smtClean="0"/>
              <a:t> </a:t>
            </a:r>
            <a:r>
              <a:rPr lang="it-IT" dirty="0" err="1" smtClean="0"/>
              <a:t>addition</a:t>
            </a:r>
            <a:endParaRPr lang="it-IT" dirty="0" smtClean="0"/>
          </a:p>
          <a:p>
            <a:pPr marL="971550" lvl="1" indent="-514350">
              <a:buAutoNum type="arabicPeriod"/>
            </a:pPr>
            <a:r>
              <a:rPr lang="it-IT" dirty="0" smtClean="0"/>
              <a:t>Associative </a:t>
            </a:r>
            <a:r>
              <a:rPr lang="it-IT" dirty="0" err="1" smtClean="0"/>
              <a:t>property</a:t>
            </a:r>
            <a:r>
              <a:rPr lang="it-IT" dirty="0" smtClean="0"/>
              <a:t> </a:t>
            </a:r>
            <a:r>
              <a:rPr lang="it-IT" dirty="0" err="1" smtClean="0"/>
              <a:t>holds</a:t>
            </a:r>
            <a:endParaRPr lang="it-IT" dirty="0" smtClean="0"/>
          </a:p>
          <a:p>
            <a:pPr marL="1371600" lvl="2" indent="-514350">
              <a:buNone/>
            </a:pPr>
            <a:r>
              <a:rPr lang="it-IT" dirty="0" err="1" smtClean="0"/>
              <a:t>Harder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prove in </a:t>
            </a:r>
            <a:r>
              <a:rPr lang="it-IT" dirty="0" err="1" smtClean="0"/>
              <a:t>generality</a:t>
            </a:r>
            <a:r>
              <a:rPr lang="it-IT" dirty="0" smtClean="0"/>
              <a:t>, </a:t>
            </a:r>
            <a:r>
              <a:rPr lang="it-IT" dirty="0" err="1" smtClean="0"/>
              <a:t>but</a:t>
            </a:r>
            <a:r>
              <a:rPr lang="it-IT" dirty="0" smtClean="0"/>
              <a:t> </a:t>
            </a:r>
            <a:r>
              <a:rPr lang="it-IT" dirty="0" err="1" smtClean="0"/>
              <a:t>holds</a:t>
            </a:r>
            <a:endParaRPr lang="it-IT" dirty="0" smtClean="0"/>
          </a:p>
        </p:txBody>
      </p:sp>
      <p:sp>
        <p:nvSpPr>
          <p:cNvPr id="4" name="CasellaDiTesto 3"/>
          <p:cNvSpPr txBox="1"/>
          <p:nvPr/>
        </p:nvSpPr>
        <p:spPr>
          <a:xfrm>
            <a:off x="2493043" y="5157192"/>
            <a:ext cx="27270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b="1" dirty="0" err="1" smtClean="0">
                <a:solidFill>
                  <a:srgbClr val="FF0000"/>
                </a:solidFill>
              </a:rPr>
              <a:t>Abelian</a:t>
            </a:r>
            <a:r>
              <a:rPr lang="it-IT" sz="3600" b="1" dirty="0" smtClean="0">
                <a:solidFill>
                  <a:srgbClr val="FF0000"/>
                </a:solidFill>
              </a:rPr>
              <a:t> </a:t>
            </a:r>
            <a:r>
              <a:rPr lang="it-IT" sz="3600" b="1" dirty="0" err="1" smtClean="0">
                <a:solidFill>
                  <a:srgbClr val="FF0000"/>
                </a:solidFill>
              </a:rPr>
              <a:t>group</a:t>
            </a:r>
            <a:endParaRPr lang="it-IT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EC Group </a:t>
            </a:r>
            <a:r>
              <a:rPr lang="it-IT" dirty="0" err="1" smtClean="0"/>
              <a:t>properties</a:t>
            </a:r>
            <a:r>
              <a:rPr lang="it-IT" dirty="0" smtClean="0"/>
              <a:t> </a:t>
            </a:r>
            <a:r>
              <a:rPr lang="it-IT" dirty="0" err="1" smtClean="0"/>
              <a:t>for</a:t>
            </a:r>
            <a:r>
              <a:rPr lang="it-IT" dirty="0" smtClean="0"/>
              <a:t> </a:t>
            </a:r>
            <a:r>
              <a:rPr lang="it-IT" dirty="0" err="1" smtClean="0"/>
              <a:t>crypto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it-IT" dirty="0" smtClean="0"/>
              <a:t>Easy/hard </a:t>
            </a:r>
            <a:r>
              <a:rPr lang="it-IT" dirty="0" err="1" smtClean="0"/>
              <a:t>operation</a:t>
            </a:r>
            <a:r>
              <a:rPr lang="it-IT" dirty="0" smtClean="0"/>
              <a:t>: [k]P</a:t>
            </a:r>
          </a:p>
          <a:p>
            <a:pPr lvl="1"/>
            <a:r>
              <a:rPr lang="it-IT" dirty="0" err="1" smtClean="0"/>
              <a:t>Given</a:t>
            </a:r>
            <a:r>
              <a:rPr lang="it-IT" dirty="0" smtClean="0"/>
              <a:t> P and k, easy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compute</a:t>
            </a:r>
            <a:r>
              <a:rPr lang="it-IT" dirty="0" smtClean="0"/>
              <a:t> [k]P</a:t>
            </a:r>
          </a:p>
          <a:p>
            <a:pPr lvl="1"/>
            <a:r>
              <a:rPr lang="it-IT" dirty="0" err="1" smtClean="0"/>
              <a:t>Given</a:t>
            </a:r>
            <a:r>
              <a:rPr lang="it-IT" dirty="0" smtClean="0"/>
              <a:t> P and [k]P, hard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compute</a:t>
            </a:r>
            <a:r>
              <a:rPr lang="it-IT" dirty="0" smtClean="0"/>
              <a:t> k</a:t>
            </a:r>
          </a:p>
          <a:p>
            <a:pPr lvl="2"/>
            <a:r>
              <a:rPr lang="it-IT" dirty="0" smtClean="0"/>
              <a:t>P = </a:t>
            </a:r>
            <a:r>
              <a:rPr lang="it-IT" dirty="0" err="1" smtClean="0"/>
              <a:t>elliptic</a:t>
            </a:r>
            <a:r>
              <a:rPr lang="it-IT" dirty="0" smtClean="0"/>
              <a:t> curve </a:t>
            </a:r>
            <a:r>
              <a:rPr lang="it-IT" dirty="0" err="1" smtClean="0"/>
              <a:t>point</a:t>
            </a:r>
            <a:r>
              <a:rPr lang="it-IT" dirty="0" smtClean="0"/>
              <a:t> on </a:t>
            </a:r>
            <a:r>
              <a:rPr lang="it-IT" dirty="0" err="1" smtClean="0"/>
              <a:t>group</a:t>
            </a:r>
            <a:endParaRPr lang="it-IT" dirty="0" smtClean="0"/>
          </a:p>
          <a:p>
            <a:pPr lvl="2"/>
            <a:r>
              <a:rPr lang="it-IT" dirty="0" smtClean="0"/>
              <a:t>k = </a:t>
            </a:r>
            <a:r>
              <a:rPr lang="it-IT" dirty="0" err="1" smtClean="0"/>
              <a:t>integer</a:t>
            </a:r>
            <a:r>
              <a:rPr lang="it-IT" dirty="0" smtClean="0"/>
              <a:t> </a:t>
            </a:r>
            <a:r>
              <a:rPr lang="it-IT" dirty="0" err="1" smtClean="0"/>
              <a:t>mod</a:t>
            </a:r>
            <a:r>
              <a:rPr lang="it-IT" dirty="0" smtClean="0"/>
              <a:t> </a:t>
            </a:r>
            <a:r>
              <a:rPr lang="it-IT" dirty="0" err="1" smtClean="0"/>
              <a:t>group</a:t>
            </a:r>
            <a:r>
              <a:rPr lang="it-IT" dirty="0" smtClean="0"/>
              <a:t> </a:t>
            </a:r>
            <a:r>
              <a:rPr lang="it-IT" dirty="0" err="1" smtClean="0"/>
              <a:t>order</a:t>
            </a:r>
            <a:r>
              <a:rPr lang="it-IT" dirty="0" smtClean="0"/>
              <a:t> </a:t>
            </a:r>
          </a:p>
          <a:p>
            <a:pPr lvl="1"/>
            <a:r>
              <a:rPr lang="it-IT" dirty="0" smtClean="0"/>
              <a:t>“</a:t>
            </a:r>
            <a:r>
              <a:rPr lang="it-IT" dirty="0" err="1" smtClean="0"/>
              <a:t>Equivalent</a:t>
            </a:r>
            <a:r>
              <a:rPr lang="it-IT" dirty="0" smtClean="0"/>
              <a:t>”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Dlog</a:t>
            </a:r>
            <a:r>
              <a:rPr lang="it-IT" dirty="0" smtClean="0"/>
              <a:t> </a:t>
            </a:r>
            <a:r>
              <a:rPr lang="it-IT" dirty="0" err="1" smtClean="0"/>
              <a:t>problem</a:t>
            </a:r>
            <a:r>
              <a:rPr lang="it-IT" dirty="0" smtClean="0"/>
              <a:t> on </a:t>
            </a:r>
            <a:r>
              <a:rPr lang="it-IT" dirty="0" err="1" smtClean="0"/>
              <a:t>Zp</a:t>
            </a:r>
            <a:endParaRPr lang="it-IT" dirty="0" smtClean="0"/>
          </a:p>
          <a:p>
            <a:pPr lvl="2"/>
            <a:r>
              <a:rPr lang="it-IT" dirty="0" err="1" smtClean="0"/>
              <a:t>If</a:t>
            </a:r>
            <a:r>
              <a:rPr lang="it-IT" dirty="0" smtClean="0"/>
              <a:t> </a:t>
            </a:r>
            <a:r>
              <a:rPr lang="it-IT" dirty="0" err="1" smtClean="0"/>
              <a:t>we</a:t>
            </a:r>
            <a:r>
              <a:rPr lang="it-IT" dirty="0" smtClean="0"/>
              <a:t> </a:t>
            </a:r>
            <a:r>
              <a:rPr lang="it-IT" dirty="0" err="1" smtClean="0"/>
              <a:t>had</a:t>
            </a:r>
            <a:r>
              <a:rPr lang="it-IT" dirty="0" smtClean="0"/>
              <a:t> </a:t>
            </a:r>
            <a:r>
              <a:rPr lang="it-IT" dirty="0" err="1" smtClean="0"/>
              <a:t>used</a:t>
            </a:r>
            <a:r>
              <a:rPr lang="it-IT" dirty="0" smtClean="0"/>
              <a:t> </a:t>
            </a:r>
            <a:r>
              <a:rPr lang="it-IT" dirty="0" err="1" smtClean="0"/>
              <a:t>multiplicative</a:t>
            </a:r>
            <a:r>
              <a:rPr lang="it-IT" dirty="0" smtClean="0"/>
              <a:t> </a:t>
            </a:r>
            <a:r>
              <a:rPr lang="it-IT" dirty="0" err="1" smtClean="0"/>
              <a:t>notation</a:t>
            </a:r>
            <a:r>
              <a:rPr lang="it-IT" dirty="0" smtClean="0"/>
              <a:t>: k </a:t>
            </a:r>
            <a:r>
              <a:rPr lang="it-IT" dirty="0" smtClean="0">
                <a:sym typeface="Wingdings" pitchFamily="2" charset="2"/>
              </a:rPr>
              <a:t> </a:t>
            </a:r>
            <a:r>
              <a:rPr lang="it-IT" dirty="0" err="1" smtClean="0">
                <a:sym typeface="Wingdings" pitchFamily="2" charset="2"/>
              </a:rPr>
              <a:t>P</a:t>
            </a:r>
            <a:r>
              <a:rPr lang="it-IT" baseline="30000" dirty="0" err="1" smtClean="0">
                <a:sym typeface="Wingdings" pitchFamily="2" charset="2"/>
              </a:rPr>
              <a:t>k</a:t>
            </a:r>
            <a:endParaRPr lang="it-IT" dirty="0" smtClean="0"/>
          </a:p>
          <a:p>
            <a:pPr lvl="2"/>
            <a:endParaRPr lang="it-IT" dirty="0" smtClean="0"/>
          </a:p>
          <a:p>
            <a:r>
              <a:rPr lang="it-IT" dirty="0" smtClean="0"/>
              <a:t>CRUCIAL: DEPEND ON THE CHOSEN CURVE!!!</a:t>
            </a:r>
          </a:p>
          <a:p>
            <a:pPr lvl="1"/>
            <a:r>
              <a:rPr lang="it-IT" dirty="0" err="1" smtClean="0"/>
              <a:t>Use</a:t>
            </a:r>
            <a:r>
              <a:rPr lang="it-IT" dirty="0" smtClean="0"/>
              <a:t> </a:t>
            </a:r>
            <a:r>
              <a:rPr lang="it-IT" dirty="0" err="1" smtClean="0"/>
              <a:t>curves</a:t>
            </a:r>
            <a:r>
              <a:rPr lang="it-IT" dirty="0" smtClean="0"/>
              <a:t> </a:t>
            </a:r>
            <a:r>
              <a:rPr lang="it-IT" dirty="0" err="1" smtClean="0"/>
              <a:t>recommended</a:t>
            </a:r>
            <a:r>
              <a:rPr lang="it-IT" dirty="0" smtClean="0"/>
              <a:t> </a:t>
            </a:r>
            <a:r>
              <a:rPr lang="it-IT" dirty="0" err="1" smtClean="0"/>
              <a:t>by</a:t>
            </a:r>
            <a:r>
              <a:rPr lang="it-IT" dirty="0" smtClean="0"/>
              <a:t> </a:t>
            </a:r>
            <a:r>
              <a:rPr lang="it-IT" dirty="0" err="1" smtClean="0"/>
              <a:t>standards</a:t>
            </a:r>
            <a:r>
              <a:rPr lang="it-IT" dirty="0" smtClean="0"/>
              <a:t>!!!!</a:t>
            </a:r>
          </a:p>
          <a:p>
            <a:pPr lvl="1"/>
            <a:r>
              <a:rPr lang="it-IT" dirty="0" err="1" smtClean="0"/>
              <a:t>Curves</a:t>
            </a:r>
            <a:r>
              <a:rPr lang="it-IT" dirty="0" smtClean="0"/>
              <a:t> </a:t>
            </a:r>
            <a:r>
              <a:rPr lang="it-IT" dirty="0" err="1" smtClean="0"/>
              <a:t>not</a:t>
            </a:r>
            <a:r>
              <a:rPr lang="it-IT" dirty="0" smtClean="0"/>
              <a:t> </a:t>
            </a:r>
            <a:r>
              <a:rPr lang="it-IT" dirty="0" err="1" smtClean="0"/>
              <a:t>only</a:t>
            </a:r>
            <a:r>
              <a:rPr lang="it-IT" dirty="0" smtClean="0"/>
              <a:t> in </a:t>
            </a:r>
            <a:r>
              <a:rPr lang="it-IT" dirty="0" err="1" smtClean="0"/>
              <a:t>Zp</a:t>
            </a:r>
            <a:r>
              <a:rPr lang="it-IT" dirty="0" smtClean="0"/>
              <a:t>, </a:t>
            </a:r>
            <a:r>
              <a:rPr lang="it-IT" dirty="0" err="1" smtClean="0"/>
              <a:t>but</a:t>
            </a:r>
            <a:r>
              <a:rPr lang="it-IT" dirty="0" smtClean="0"/>
              <a:t> </a:t>
            </a:r>
            <a:r>
              <a:rPr lang="it-IT" dirty="0" err="1" smtClean="0"/>
              <a:t>also</a:t>
            </a:r>
            <a:r>
              <a:rPr lang="it-IT" dirty="0" smtClean="0"/>
              <a:t> in GF(2</a:t>
            </a:r>
            <a:r>
              <a:rPr lang="it-IT" baseline="30000" dirty="0" smtClean="0"/>
              <a:t>m</a:t>
            </a:r>
            <a:r>
              <a:rPr lang="it-IT" dirty="0" smtClean="0"/>
              <a:t>) – </a:t>
            </a:r>
            <a:r>
              <a:rPr lang="it-IT" dirty="0" err="1" smtClean="0"/>
              <a:t>Binary</a:t>
            </a:r>
            <a:r>
              <a:rPr lang="it-IT" dirty="0" smtClean="0"/>
              <a:t> </a:t>
            </a:r>
            <a:r>
              <a:rPr lang="it-IT" dirty="0" err="1" smtClean="0"/>
              <a:t>curves</a:t>
            </a:r>
            <a:r>
              <a:rPr lang="it-IT" dirty="0" smtClean="0"/>
              <a:t>: </a:t>
            </a:r>
            <a:r>
              <a:rPr lang="it-IT" dirty="0" err="1" smtClean="0"/>
              <a:t>convenient</a:t>
            </a:r>
            <a:r>
              <a:rPr lang="it-IT" dirty="0" smtClean="0"/>
              <a:t>!</a:t>
            </a:r>
          </a:p>
          <a:p>
            <a:r>
              <a:rPr lang="it-IT" dirty="0" err="1" smtClean="0"/>
              <a:t>Different</a:t>
            </a:r>
            <a:r>
              <a:rPr lang="it-IT" dirty="0" smtClean="0"/>
              <a:t> EC </a:t>
            </a:r>
            <a:r>
              <a:rPr lang="it-IT" dirty="0" err="1" smtClean="0"/>
              <a:t>curves</a:t>
            </a:r>
            <a:r>
              <a:rPr lang="it-IT" dirty="0" smtClean="0"/>
              <a:t> </a:t>
            </a:r>
            <a:r>
              <a:rPr lang="it-IT" dirty="0" err="1" smtClean="0"/>
              <a:t>satisfy</a:t>
            </a:r>
            <a:r>
              <a:rPr lang="it-IT" dirty="0" smtClean="0"/>
              <a:t> </a:t>
            </a:r>
            <a:r>
              <a:rPr lang="it-IT" dirty="0" err="1" smtClean="0"/>
              <a:t>different</a:t>
            </a:r>
            <a:r>
              <a:rPr lang="it-IT" dirty="0" smtClean="0"/>
              <a:t> </a:t>
            </a:r>
            <a:r>
              <a:rPr lang="it-IT" dirty="0" err="1" smtClean="0"/>
              <a:t>assumptions</a:t>
            </a:r>
            <a:r>
              <a:rPr lang="it-IT" dirty="0" smtClean="0"/>
              <a:t>!</a:t>
            </a:r>
          </a:p>
          <a:p>
            <a:pPr lvl="1"/>
            <a:r>
              <a:rPr lang="it-IT" dirty="0" err="1" smtClean="0"/>
              <a:t>We</a:t>
            </a:r>
            <a:r>
              <a:rPr lang="it-IT" dirty="0" smtClean="0"/>
              <a:t>’</a:t>
            </a:r>
            <a:r>
              <a:rPr lang="it-IT" dirty="0" err="1" smtClean="0"/>
              <a:t>ll</a:t>
            </a:r>
            <a:r>
              <a:rPr lang="it-IT" dirty="0" smtClean="0"/>
              <a:t> </a:t>
            </a:r>
            <a:r>
              <a:rPr lang="it-IT" dirty="0" err="1" smtClean="0"/>
              <a:t>see</a:t>
            </a:r>
            <a:r>
              <a:rPr lang="it-IT" dirty="0" smtClean="0"/>
              <a:t> (and exploit!) </a:t>
            </a:r>
            <a:r>
              <a:rPr lang="it-IT" dirty="0" err="1" smtClean="0"/>
              <a:t>later</a:t>
            </a:r>
            <a:r>
              <a:rPr lang="it-IT" dirty="0" smtClean="0"/>
              <a:t> on: e.g. CDH hard </a:t>
            </a:r>
            <a:r>
              <a:rPr lang="it-IT" dirty="0" err="1" smtClean="0"/>
              <a:t>but</a:t>
            </a:r>
            <a:r>
              <a:rPr lang="it-IT" dirty="0" smtClean="0"/>
              <a:t> DDH easy</a:t>
            </a:r>
          </a:p>
          <a:p>
            <a:endParaRPr lang="it-IT" dirty="0" smtClean="0"/>
          </a:p>
          <a:p>
            <a:pPr lvl="2"/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Multiplication</a:t>
            </a:r>
            <a:r>
              <a:rPr lang="it-IT" dirty="0" smtClean="0"/>
              <a:t> (</a:t>
            </a:r>
            <a:r>
              <a:rPr lang="it-IT" dirty="0" err="1" smtClean="0"/>
              <a:t>exponentiation</a:t>
            </a:r>
            <a:r>
              <a:rPr lang="it-IT" dirty="0" smtClean="0"/>
              <a:t>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1125538"/>
            <a:ext cx="7696200" cy="4031654"/>
          </a:xfrm>
        </p:spPr>
        <p:txBody>
          <a:bodyPr>
            <a:normAutofit fontScale="92500" lnSpcReduction="10000"/>
          </a:bodyPr>
          <a:lstStyle/>
          <a:p>
            <a:r>
              <a:rPr lang="it-IT" dirty="0" smtClean="0"/>
              <a:t>Group </a:t>
            </a:r>
            <a:r>
              <a:rPr lang="it-IT" dirty="0" err="1" smtClean="0"/>
              <a:t>order</a:t>
            </a:r>
            <a:r>
              <a:rPr lang="it-IT" dirty="0" smtClean="0"/>
              <a:t> 160 </a:t>
            </a:r>
            <a:r>
              <a:rPr lang="it-IT" dirty="0" err="1" smtClean="0"/>
              <a:t>bits</a:t>
            </a:r>
            <a:r>
              <a:rPr lang="it-IT" dirty="0" smtClean="0"/>
              <a:t> </a:t>
            </a:r>
            <a:r>
              <a:rPr lang="it-IT" dirty="0" smtClean="0">
                <a:sym typeface="Wingdings" pitchFamily="2" charset="2"/>
              </a:rPr>
              <a:t> q=2</a:t>
            </a:r>
            <a:r>
              <a:rPr lang="it-IT" baseline="30000" dirty="0" smtClean="0">
                <a:sym typeface="Wingdings" pitchFamily="2" charset="2"/>
              </a:rPr>
              <a:t>160</a:t>
            </a:r>
          </a:p>
          <a:p>
            <a:r>
              <a:rPr lang="it-IT" dirty="0" smtClean="0"/>
              <a:t>Major </a:t>
            </a:r>
            <a:r>
              <a:rPr lang="it-IT" dirty="0" err="1" smtClean="0"/>
              <a:t>cost</a:t>
            </a:r>
            <a:r>
              <a:rPr lang="it-IT" dirty="0" smtClean="0"/>
              <a:t>: </a:t>
            </a:r>
            <a:r>
              <a:rPr lang="it-IT" dirty="0" err="1" smtClean="0"/>
              <a:t>multiplication</a:t>
            </a:r>
            <a:endParaRPr lang="it-IT" dirty="0" smtClean="0"/>
          </a:p>
          <a:p>
            <a:pPr lvl="1"/>
            <a:r>
              <a:rPr lang="it-IT" dirty="0" err="1" smtClean="0"/>
              <a:t>analogous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exp</a:t>
            </a:r>
            <a:endParaRPr lang="it-IT" dirty="0" smtClean="0"/>
          </a:p>
          <a:p>
            <a:pPr lvl="1"/>
            <a:r>
              <a:rPr lang="it-IT" dirty="0" err="1" smtClean="0"/>
              <a:t>Uses</a:t>
            </a:r>
            <a:r>
              <a:rPr lang="it-IT" dirty="0" smtClean="0"/>
              <a:t> </a:t>
            </a:r>
            <a:r>
              <a:rPr lang="it-IT" dirty="0" err="1" smtClean="0"/>
              <a:t>very</a:t>
            </a:r>
            <a:r>
              <a:rPr lang="it-IT" dirty="0" smtClean="0"/>
              <a:t> </a:t>
            </a:r>
            <a:r>
              <a:rPr lang="it-IT" dirty="0" err="1" smtClean="0"/>
              <a:t>large</a:t>
            </a:r>
            <a:r>
              <a:rPr lang="it-IT" dirty="0" smtClean="0"/>
              <a:t> </a:t>
            </a:r>
            <a:r>
              <a:rPr lang="it-IT" dirty="0" err="1" smtClean="0"/>
              <a:t>factors</a:t>
            </a:r>
            <a:r>
              <a:rPr lang="it-IT" dirty="0" smtClean="0"/>
              <a:t> k (160 </a:t>
            </a:r>
            <a:r>
              <a:rPr lang="it-IT" dirty="0" err="1" smtClean="0"/>
              <a:t>bits</a:t>
            </a:r>
            <a:r>
              <a:rPr lang="it-IT" dirty="0" smtClean="0"/>
              <a:t>)</a:t>
            </a:r>
          </a:p>
          <a:p>
            <a:r>
              <a:rPr lang="it-IT" dirty="0" err="1" smtClean="0"/>
              <a:t>Efficiency</a:t>
            </a:r>
            <a:r>
              <a:rPr lang="it-IT" dirty="0" smtClean="0"/>
              <a:t>: </a:t>
            </a:r>
            <a:r>
              <a:rPr lang="it-IT" dirty="0" err="1" smtClean="0"/>
              <a:t>approx</a:t>
            </a:r>
            <a:r>
              <a:rPr lang="it-IT" dirty="0" smtClean="0"/>
              <a:t> 1.5 Log</a:t>
            </a:r>
            <a:r>
              <a:rPr lang="it-IT" baseline="-25000" dirty="0" smtClean="0"/>
              <a:t>2</a:t>
            </a:r>
            <a:r>
              <a:rPr lang="it-IT" dirty="0" smtClean="0"/>
              <a:t> q</a:t>
            </a:r>
          </a:p>
          <a:p>
            <a:pPr lvl="1"/>
            <a:r>
              <a:rPr lang="it-IT" dirty="0" smtClean="0"/>
              <a:t>i.e. </a:t>
            </a:r>
            <a:r>
              <a:rPr lang="it-IT" dirty="0" err="1" smtClean="0"/>
              <a:t>linear</a:t>
            </a:r>
            <a:r>
              <a:rPr lang="it-IT" dirty="0" smtClean="0"/>
              <a:t> </a:t>
            </a:r>
            <a:r>
              <a:rPr lang="it-IT" dirty="0" err="1" smtClean="0"/>
              <a:t>with</a:t>
            </a:r>
            <a:r>
              <a:rPr lang="it-IT" dirty="0" smtClean="0"/>
              <a:t> the </a:t>
            </a:r>
            <a:r>
              <a:rPr lang="it-IT" dirty="0" err="1" smtClean="0"/>
              <a:t>number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bits</a:t>
            </a:r>
            <a:endParaRPr lang="it-IT" dirty="0" smtClean="0"/>
          </a:p>
          <a:p>
            <a:pPr lvl="2"/>
            <a:r>
              <a:rPr lang="it-IT" dirty="0" err="1" smtClean="0"/>
              <a:t>Basic</a:t>
            </a:r>
            <a:r>
              <a:rPr lang="it-IT" dirty="0" smtClean="0"/>
              <a:t> </a:t>
            </a:r>
            <a:r>
              <a:rPr lang="it-IT" dirty="0" err="1" smtClean="0"/>
              <a:t>algorithm</a:t>
            </a:r>
            <a:r>
              <a:rPr lang="it-IT" dirty="0" smtClean="0"/>
              <a:t>: </a:t>
            </a:r>
            <a:r>
              <a:rPr lang="it-IT" dirty="0" err="1" smtClean="0"/>
              <a:t>double</a:t>
            </a:r>
            <a:r>
              <a:rPr lang="it-IT" dirty="0" smtClean="0"/>
              <a:t> and sum </a:t>
            </a:r>
          </a:p>
          <a:p>
            <a:pPr lvl="3"/>
            <a:r>
              <a:rPr lang="it-IT" dirty="0" smtClean="0"/>
              <a:t>(</a:t>
            </a:r>
            <a:r>
              <a:rPr lang="it-IT" dirty="0" err="1" smtClean="0"/>
              <a:t>analogous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square</a:t>
            </a:r>
            <a:r>
              <a:rPr lang="it-IT" dirty="0" smtClean="0"/>
              <a:t> &amp; </a:t>
            </a:r>
            <a:r>
              <a:rPr lang="it-IT" dirty="0" err="1" smtClean="0"/>
              <a:t>multiply</a:t>
            </a:r>
            <a:r>
              <a:rPr lang="it-IT" dirty="0" smtClean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Example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1125538"/>
            <a:ext cx="4750296" cy="4970462"/>
          </a:xfrm>
        </p:spPr>
        <p:txBody>
          <a:bodyPr>
            <a:normAutofit fontScale="77500" lnSpcReduction="20000"/>
          </a:bodyPr>
          <a:lstStyle/>
          <a:p>
            <a:r>
              <a:rPr lang="it-IT" dirty="0" smtClean="0"/>
              <a:t>Goal: </a:t>
            </a:r>
            <a:r>
              <a:rPr lang="it-IT" dirty="0" err="1" smtClean="0"/>
              <a:t>compute</a:t>
            </a:r>
            <a:r>
              <a:rPr lang="it-IT" dirty="0" smtClean="0"/>
              <a:t> [1437]P</a:t>
            </a:r>
          </a:p>
          <a:p>
            <a:r>
              <a:rPr lang="it-IT" dirty="0" smtClean="0"/>
              <a:t>Express in </a:t>
            </a:r>
            <a:r>
              <a:rPr lang="it-IT" dirty="0" err="1" smtClean="0"/>
              <a:t>bits</a:t>
            </a:r>
            <a:endParaRPr lang="it-IT" dirty="0" smtClean="0"/>
          </a:p>
          <a:p>
            <a:pPr lvl="1"/>
            <a:r>
              <a:rPr lang="it-IT" dirty="0" smtClean="0"/>
              <a:t>1437</a:t>
            </a:r>
            <a:r>
              <a:rPr lang="it-IT" baseline="-25000" dirty="0" smtClean="0"/>
              <a:t>10</a:t>
            </a:r>
            <a:r>
              <a:rPr lang="it-IT" dirty="0" smtClean="0"/>
              <a:t>=10110011101</a:t>
            </a:r>
            <a:r>
              <a:rPr lang="it-IT" baseline="-25000" dirty="0" smtClean="0"/>
              <a:t>2</a:t>
            </a:r>
          </a:p>
          <a:p>
            <a:r>
              <a:rPr lang="it-IT" dirty="0" err="1" smtClean="0"/>
              <a:t>Initialize</a:t>
            </a:r>
            <a:r>
              <a:rPr lang="it-IT" dirty="0" smtClean="0"/>
              <a:t> first </a:t>
            </a:r>
            <a:r>
              <a:rPr lang="it-IT" dirty="0" err="1" smtClean="0"/>
              <a:t>line</a:t>
            </a:r>
            <a:endParaRPr lang="it-IT" dirty="0" smtClean="0"/>
          </a:p>
          <a:p>
            <a:pPr lvl="1"/>
            <a:r>
              <a:rPr lang="it-IT" dirty="0" err="1" smtClean="0"/>
              <a:t>Differs</a:t>
            </a:r>
            <a:r>
              <a:rPr lang="it-IT" dirty="0" smtClean="0"/>
              <a:t> </a:t>
            </a:r>
            <a:r>
              <a:rPr lang="it-IT" dirty="0" err="1" smtClean="0"/>
              <a:t>if</a:t>
            </a:r>
            <a:r>
              <a:rPr lang="it-IT" dirty="0" smtClean="0"/>
              <a:t> 0 or 1</a:t>
            </a:r>
          </a:p>
          <a:p>
            <a:r>
              <a:rPr lang="it-IT" dirty="0" smtClean="0"/>
              <a:t>Start </a:t>
            </a:r>
            <a:r>
              <a:rPr lang="it-IT" dirty="0" err="1" smtClean="0"/>
              <a:t>from</a:t>
            </a:r>
            <a:r>
              <a:rPr lang="it-IT" dirty="0" smtClean="0"/>
              <a:t> 2° </a:t>
            </a:r>
            <a:r>
              <a:rPr lang="it-IT" dirty="0" err="1" smtClean="0"/>
              <a:t>lsb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msb</a:t>
            </a:r>
            <a:endParaRPr lang="it-IT" dirty="0" smtClean="0"/>
          </a:p>
          <a:p>
            <a:pPr lvl="1"/>
            <a:r>
              <a:rPr lang="it-IT" dirty="0" err="1" smtClean="0"/>
              <a:t>For</a:t>
            </a:r>
            <a:r>
              <a:rPr lang="it-IT" dirty="0" smtClean="0"/>
              <a:t> </a:t>
            </a:r>
            <a:r>
              <a:rPr lang="it-IT" dirty="0" err="1" smtClean="0"/>
              <a:t>every</a:t>
            </a:r>
            <a:r>
              <a:rPr lang="it-IT" dirty="0" smtClean="0"/>
              <a:t> bit</a:t>
            </a:r>
          </a:p>
          <a:p>
            <a:pPr lvl="2"/>
            <a:r>
              <a:rPr lang="it-IT" dirty="0" err="1" smtClean="0"/>
              <a:t>Double</a:t>
            </a:r>
            <a:r>
              <a:rPr lang="it-IT" dirty="0" smtClean="0"/>
              <a:t>;</a:t>
            </a:r>
          </a:p>
          <a:p>
            <a:pPr lvl="2"/>
            <a:r>
              <a:rPr lang="it-IT" dirty="0" err="1" smtClean="0"/>
              <a:t>If</a:t>
            </a:r>
            <a:r>
              <a:rPr lang="it-IT" dirty="0" smtClean="0"/>
              <a:t> 1: </a:t>
            </a:r>
            <a:r>
              <a:rPr lang="it-IT" dirty="0" err="1" smtClean="0"/>
              <a:t>add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result</a:t>
            </a:r>
            <a:endParaRPr lang="it-IT" dirty="0" smtClean="0"/>
          </a:p>
          <a:p>
            <a:r>
              <a:rPr lang="it-IT" dirty="0" err="1" smtClean="0"/>
              <a:t>Complexity</a:t>
            </a:r>
            <a:r>
              <a:rPr lang="it-IT" dirty="0" smtClean="0"/>
              <a:t>:</a:t>
            </a:r>
          </a:p>
          <a:p>
            <a:pPr lvl="1"/>
            <a:r>
              <a:rPr lang="it-IT" dirty="0" smtClean="0"/>
              <a:t>O(</a:t>
            </a:r>
            <a:r>
              <a:rPr lang="it-IT" dirty="0" err="1" smtClean="0"/>
              <a:t>nbit</a:t>
            </a:r>
            <a:r>
              <a:rPr lang="it-IT" dirty="0" smtClean="0"/>
              <a:t>) x2</a:t>
            </a:r>
          </a:p>
          <a:p>
            <a:pPr lvl="1"/>
            <a:r>
              <a:rPr lang="it-IT" dirty="0" smtClean="0"/>
              <a:t>O(</a:t>
            </a:r>
            <a:r>
              <a:rPr lang="it-IT" dirty="0" err="1" smtClean="0"/>
              <a:t>nbit</a:t>
            </a:r>
            <a:r>
              <a:rPr lang="it-IT" dirty="0" smtClean="0"/>
              <a:t>/2) </a:t>
            </a:r>
            <a:r>
              <a:rPr lang="it-IT" dirty="0" err="1" smtClean="0"/>
              <a:t>additions</a:t>
            </a:r>
            <a:r>
              <a:rPr lang="it-IT" dirty="0" smtClean="0"/>
              <a:t> </a:t>
            </a:r>
          </a:p>
          <a:p>
            <a:pPr lvl="1"/>
            <a:endParaRPr lang="it-IT" dirty="0"/>
          </a:p>
        </p:txBody>
      </p:sp>
      <p:graphicFrame>
        <p:nvGraphicFramePr>
          <p:cNvPr id="119810" name="Object 2"/>
          <p:cNvGraphicFramePr>
            <a:graphicFrameLocks noChangeAspect="1"/>
          </p:cNvGraphicFramePr>
          <p:nvPr/>
        </p:nvGraphicFramePr>
        <p:xfrm>
          <a:off x="5112060" y="1592796"/>
          <a:ext cx="3857625" cy="425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819" name="Equazione" r:id="rId3" imgW="2463480" imgH="2717640" progId="Equation.3">
                  <p:embed/>
                </p:oleObj>
              </mc:Choice>
              <mc:Fallback>
                <p:oleObj name="Equazione" r:id="rId3" imgW="2463480" imgH="2717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12060" y="1592796"/>
                        <a:ext cx="3857625" cy="4257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asellaDiTesto 4"/>
          <p:cNvSpPr txBox="1"/>
          <p:nvPr/>
        </p:nvSpPr>
        <p:spPr>
          <a:xfrm>
            <a:off x="1079612" y="6021288"/>
            <a:ext cx="6839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>
                <a:solidFill>
                  <a:srgbClr val="FF0000"/>
                </a:solidFill>
              </a:rPr>
              <a:t>No </a:t>
            </a:r>
            <a:r>
              <a:rPr lang="it-IT" b="1" dirty="0" err="1" smtClean="0">
                <a:solidFill>
                  <a:srgbClr val="FF0000"/>
                </a:solidFill>
              </a:rPr>
              <a:t>algorithm</a:t>
            </a:r>
            <a:r>
              <a:rPr lang="it-IT" b="1" dirty="0" smtClean="0">
                <a:solidFill>
                  <a:srgbClr val="FF0000"/>
                </a:solidFill>
              </a:rPr>
              <a:t> </a:t>
            </a:r>
            <a:r>
              <a:rPr lang="it-IT" b="1" dirty="0" err="1" smtClean="0">
                <a:solidFill>
                  <a:srgbClr val="FF0000"/>
                </a:solidFill>
              </a:rPr>
              <a:t>such</a:t>
            </a:r>
            <a:r>
              <a:rPr lang="it-IT" b="1" dirty="0" smtClean="0">
                <a:solidFill>
                  <a:srgbClr val="FF0000"/>
                </a:solidFill>
              </a:rPr>
              <a:t> </a:t>
            </a:r>
            <a:r>
              <a:rPr lang="it-IT" b="1" dirty="0" err="1" smtClean="0">
                <a:solidFill>
                  <a:srgbClr val="FF0000"/>
                </a:solidFill>
              </a:rPr>
              <a:t>as</a:t>
            </a:r>
            <a:r>
              <a:rPr lang="it-IT" b="1" dirty="0" smtClean="0">
                <a:solidFill>
                  <a:srgbClr val="FF0000"/>
                </a:solidFill>
              </a:rPr>
              <a:t> </a:t>
            </a:r>
            <a:r>
              <a:rPr lang="it-IT" b="1" dirty="0" err="1" smtClean="0">
                <a:solidFill>
                  <a:srgbClr val="FF0000"/>
                </a:solidFill>
              </a:rPr>
              <a:t>this</a:t>
            </a:r>
            <a:r>
              <a:rPr lang="it-IT" b="1" dirty="0" smtClean="0">
                <a:solidFill>
                  <a:srgbClr val="FF0000"/>
                </a:solidFill>
              </a:rPr>
              <a:t> </a:t>
            </a:r>
            <a:r>
              <a:rPr lang="it-IT" b="1" dirty="0" err="1" smtClean="0">
                <a:solidFill>
                  <a:srgbClr val="FF0000"/>
                </a:solidFill>
              </a:rPr>
              <a:t>for</a:t>
            </a:r>
            <a:r>
              <a:rPr lang="it-IT" b="1" dirty="0" smtClean="0">
                <a:solidFill>
                  <a:srgbClr val="FF0000"/>
                </a:solidFill>
              </a:rPr>
              <a:t> the </a:t>
            </a:r>
            <a:r>
              <a:rPr lang="it-IT" b="1" dirty="0" err="1" smtClean="0">
                <a:solidFill>
                  <a:srgbClr val="FF0000"/>
                </a:solidFill>
              </a:rPr>
              <a:t>opposite</a:t>
            </a:r>
            <a:r>
              <a:rPr lang="it-IT" b="1" dirty="0" smtClean="0">
                <a:solidFill>
                  <a:srgbClr val="FF0000"/>
                </a:solidFill>
              </a:rPr>
              <a:t> </a:t>
            </a:r>
            <a:r>
              <a:rPr lang="it-IT" b="1" dirty="0" err="1" smtClean="0">
                <a:solidFill>
                  <a:srgbClr val="FF0000"/>
                </a:solidFill>
              </a:rPr>
              <a:t>problem</a:t>
            </a:r>
            <a:r>
              <a:rPr lang="it-IT" b="1" dirty="0" smtClean="0">
                <a:solidFill>
                  <a:srgbClr val="FF0000"/>
                </a:solidFill>
              </a:rPr>
              <a:t>!! </a:t>
            </a:r>
            <a:r>
              <a:rPr lang="it-IT" b="1" dirty="0" err="1" smtClean="0">
                <a:solidFill>
                  <a:srgbClr val="FF0000"/>
                </a:solidFill>
              </a:rPr>
              <a:t>That</a:t>
            </a:r>
            <a:r>
              <a:rPr lang="it-IT" b="1" dirty="0" smtClean="0">
                <a:solidFill>
                  <a:srgbClr val="FF0000"/>
                </a:solidFill>
              </a:rPr>
              <a:t>’s </a:t>
            </a:r>
            <a:r>
              <a:rPr lang="it-IT" b="1" dirty="0" err="1" smtClean="0">
                <a:solidFill>
                  <a:srgbClr val="FF0000"/>
                </a:solidFill>
              </a:rPr>
              <a:t>why</a:t>
            </a:r>
            <a:r>
              <a:rPr lang="it-IT" b="1" dirty="0" smtClean="0">
                <a:solidFill>
                  <a:srgbClr val="FF0000"/>
                </a:solidFill>
              </a:rPr>
              <a:t> </a:t>
            </a:r>
            <a:r>
              <a:rPr lang="it-IT" b="1" dirty="0" err="1" smtClean="0">
                <a:solidFill>
                  <a:srgbClr val="FF0000"/>
                </a:solidFill>
              </a:rPr>
              <a:t>it</a:t>
            </a:r>
            <a:r>
              <a:rPr lang="it-IT" b="1" dirty="0" smtClean="0">
                <a:solidFill>
                  <a:srgbClr val="FF0000"/>
                </a:solidFill>
              </a:rPr>
              <a:t> </a:t>
            </a:r>
            <a:r>
              <a:rPr lang="it-IT" b="1" dirty="0" err="1" smtClean="0">
                <a:solidFill>
                  <a:srgbClr val="FF0000"/>
                </a:solidFill>
              </a:rPr>
              <a:t>is</a:t>
            </a:r>
            <a:r>
              <a:rPr lang="it-IT" b="1" dirty="0" smtClean="0">
                <a:solidFill>
                  <a:srgbClr val="FF0000"/>
                </a:solidFill>
              </a:rPr>
              <a:t> hard!</a:t>
            </a:r>
            <a:endParaRPr lang="it-IT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19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930" name="Rectangle 2"/>
          <p:cNvSpPr>
            <a:spLocks noChangeArrowheads="1"/>
          </p:cNvSpPr>
          <p:nvPr/>
        </p:nvSpPr>
        <p:spPr bwMode="auto">
          <a:xfrm>
            <a:off x="685800" y="25733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 eaLnBrk="0" hangingPunct="0">
              <a:defRPr/>
            </a:pPr>
            <a:r>
              <a:rPr lang="en-US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Elliptic curve crypto</a:t>
            </a:r>
          </a:p>
          <a:p>
            <a:pPr algn="ctr" eaLnBrk="0" hangingPunct="0">
              <a:defRPr/>
            </a:pPr>
            <a:r>
              <a:rPr lang="en-US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(examples)</a:t>
            </a:r>
            <a:endParaRPr lang="en-US" sz="24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EC </a:t>
            </a:r>
            <a:r>
              <a:rPr lang="it-IT" dirty="0" err="1" smtClean="0"/>
              <a:t>crypto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1125538"/>
            <a:ext cx="7696200" cy="3527598"/>
          </a:xfrm>
        </p:spPr>
        <p:txBody>
          <a:bodyPr>
            <a:normAutofit fontScale="77500" lnSpcReduction="20000"/>
          </a:bodyPr>
          <a:lstStyle/>
          <a:p>
            <a:r>
              <a:rPr lang="it-IT" dirty="0" err="1" smtClean="0"/>
              <a:t>Invented</a:t>
            </a:r>
            <a:r>
              <a:rPr lang="it-IT" dirty="0" smtClean="0"/>
              <a:t> in 1985</a:t>
            </a:r>
          </a:p>
          <a:p>
            <a:pPr lvl="1"/>
            <a:r>
              <a:rPr lang="it-IT" dirty="0" smtClean="0"/>
              <a:t>Neal </a:t>
            </a:r>
            <a:r>
              <a:rPr lang="it-IT" dirty="0" err="1" smtClean="0"/>
              <a:t>Koblitz</a:t>
            </a:r>
            <a:endParaRPr lang="it-IT" dirty="0" smtClean="0"/>
          </a:p>
          <a:p>
            <a:pPr lvl="1"/>
            <a:r>
              <a:rPr lang="it-IT" dirty="0" smtClean="0"/>
              <a:t>Victor Miller</a:t>
            </a:r>
          </a:p>
          <a:p>
            <a:pPr lvl="1"/>
            <a:r>
              <a:rPr lang="it-IT" dirty="0" smtClean="0"/>
              <a:t>(</a:t>
            </a:r>
            <a:r>
              <a:rPr lang="it-IT" dirty="0" err="1" smtClean="0"/>
              <a:t>independently</a:t>
            </a:r>
            <a:r>
              <a:rPr lang="it-IT" dirty="0" smtClean="0"/>
              <a:t>)</a:t>
            </a:r>
          </a:p>
          <a:p>
            <a:r>
              <a:rPr lang="it-IT" dirty="0" smtClean="0"/>
              <a:t>Security: </a:t>
            </a:r>
            <a:r>
              <a:rPr lang="it-IT" dirty="0" err="1" smtClean="0"/>
              <a:t>based</a:t>
            </a:r>
            <a:r>
              <a:rPr lang="it-IT" dirty="0" smtClean="0"/>
              <a:t> on </a:t>
            </a:r>
            <a:r>
              <a:rPr lang="it-IT" dirty="0" err="1" smtClean="0"/>
              <a:t>hardness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:</a:t>
            </a:r>
          </a:p>
          <a:p>
            <a:pPr lvl="1"/>
            <a:r>
              <a:rPr lang="it-IT" dirty="0" err="1" smtClean="0"/>
              <a:t>Given</a:t>
            </a:r>
            <a:r>
              <a:rPr lang="it-IT" dirty="0" smtClean="0"/>
              <a:t> P and [k]P, hard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compute</a:t>
            </a:r>
            <a:r>
              <a:rPr lang="it-IT" dirty="0" smtClean="0"/>
              <a:t> k</a:t>
            </a:r>
          </a:p>
          <a:p>
            <a:pPr lvl="1"/>
            <a:r>
              <a:rPr lang="it-IT" dirty="0" smtClean="0"/>
              <a:t> </a:t>
            </a:r>
            <a:r>
              <a:rPr lang="it-IT" dirty="0" err="1" smtClean="0"/>
              <a:t>Elliptic</a:t>
            </a:r>
            <a:r>
              <a:rPr lang="it-IT" dirty="0" smtClean="0"/>
              <a:t> Curve Discrete Log </a:t>
            </a:r>
            <a:r>
              <a:rPr lang="it-IT" dirty="0" err="1" smtClean="0"/>
              <a:t>Problem</a:t>
            </a:r>
            <a:r>
              <a:rPr lang="it-IT" dirty="0" smtClean="0"/>
              <a:t> – ECDLP</a:t>
            </a:r>
          </a:p>
          <a:p>
            <a:r>
              <a:rPr lang="it-IT" dirty="0" err="1" smtClean="0"/>
              <a:t>Much</a:t>
            </a:r>
            <a:r>
              <a:rPr lang="it-IT" dirty="0" smtClean="0"/>
              <a:t> </a:t>
            </a:r>
            <a:r>
              <a:rPr lang="it-IT" dirty="0" err="1" smtClean="0"/>
              <a:t>shorter</a:t>
            </a:r>
            <a:r>
              <a:rPr lang="it-IT" dirty="0" smtClean="0"/>
              <a:t> </a:t>
            </a:r>
            <a:r>
              <a:rPr lang="it-IT" dirty="0" err="1" smtClean="0"/>
              <a:t>keys</a:t>
            </a:r>
            <a:r>
              <a:rPr lang="it-IT" dirty="0" smtClean="0"/>
              <a:t> </a:t>
            </a:r>
            <a:r>
              <a:rPr lang="it-IT" dirty="0" err="1" smtClean="0"/>
              <a:t>than</a:t>
            </a:r>
            <a:r>
              <a:rPr lang="it-IT" dirty="0" smtClean="0"/>
              <a:t> RSA/DLP</a:t>
            </a:r>
          </a:p>
          <a:p>
            <a:pPr lvl="1"/>
            <a:r>
              <a:rPr lang="it-IT" dirty="0" smtClean="0"/>
              <a:t>And </a:t>
            </a:r>
            <a:r>
              <a:rPr lang="it-IT" dirty="0" err="1" smtClean="0"/>
              <a:t>better</a:t>
            </a:r>
            <a:r>
              <a:rPr lang="it-IT" dirty="0" smtClean="0"/>
              <a:t> </a:t>
            </a:r>
            <a:r>
              <a:rPr lang="it-IT" dirty="0" err="1" smtClean="0"/>
              <a:t>scaling</a:t>
            </a:r>
            <a:r>
              <a:rPr lang="it-IT" dirty="0" smtClean="0"/>
              <a:t>!</a:t>
            </a:r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1547664" y="4779380"/>
            <a:ext cx="5724644" cy="14219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spcBef>
                <a:spcPts val="6024"/>
              </a:spcBef>
              <a:buFont typeface="Wingdings" pitchFamily="2" charset="2"/>
              <a:buNone/>
            </a:pPr>
            <a:r>
              <a:rPr lang="en-US" sz="2400" u="sng" dirty="0" err="1" smtClean="0"/>
              <a:t>Symm</a:t>
            </a:r>
            <a:r>
              <a:rPr lang="en-US" sz="2400" u="sng" dirty="0" smtClean="0"/>
              <a:t> key equiv</a:t>
            </a:r>
            <a:r>
              <a:rPr lang="en-US" sz="2400" dirty="0" smtClean="0"/>
              <a:t>	</a:t>
            </a:r>
            <a:r>
              <a:rPr lang="en-US" sz="2400" u="sng" dirty="0" smtClean="0"/>
              <a:t>modulus size</a:t>
            </a:r>
            <a:r>
              <a:rPr lang="en-US" sz="2400" dirty="0" smtClean="0"/>
              <a:t>		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/>
              <a:t>80 bits		  	1024 bits		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/>
              <a:t>128 bits		  	3072 bits		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/>
              <a:t>256 bits 		</a:t>
            </a:r>
            <a:r>
              <a:rPr lang="en-US" sz="2400" b="1" u="sng" dirty="0" smtClean="0"/>
              <a:t>15360</a:t>
            </a:r>
            <a:r>
              <a:rPr lang="en-US" sz="2400" dirty="0" smtClean="0"/>
              <a:t> bits</a:t>
            </a:r>
            <a:endParaRPr lang="it-IT" sz="2400" dirty="0"/>
          </a:p>
        </p:txBody>
      </p:sp>
      <p:grpSp>
        <p:nvGrpSpPr>
          <p:cNvPr id="5" name="Group 5"/>
          <p:cNvGrpSpPr/>
          <p:nvPr/>
        </p:nvGrpSpPr>
        <p:grpSpPr>
          <a:xfrm>
            <a:off x="6502987" y="4715618"/>
            <a:ext cx="1752600" cy="411430"/>
            <a:chOff x="6400800" y="2063771"/>
            <a:chExt cx="1752600" cy="308573"/>
          </a:xfrm>
        </p:grpSpPr>
        <p:sp>
          <p:nvSpPr>
            <p:cNvPr id="6" name="TextBox 6"/>
            <p:cNvSpPr txBox="1"/>
            <p:nvPr/>
          </p:nvSpPr>
          <p:spPr>
            <a:xfrm>
              <a:off x="6420383" y="2063771"/>
              <a:ext cx="1661031" cy="290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400" dirty="0" smtClean="0"/>
                <a:t>Elliptic Curve</a:t>
              </a:r>
              <a:endParaRPr lang="en-US" sz="2400" dirty="0"/>
            </a:p>
          </p:txBody>
        </p:sp>
        <p:cxnSp>
          <p:nvCxnSpPr>
            <p:cNvPr id="7" name="Straight Connector 7"/>
            <p:cNvCxnSpPr/>
            <p:nvPr/>
          </p:nvCxnSpPr>
          <p:spPr>
            <a:xfrm>
              <a:off x="6400800" y="2372344"/>
              <a:ext cx="17526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Box 8"/>
          <p:cNvSpPr txBox="1"/>
          <p:nvPr/>
        </p:nvSpPr>
        <p:spPr>
          <a:xfrm>
            <a:off x="6746774" y="5101157"/>
            <a:ext cx="1072730" cy="10895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 smtClean="0"/>
              <a:t>160 bits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256 bits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512 bits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ECDH/ECDSA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Topmost used, since included in US National Security Agency – suite B ciphers</a:t>
            </a:r>
          </a:p>
          <a:p>
            <a:r>
              <a:rPr lang="en-US" dirty="0" smtClean="0"/>
              <a:t>Suite B: NIST-approved, promoted in 2005, adopted in TLS, </a:t>
            </a:r>
            <a:r>
              <a:rPr lang="en-US" dirty="0" err="1" smtClean="0"/>
              <a:t>IPsec</a:t>
            </a:r>
            <a:r>
              <a:rPr lang="en-US" dirty="0" smtClean="0"/>
              <a:t>, S/MIME, etc</a:t>
            </a:r>
          </a:p>
          <a:p>
            <a:r>
              <a:rPr lang="en-US" dirty="0" smtClean="0"/>
              <a:t>Algorithms:</a:t>
            </a:r>
          </a:p>
          <a:p>
            <a:pPr lvl="1"/>
            <a:r>
              <a:rPr lang="en-US" dirty="0" smtClean="0"/>
              <a:t>Encryption: AES 128/256</a:t>
            </a:r>
          </a:p>
          <a:p>
            <a:pPr lvl="1"/>
            <a:r>
              <a:rPr lang="en-US" dirty="0" smtClean="0"/>
              <a:t>Key Exchange: ECDH</a:t>
            </a:r>
          </a:p>
          <a:p>
            <a:pPr lvl="2"/>
            <a:r>
              <a:rPr lang="en-US" dirty="0" smtClean="0"/>
              <a:t>256 and 384 bit prime curves</a:t>
            </a:r>
          </a:p>
          <a:p>
            <a:pPr lvl="1"/>
            <a:r>
              <a:rPr lang="en-US" dirty="0" smtClean="0"/>
              <a:t>Digital Signature: Elliptic Curve Digital Signature Algorithm (ECDSA) </a:t>
            </a:r>
          </a:p>
          <a:p>
            <a:pPr lvl="2"/>
            <a:r>
              <a:rPr lang="en-US" dirty="0" smtClean="0"/>
              <a:t>256 and 384-bit prime </a:t>
            </a:r>
            <a:r>
              <a:rPr lang="en-US" dirty="0" err="1" smtClean="0"/>
              <a:t>moduli</a:t>
            </a:r>
            <a:endParaRPr lang="en-US" dirty="0" smtClean="0"/>
          </a:p>
          <a:p>
            <a:pPr lvl="1"/>
            <a:r>
              <a:rPr lang="en-US" dirty="0" smtClean="0"/>
              <a:t>Hashing: SHA-256 and SHA-384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ECDH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1125538"/>
            <a:ext cx="7696200" cy="971314"/>
          </a:xfrm>
        </p:spPr>
        <p:txBody>
          <a:bodyPr>
            <a:normAutofit fontScale="92500" lnSpcReduction="20000"/>
          </a:bodyPr>
          <a:lstStyle/>
          <a:p>
            <a:r>
              <a:rPr lang="it-IT" dirty="0" err="1" smtClean="0"/>
              <a:t>Exactly</a:t>
            </a:r>
            <a:r>
              <a:rPr lang="it-IT" dirty="0" smtClean="0"/>
              <a:t> </a:t>
            </a:r>
            <a:r>
              <a:rPr lang="it-IT" dirty="0" err="1" smtClean="0"/>
              <a:t>as</a:t>
            </a:r>
            <a:r>
              <a:rPr lang="it-IT" dirty="0" smtClean="0"/>
              <a:t> DH</a:t>
            </a:r>
          </a:p>
          <a:p>
            <a:pPr lvl="1"/>
            <a:r>
              <a:rPr lang="it-IT" dirty="0" smtClean="0"/>
              <a:t>Just </a:t>
            </a:r>
            <a:r>
              <a:rPr lang="it-IT" dirty="0" err="1" smtClean="0"/>
              <a:t>use</a:t>
            </a:r>
            <a:r>
              <a:rPr lang="it-IT" dirty="0" smtClean="0"/>
              <a:t> </a:t>
            </a:r>
            <a:r>
              <a:rPr lang="it-IT" dirty="0" err="1" smtClean="0"/>
              <a:t>as</a:t>
            </a:r>
            <a:r>
              <a:rPr lang="it-IT" dirty="0" smtClean="0"/>
              <a:t> </a:t>
            </a:r>
            <a:r>
              <a:rPr lang="it-IT" dirty="0" err="1" smtClean="0"/>
              <a:t>group</a:t>
            </a:r>
            <a:r>
              <a:rPr lang="it-IT" dirty="0" smtClean="0"/>
              <a:t> </a:t>
            </a:r>
            <a:r>
              <a:rPr lang="it-IT" dirty="0" err="1" smtClean="0"/>
              <a:t>an</a:t>
            </a:r>
            <a:r>
              <a:rPr lang="it-IT" dirty="0" smtClean="0"/>
              <a:t> EC </a:t>
            </a:r>
            <a:r>
              <a:rPr lang="it-IT" dirty="0" err="1" smtClean="0"/>
              <a:t>group</a:t>
            </a:r>
            <a:r>
              <a:rPr lang="it-IT" dirty="0" smtClean="0"/>
              <a:t>!</a:t>
            </a:r>
            <a:endParaRPr lang="it-IT" dirty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39750" y="2924869"/>
            <a:ext cx="1655986" cy="1584251"/>
          </a:xfrm>
          <a:prstGeom prst="rect">
            <a:avLst/>
          </a:prstGeom>
          <a:solidFill>
            <a:srgbClr val="FFFF99">
              <a:alpha val="50195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it-IT" sz="2800" b="1" dirty="0"/>
              <a:t>C</a:t>
            </a:r>
          </a:p>
          <a:p>
            <a:pPr algn="ctr"/>
            <a:r>
              <a:rPr lang="it-IT" sz="2000" dirty="0" smtClean="0"/>
              <a:t>x, [</a:t>
            </a:r>
            <a:r>
              <a:rPr lang="it-IT" sz="2000" dirty="0" err="1" smtClean="0"/>
              <a:t>x</a:t>
            </a:r>
            <a:r>
              <a:rPr lang="it-IT" sz="2000" dirty="0" smtClean="0"/>
              <a:t>]G</a:t>
            </a:r>
            <a:endParaRPr lang="it-IT" sz="2000" baseline="30000" dirty="0"/>
          </a:p>
          <a:p>
            <a:pPr algn="ctr"/>
            <a:r>
              <a:rPr lang="it-IT" sz="2000" dirty="0"/>
              <a:t>secret = </a:t>
            </a:r>
            <a:r>
              <a:rPr lang="it-IT" sz="2000" dirty="0" smtClean="0"/>
              <a:t>[</a:t>
            </a:r>
            <a:r>
              <a:rPr lang="it-IT" sz="2000" dirty="0" err="1" smtClean="0"/>
              <a:t>xy</a:t>
            </a:r>
            <a:r>
              <a:rPr lang="it-IT" sz="2000" dirty="0" smtClean="0"/>
              <a:t>]G</a:t>
            </a:r>
            <a:endParaRPr lang="it-IT" sz="2000" baseline="30000" dirty="0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6408402" y="2924944"/>
            <a:ext cx="1655986" cy="1584251"/>
          </a:xfrm>
          <a:prstGeom prst="rect">
            <a:avLst/>
          </a:prstGeom>
          <a:solidFill>
            <a:srgbClr val="FFFF99">
              <a:alpha val="50195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it-IT" sz="2800" b="1" dirty="0" smtClean="0"/>
              <a:t>S</a:t>
            </a:r>
            <a:endParaRPr lang="it-IT" sz="2800" b="1" dirty="0"/>
          </a:p>
          <a:p>
            <a:pPr algn="ctr"/>
            <a:r>
              <a:rPr lang="it-IT" sz="2000" dirty="0" smtClean="0"/>
              <a:t>y, [</a:t>
            </a:r>
            <a:r>
              <a:rPr lang="it-IT" sz="2000" dirty="0" err="1" smtClean="0"/>
              <a:t>y</a:t>
            </a:r>
            <a:r>
              <a:rPr lang="it-IT" sz="2000" dirty="0" smtClean="0"/>
              <a:t>]G</a:t>
            </a:r>
            <a:endParaRPr lang="it-IT" sz="2000" baseline="30000" dirty="0"/>
          </a:p>
          <a:p>
            <a:pPr algn="ctr"/>
            <a:r>
              <a:rPr lang="it-IT" sz="2000" dirty="0"/>
              <a:t>secret = </a:t>
            </a:r>
            <a:r>
              <a:rPr lang="it-IT" sz="2000" dirty="0" smtClean="0"/>
              <a:t>[</a:t>
            </a:r>
            <a:r>
              <a:rPr lang="it-IT" sz="2000" dirty="0" err="1" smtClean="0"/>
              <a:t>yx</a:t>
            </a:r>
            <a:r>
              <a:rPr lang="it-IT" sz="2000" dirty="0" smtClean="0"/>
              <a:t>]G</a:t>
            </a:r>
            <a:endParaRPr lang="it-IT" sz="2000" baseline="30000" dirty="0"/>
          </a:p>
        </p:txBody>
      </p:sp>
      <p:sp>
        <p:nvSpPr>
          <p:cNvPr id="7" name="Freccia a destra 6"/>
          <p:cNvSpPr/>
          <p:nvPr/>
        </p:nvSpPr>
        <p:spPr bwMode="auto">
          <a:xfrm>
            <a:off x="2303748" y="3176972"/>
            <a:ext cx="4032448" cy="396044"/>
          </a:xfrm>
          <a:prstGeom prst="rightArrow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8" name="Freccia a destra 7"/>
          <p:cNvSpPr/>
          <p:nvPr/>
        </p:nvSpPr>
        <p:spPr bwMode="auto">
          <a:xfrm flipH="1">
            <a:off x="2303748" y="3897052"/>
            <a:ext cx="4032448" cy="396044"/>
          </a:xfrm>
          <a:prstGeom prst="rightArrow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3714199" y="2888940"/>
            <a:ext cx="785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G, [x]G</a:t>
            </a:r>
            <a:endParaRPr lang="it-IT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2123728" y="2492896"/>
            <a:ext cx="4519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(prime p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Zp</a:t>
            </a:r>
            <a:r>
              <a:rPr lang="it-IT" dirty="0" smtClean="0"/>
              <a:t>, curve </a:t>
            </a:r>
            <a:r>
              <a:rPr lang="it-IT" dirty="0" err="1" smtClean="0"/>
              <a:t>param</a:t>
            </a:r>
            <a:r>
              <a:rPr lang="it-IT" dirty="0" smtClean="0"/>
              <a:t> a and b, </a:t>
            </a:r>
            <a:r>
              <a:rPr lang="it-IT" dirty="0" err="1" smtClean="0"/>
              <a:t>group</a:t>
            </a:r>
            <a:r>
              <a:rPr lang="it-IT" dirty="0" smtClean="0"/>
              <a:t> </a:t>
            </a:r>
            <a:r>
              <a:rPr lang="it-IT" dirty="0" err="1" smtClean="0"/>
              <a:t>order</a:t>
            </a:r>
            <a:r>
              <a:rPr lang="it-IT" dirty="0" smtClean="0"/>
              <a:t> q)</a:t>
            </a:r>
            <a:endParaRPr lang="it-IT" dirty="0"/>
          </a:p>
        </p:txBody>
      </p:sp>
      <p:sp>
        <p:nvSpPr>
          <p:cNvPr id="11" name="CasellaDiTesto 10"/>
          <p:cNvSpPr txBox="1"/>
          <p:nvPr/>
        </p:nvSpPr>
        <p:spPr>
          <a:xfrm>
            <a:off x="3815916" y="3671736"/>
            <a:ext cx="532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[y]G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ECDSA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Elliptic Curve Digital Signature Algorithm </a:t>
            </a:r>
          </a:p>
          <a:p>
            <a:pPr lvl="1"/>
            <a:r>
              <a:rPr lang="en-US" dirty="0" smtClean="0"/>
              <a:t>EC version of DSA </a:t>
            </a:r>
          </a:p>
          <a:p>
            <a:pPr lvl="2"/>
            <a:r>
              <a:rPr lang="en-US" dirty="0" smtClean="0"/>
              <a:t>Invented by Vanstone</a:t>
            </a:r>
          </a:p>
          <a:p>
            <a:pPr lvl="2"/>
            <a:r>
              <a:rPr lang="en-US" dirty="0" smtClean="0"/>
              <a:t>Proposed by NIST in august 1991</a:t>
            </a:r>
          </a:p>
          <a:p>
            <a:pPr lvl="1"/>
            <a:r>
              <a:rPr lang="en-US" dirty="0" smtClean="0"/>
              <a:t>adopted by NSA Suite B</a:t>
            </a:r>
          </a:p>
          <a:p>
            <a:r>
              <a:rPr lang="en-US" dirty="0" smtClean="0"/>
              <a:t>Variant of </a:t>
            </a:r>
            <a:r>
              <a:rPr lang="en-US" dirty="0" err="1" smtClean="0"/>
              <a:t>ElGamal</a:t>
            </a:r>
            <a:endParaRPr lang="en-US" dirty="0" smtClean="0"/>
          </a:p>
          <a:p>
            <a:pPr lvl="1"/>
            <a:r>
              <a:rPr lang="en-US" dirty="0" err="1" smtClean="0"/>
              <a:t>Dlog</a:t>
            </a:r>
            <a:r>
              <a:rPr lang="en-US" dirty="0" smtClean="0"/>
              <a:t> based</a:t>
            </a:r>
          </a:p>
          <a:p>
            <a:r>
              <a:rPr lang="en-US" dirty="0" smtClean="0"/>
              <a:t>Famous also for other reasons </a:t>
            </a:r>
            <a:r>
              <a:rPr lang="en-US" dirty="0" smtClean="0">
                <a:sym typeface="Wingdings" pitchFamily="2" charset="2"/>
              </a:rPr>
              <a:t></a:t>
            </a:r>
          </a:p>
          <a:p>
            <a:pPr lvl="1"/>
            <a:r>
              <a:rPr lang="en-US" dirty="0" smtClean="0"/>
              <a:t>Broken in </a:t>
            </a:r>
            <a:r>
              <a:rPr lang="en-US" dirty="0" err="1" smtClean="0"/>
              <a:t>Playstation</a:t>
            </a:r>
            <a:r>
              <a:rPr lang="en-US" dirty="0" smtClean="0"/>
              <a:t> 3, 2010</a:t>
            </a:r>
          </a:p>
          <a:p>
            <a:pPr lvl="2"/>
            <a:r>
              <a:rPr lang="en-US" dirty="0" smtClean="0"/>
              <a:t>Not because ECDSA is vulnerable…</a:t>
            </a:r>
          </a:p>
          <a:p>
            <a:pPr lvl="2"/>
            <a:r>
              <a:rPr lang="en-US" dirty="0" smtClean="0"/>
              <a:t>Because of incorrect usage, see later</a:t>
            </a:r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Let’s</a:t>
            </a:r>
            <a:r>
              <a:rPr lang="it-IT" dirty="0" smtClean="0"/>
              <a:t> first </a:t>
            </a:r>
            <a:r>
              <a:rPr lang="it-IT" dirty="0" err="1" smtClean="0"/>
              <a:t>remember</a:t>
            </a:r>
            <a:r>
              <a:rPr lang="it-IT" dirty="0" smtClean="0"/>
              <a:t> DSA</a:t>
            </a:r>
            <a:br>
              <a:rPr lang="it-IT" dirty="0" smtClean="0"/>
            </a:br>
            <a:r>
              <a:rPr lang="it-IT" sz="2400" dirty="0" smtClean="0"/>
              <a:t>(</a:t>
            </a:r>
            <a:r>
              <a:rPr lang="it-IT" sz="2400" dirty="0" err="1" smtClean="0"/>
              <a:t>simplified</a:t>
            </a:r>
            <a:r>
              <a:rPr lang="it-IT" sz="2400" dirty="0" smtClean="0"/>
              <a:t>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err="1" smtClean="0"/>
              <a:t>Multiplicative</a:t>
            </a:r>
            <a:r>
              <a:rPr lang="it-IT" dirty="0" smtClean="0"/>
              <a:t> </a:t>
            </a:r>
            <a:r>
              <a:rPr lang="it-IT" dirty="0" err="1" smtClean="0"/>
              <a:t>group</a:t>
            </a:r>
            <a:r>
              <a:rPr lang="it-IT" dirty="0" smtClean="0"/>
              <a:t> </a:t>
            </a:r>
          </a:p>
          <a:p>
            <a:pPr lvl="1"/>
            <a:r>
              <a:rPr lang="en-US" dirty="0"/>
              <a:t>Z*(p), p&gt;2 </a:t>
            </a:r>
            <a:r>
              <a:rPr lang="en-US" dirty="0" smtClean="0"/>
              <a:t>prime</a:t>
            </a:r>
          </a:p>
          <a:p>
            <a:pPr lvl="1"/>
            <a:r>
              <a:rPr lang="en-US" dirty="0" smtClean="0"/>
              <a:t>Large prime q in group order</a:t>
            </a:r>
          </a:p>
          <a:p>
            <a:pPr lvl="2"/>
            <a:r>
              <a:rPr lang="en-US" dirty="0" smtClean="0"/>
              <a:t>Usually p = 2q+1 (safe prime)</a:t>
            </a:r>
          </a:p>
          <a:p>
            <a:r>
              <a:rPr lang="en-US" dirty="0" smtClean="0"/>
              <a:t>Generator</a:t>
            </a:r>
          </a:p>
          <a:p>
            <a:pPr lvl="1"/>
            <a:r>
              <a:rPr lang="en-US" dirty="0" smtClean="0"/>
              <a:t>g </a:t>
            </a:r>
            <a:r>
              <a:rPr lang="en-US" dirty="0" err="1" smtClean="0"/>
              <a:t>s.t.</a:t>
            </a:r>
            <a:r>
              <a:rPr lang="en-US" dirty="0" smtClean="0"/>
              <a:t> </a:t>
            </a:r>
            <a:r>
              <a:rPr lang="en-US" dirty="0" err="1" smtClean="0"/>
              <a:t>g</a:t>
            </a:r>
            <a:r>
              <a:rPr lang="en-US" baseline="30000" dirty="0" err="1" smtClean="0"/>
              <a:t>x</a:t>
            </a:r>
            <a:r>
              <a:rPr lang="en-US" baseline="30000" dirty="0" smtClean="0"/>
              <a:t> </a:t>
            </a:r>
            <a:r>
              <a:rPr lang="en-US" dirty="0" smtClean="0"/>
              <a:t>mod p spans all group elements</a:t>
            </a:r>
            <a:endParaRPr lang="en-US" dirty="0"/>
          </a:p>
          <a:p>
            <a:r>
              <a:rPr lang="en-US" dirty="0" smtClean="0"/>
              <a:t>Private/Public keys</a:t>
            </a:r>
          </a:p>
          <a:p>
            <a:pPr lvl="1"/>
            <a:r>
              <a:rPr lang="en-US" dirty="0" smtClean="0"/>
              <a:t>d, y = </a:t>
            </a:r>
            <a:r>
              <a:rPr lang="en-US" dirty="0" err="1" smtClean="0"/>
              <a:t>g</a:t>
            </a:r>
            <a:r>
              <a:rPr lang="en-US" baseline="30000" dirty="0" err="1" smtClean="0"/>
              <a:t>d</a:t>
            </a:r>
            <a:r>
              <a:rPr lang="en-US" dirty="0" smtClean="0"/>
              <a:t> mod p</a:t>
            </a:r>
          </a:p>
          <a:p>
            <a:pPr lvl="1"/>
            <a:endParaRPr lang="it-IT" dirty="0" smtClean="0"/>
          </a:p>
          <a:p>
            <a:pPr marL="342900" lvl="1" indent="-342900">
              <a:buFont typeface="Wingdings" pitchFamily="2" charset="2"/>
              <a:buChar char="è"/>
            </a:pPr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9553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Let’s</a:t>
            </a:r>
            <a:r>
              <a:rPr lang="it-IT" dirty="0"/>
              <a:t> first </a:t>
            </a:r>
            <a:r>
              <a:rPr lang="it-IT" dirty="0" err="1"/>
              <a:t>remember</a:t>
            </a:r>
            <a:r>
              <a:rPr lang="it-IT" dirty="0"/>
              <a:t> DSA</a:t>
            </a:r>
            <a:br>
              <a:rPr lang="it-IT" dirty="0"/>
            </a:br>
            <a:r>
              <a:rPr lang="it-IT" sz="2400" dirty="0"/>
              <a:t>(</a:t>
            </a:r>
            <a:r>
              <a:rPr lang="it-IT" sz="2400" dirty="0" err="1"/>
              <a:t>simplified</a:t>
            </a:r>
            <a:r>
              <a:rPr lang="it-IT" sz="2400" dirty="0"/>
              <a:t>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1125538"/>
            <a:ext cx="7696200" cy="3779626"/>
          </a:xfrm>
        </p:spPr>
        <p:txBody>
          <a:bodyPr>
            <a:normAutofit fontScale="85000" lnSpcReduction="20000"/>
          </a:bodyPr>
          <a:lstStyle/>
          <a:p>
            <a:r>
              <a:rPr lang="it-IT" dirty="0" err="1" smtClean="0"/>
              <a:t>Signature</a:t>
            </a:r>
            <a:r>
              <a:rPr lang="it-IT" dirty="0" smtClean="0"/>
              <a:t> for </a:t>
            </a:r>
            <a:r>
              <a:rPr lang="it-IT" dirty="0" err="1" smtClean="0"/>
              <a:t>message</a:t>
            </a:r>
            <a:r>
              <a:rPr lang="it-IT" dirty="0" smtClean="0"/>
              <a:t> m</a:t>
            </a:r>
          </a:p>
          <a:p>
            <a:pPr lvl="1"/>
            <a:r>
              <a:rPr lang="it-IT" dirty="0" smtClean="0"/>
              <a:t>Random k in (1,q)</a:t>
            </a:r>
          </a:p>
          <a:p>
            <a:pPr lvl="1"/>
            <a:r>
              <a:rPr lang="it-IT" dirty="0" smtClean="0"/>
              <a:t>Compute r = (</a:t>
            </a:r>
            <a:r>
              <a:rPr lang="it-IT" dirty="0" err="1" smtClean="0"/>
              <a:t>g</a:t>
            </a:r>
            <a:r>
              <a:rPr lang="it-IT" baseline="30000" dirty="0" err="1" smtClean="0"/>
              <a:t>k</a:t>
            </a:r>
            <a:r>
              <a:rPr lang="it-IT" dirty="0" smtClean="0"/>
              <a:t> </a:t>
            </a:r>
            <a:r>
              <a:rPr lang="it-IT" dirty="0" err="1" smtClean="0"/>
              <a:t>mod</a:t>
            </a:r>
            <a:r>
              <a:rPr lang="it-IT" dirty="0" smtClean="0"/>
              <a:t> p) </a:t>
            </a:r>
            <a:r>
              <a:rPr lang="it-IT" dirty="0" err="1" smtClean="0"/>
              <a:t>mod</a:t>
            </a:r>
            <a:r>
              <a:rPr lang="it-IT" dirty="0" smtClean="0"/>
              <a:t> q</a:t>
            </a:r>
          </a:p>
          <a:p>
            <a:pPr lvl="1"/>
            <a:r>
              <a:rPr lang="it-IT" dirty="0" smtClean="0"/>
              <a:t>Compute s = k</a:t>
            </a:r>
            <a:r>
              <a:rPr lang="it-IT" baseline="30000" dirty="0" smtClean="0"/>
              <a:t>-1</a:t>
            </a:r>
            <a:r>
              <a:rPr lang="it-IT" dirty="0" smtClean="0"/>
              <a:t> (H(m)+ d r) </a:t>
            </a:r>
            <a:r>
              <a:rPr lang="it-IT" dirty="0" err="1" smtClean="0"/>
              <a:t>mod</a:t>
            </a:r>
            <a:r>
              <a:rPr lang="it-IT" dirty="0" smtClean="0"/>
              <a:t> q</a:t>
            </a:r>
          </a:p>
          <a:p>
            <a:pPr lvl="1"/>
            <a:r>
              <a:rPr lang="it-IT" dirty="0" err="1" smtClean="0"/>
              <a:t>Signature</a:t>
            </a:r>
            <a:r>
              <a:rPr lang="it-IT" dirty="0" smtClean="0"/>
              <a:t>: (</a:t>
            </a:r>
            <a:r>
              <a:rPr lang="it-IT" dirty="0" err="1" smtClean="0"/>
              <a:t>r,s</a:t>
            </a:r>
            <a:r>
              <a:rPr lang="it-IT" dirty="0" smtClean="0"/>
              <a:t>)</a:t>
            </a:r>
          </a:p>
          <a:p>
            <a:r>
              <a:rPr lang="it-IT" dirty="0" err="1" smtClean="0"/>
              <a:t>Verification</a:t>
            </a:r>
            <a:endParaRPr lang="it-IT" dirty="0" smtClean="0"/>
          </a:p>
          <a:p>
            <a:pPr lvl="1"/>
            <a:r>
              <a:rPr lang="it-IT" dirty="0" smtClean="0"/>
              <a:t>Compute u</a:t>
            </a:r>
            <a:r>
              <a:rPr lang="it-IT" baseline="-25000" dirty="0" smtClean="0"/>
              <a:t>1</a:t>
            </a:r>
            <a:r>
              <a:rPr lang="it-IT" dirty="0" smtClean="0"/>
              <a:t> = s</a:t>
            </a:r>
            <a:r>
              <a:rPr lang="it-IT" baseline="30000" dirty="0" smtClean="0"/>
              <a:t>-1</a:t>
            </a:r>
            <a:r>
              <a:rPr lang="it-IT" dirty="0"/>
              <a:t> </a:t>
            </a:r>
            <a:r>
              <a:rPr lang="it-IT" dirty="0" smtClean="0"/>
              <a:t>H(m) </a:t>
            </a:r>
            <a:r>
              <a:rPr lang="it-IT" dirty="0" err="1" smtClean="0"/>
              <a:t>mod</a:t>
            </a:r>
            <a:r>
              <a:rPr lang="it-IT" dirty="0" smtClean="0"/>
              <a:t> q</a:t>
            </a:r>
          </a:p>
          <a:p>
            <a:pPr lvl="1"/>
            <a:r>
              <a:rPr lang="it-IT" dirty="0" smtClean="0"/>
              <a:t>Compute u</a:t>
            </a:r>
            <a:r>
              <a:rPr lang="it-IT" baseline="-25000" dirty="0" smtClean="0"/>
              <a:t>2</a:t>
            </a:r>
            <a:r>
              <a:rPr lang="it-IT" dirty="0" smtClean="0"/>
              <a:t> </a:t>
            </a:r>
            <a:r>
              <a:rPr lang="it-IT" dirty="0"/>
              <a:t>= s</a:t>
            </a:r>
            <a:r>
              <a:rPr lang="it-IT" baseline="30000" dirty="0"/>
              <a:t>-1</a:t>
            </a:r>
            <a:r>
              <a:rPr lang="it-IT" dirty="0"/>
              <a:t> </a:t>
            </a:r>
            <a:r>
              <a:rPr lang="it-IT" dirty="0" smtClean="0"/>
              <a:t>r </a:t>
            </a:r>
            <a:r>
              <a:rPr lang="it-IT" dirty="0" err="1" smtClean="0"/>
              <a:t>mod</a:t>
            </a:r>
            <a:r>
              <a:rPr lang="it-IT" dirty="0" smtClean="0"/>
              <a:t> q</a:t>
            </a:r>
          </a:p>
          <a:p>
            <a:pPr lvl="1"/>
            <a:r>
              <a:rPr lang="it-IT" dirty="0" err="1" smtClean="0"/>
              <a:t>Verify</a:t>
            </a:r>
            <a:r>
              <a:rPr lang="it-IT" dirty="0" smtClean="0"/>
              <a:t> ((g</a:t>
            </a:r>
            <a:r>
              <a:rPr lang="it-IT" baseline="30000" dirty="0" smtClean="0"/>
              <a:t>u1</a:t>
            </a:r>
            <a:r>
              <a:rPr lang="it-IT" dirty="0" smtClean="0"/>
              <a:t> y</a:t>
            </a:r>
            <a:r>
              <a:rPr lang="it-IT" baseline="30000" dirty="0" smtClean="0"/>
              <a:t>u2</a:t>
            </a:r>
            <a:r>
              <a:rPr lang="it-IT" dirty="0" smtClean="0"/>
              <a:t>) </a:t>
            </a:r>
            <a:r>
              <a:rPr lang="it-IT" dirty="0" err="1" smtClean="0"/>
              <a:t>mod</a:t>
            </a:r>
            <a:r>
              <a:rPr lang="it-IT" dirty="0" smtClean="0"/>
              <a:t> p) </a:t>
            </a:r>
            <a:r>
              <a:rPr lang="it-IT" dirty="0" err="1" smtClean="0"/>
              <a:t>mod</a:t>
            </a:r>
            <a:r>
              <a:rPr lang="it-IT" dirty="0" smtClean="0"/>
              <a:t> q = r</a:t>
            </a:r>
            <a:endParaRPr lang="it-IT" baseline="30000" dirty="0" smtClean="0"/>
          </a:p>
          <a:p>
            <a:pPr lvl="1"/>
            <a:endParaRPr lang="it-IT" baseline="30000" dirty="0"/>
          </a:p>
        </p:txBody>
      </p:sp>
      <p:graphicFrame>
        <p:nvGraphicFramePr>
          <p:cNvPr id="4" name="Ogget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6406796"/>
              </p:ext>
            </p:extLst>
          </p:nvPr>
        </p:nvGraphicFramePr>
        <p:xfrm>
          <a:off x="2411760" y="4869160"/>
          <a:ext cx="5041900" cy="1352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080" name="Equazione" r:id="rId3" imgW="2463480" imgH="660240" progId="Equation.3">
                  <p:embed/>
                </p:oleObj>
              </mc:Choice>
              <mc:Fallback>
                <p:oleObj name="Equazione" r:id="rId3" imgW="2463480" imgH="6602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760" y="4869160"/>
                        <a:ext cx="5041900" cy="1352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31977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ECDSA: </a:t>
            </a:r>
            <a:r>
              <a:rPr lang="it-IT" dirty="0" err="1" smtClean="0"/>
              <a:t>setup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4833156"/>
            <a:ext cx="7696200" cy="1262844"/>
          </a:xfrm>
        </p:spPr>
        <p:txBody>
          <a:bodyPr>
            <a:normAutofit fontScale="85000" lnSpcReduction="20000"/>
          </a:bodyPr>
          <a:lstStyle/>
          <a:p>
            <a:r>
              <a:rPr lang="it-IT" dirty="0" smtClean="0"/>
              <a:t>Private key:</a:t>
            </a:r>
          </a:p>
          <a:p>
            <a:pPr lvl="1"/>
            <a:r>
              <a:rPr lang="it-IT" dirty="0" smtClean="0"/>
              <a:t>d = </a:t>
            </a:r>
            <a:r>
              <a:rPr lang="it-IT" dirty="0" err="1" smtClean="0"/>
              <a:t>random</a:t>
            </a:r>
            <a:r>
              <a:rPr lang="it-IT" dirty="0" smtClean="0"/>
              <a:t> </a:t>
            </a:r>
            <a:r>
              <a:rPr lang="it-IT" dirty="0" err="1" smtClean="0"/>
              <a:t>integer</a:t>
            </a:r>
            <a:r>
              <a:rPr lang="it-IT" dirty="0" smtClean="0"/>
              <a:t> in [1,n-1]</a:t>
            </a:r>
          </a:p>
          <a:p>
            <a:pPr lvl="1"/>
            <a:r>
              <a:rPr lang="it-IT" dirty="0" smtClean="0"/>
              <a:t>Q = </a:t>
            </a:r>
            <a:r>
              <a:rPr lang="it-IT" dirty="0" err="1" smtClean="0"/>
              <a:t>dP</a:t>
            </a:r>
            <a:endParaRPr lang="it-IT" dirty="0" smtClean="0"/>
          </a:p>
        </p:txBody>
      </p:sp>
      <p:sp>
        <p:nvSpPr>
          <p:cNvPr id="4" name="CasellaDiTesto 3"/>
          <p:cNvSpPr txBox="1"/>
          <p:nvPr/>
        </p:nvSpPr>
        <p:spPr>
          <a:xfrm>
            <a:off x="431540" y="2525995"/>
            <a:ext cx="17716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 smtClean="0"/>
              <a:t>Public </a:t>
            </a:r>
            <a:r>
              <a:rPr lang="it-IT" sz="2400" b="1" dirty="0" err="1" smtClean="0"/>
              <a:t>param</a:t>
            </a:r>
            <a:endParaRPr lang="it-IT" sz="2400" b="1" dirty="0" smtClean="0"/>
          </a:p>
          <a:p>
            <a:r>
              <a:rPr lang="it-IT" sz="2400" b="1" dirty="0" smtClean="0"/>
              <a:t>&amp; </a:t>
            </a:r>
            <a:r>
              <a:rPr lang="it-IT" sz="2400" b="1" dirty="0" err="1" smtClean="0"/>
              <a:t>pubkey</a:t>
            </a:r>
            <a:r>
              <a:rPr lang="it-IT" sz="2400" b="1" dirty="0" smtClean="0"/>
              <a:t>:</a:t>
            </a:r>
            <a:r>
              <a:rPr lang="it-IT" dirty="0" smtClean="0"/>
              <a:t> </a:t>
            </a:r>
            <a:endParaRPr lang="it-IT" dirty="0"/>
          </a:p>
        </p:txBody>
      </p:sp>
      <p:graphicFrame>
        <p:nvGraphicFramePr>
          <p:cNvPr id="125954" name="Object 2"/>
          <p:cNvGraphicFramePr>
            <a:graphicFrameLocks noChangeAspect="1"/>
          </p:cNvGraphicFramePr>
          <p:nvPr/>
        </p:nvGraphicFramePr>
        <p:xfrm>
          <a:off x="2428875" y="2565400"/>
          <a:ext cx="4826000" cy="74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965" name="Equazione" r:id="rId3" imgW="1562040" imgH="241200" progId="Equation.3">
                  <p:embed/>
                </p:oleObj>
              </mc:Choice>
              <mc:Fallback>
                <p:oleObj name="Equazione" r:id="rId3" imgW="1562040" imgH="241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8875" y="2565400"/>
                        <a:ext cx="4826000" cy="746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sellaDiTesto 5"/>
          <p:cNvSpPr txBox="1"/>
          <p:nvPr/>
        </p:nvSpPr>
        <p:spPr>
          <a:xfrm>
            <a:off x="1079612" y="1340768"/>
            <a:ext cx="2194833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it-IT" sz="2400" b="1" dirty="0" err="1" smtClean="0">
                <a:solidFill>
                  <a:srgbClr val="FF0000"/>
                </a:solidFill>
              </a:rPr>
              <a:t>Selected</a:t>
            </a:r>
            <a:r>
              <a:rPr lang="it-IT" sz="2400" b="1" dirty="0" smtClean="0">
                <a:solidFill>
                  <a:srgbClr val="FF0000"/>
                </a:solidFill>
              </a:rPr>
              <a:t> </a:t>
            </a:r>
            <a:r>
              <a:rPr lang="it-IT" sz="2400" b="1" dirty="0" err="1" smtClean="0">
                <a:solidFill>
                  <a:srgbClr val="FF0000"/>
                </a:solidFill>
              </a:rPr>
              <a:t>Elliptic</a:t>
            </a:r>
            <a:r>
              <a:rPr lang="it-IT" sz="2400" b="1" dirty="0" smtClean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it-IT" sz="2400" b="1" dirty="0" smtClean="0">
                <a:solidFill>
                  <a:srgbClr val="FF0000"/>
                </a:solidFill>
              </a:rPr>
              <a:t>curve </a:t>
            </a:r>
            <a:r>
              <a:rPr lang="it-IT" sz="2400" b="1" dirty="0" err="1" smtClean="0">
                <a:solidFill>
                  <a:srgbClr val="FF0000"/>
                </a:solidFill>
              </a:rPr>
              <a:t>over</a:t>
            </a:r>
            <a:r>
              <a:rPr lang="it-IT" sz="2400" b="1" dirty="0" smtClean="0">
                <a:solidFill>
                  <a:srgbClr val="FF0000"/>
                </a:solidFill>
              </a:rPr>
              <a:t> </a:t>
            </a:r>
            <a:r>
              <a:rPr lang="it-IT" sz="2400" b="1" dirty="0" err="1" smtClean="0">
                <a:solidFill>
                  <a:srgbClr val="FF0000"/>
                </a:solidFill>
              </a:rPr>
              <a:t>Z</a:t>
            </a:r>
            <a:r>
              <a:rPr lang="it-IT" sz="2400" b="1" baseline="-25000" dirty="0" err="1" smtClean="0">
                <a:solidFill>
                  <a:srgbClr val="FF0000"/>
                </a:solidFill>
              </a:rPr>
              <a:t>p</a:t>
            </a:r>
            <a:endParaRPr lang="it-IT" sz="2400" b="1" baseline="-25000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3527884" y="944724"/>
            <a:ext cx="1784463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rgbClr val="FF0000"/>
                </a:solidFill>
              </a:rPr>
              <a:t>Group</a:t>
            </a:r>
          </a:p>
          <a:p>
            <a:pPr algn="ctr"/>
            <a:r>
              <a:rPr lang="it-IT" sz="2400" b="1" dirty="0" err="1" smtClean="0">
                <a:solidFill>
                  <a:srgbClr val="FF0000"/>
                </a:solidFill>
              </a:rPr>
              <a:t>Order</a:t>
            </a:r>
            <a:endParaRPr lang="it-IT" sz="2400" b="1" dirty="0" smtClean="0">
              <a:solidFill>
                <a:srgbClr val="FF0000"/>
              </a:solidFill>
            </a:endParaRPr>
          </a:p>
          <a:p>
            <a:pPr algn="ctr"/>
            <a:r>
              <a:rPr lang="it-IT" sz="2400" b="1" dirty="0" smtClean="0">
                <a:solidFill>
                  <a:srgbClr val="FF0000"/>
                </a:solidFill>
              </a:rPr>
              <a:t>(prime, </a:t>
            </a:r>
            <a:r>
              <a:rPr lang="it-IT" sz="2400" b="1" dirty="0" err="1" smtClean="0">
                <a:solidFill>
                  <a:srgbClr val="FF0000"/>
                </a:solidFill>
              </a:rPr>
              <a:t>large</a:t>
            </a:r>
            <a:r>
              <a:rPr lang="it-IT" sz="2400" b="1" dirty="0" smtClean="0">
                <a:solidFill>
                  <a:srgbClr val="FF0000"/>
                </a:solidFill>
              </a:rPr>
              <a:t>)</a:t>
            </a:r>
            <a:endParaRPr lang="it-IT" sz="2400" b="1" baseline="-25000" dirty="0">
              <a:solidFill>
                <a:srgbClr val="FF0000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5776480" y="1301859"/>
            <a:ext cx="1391728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rgbClr val="FF0000"/>
                </a:solidFill>
              </a:rPr>
              <a:t>Group </a:t>
            </a:r>
          </a:p>
          <a:p>
            <a:pPr algn="ctr"/>
            <a:r>
              <a:rPr lang="it-IT" sz="2400" b="1" dirty="0" err="1" smtClean="0">
                <a:solidFill>
                  <a:srgbClr val="FF0000"/>
                </a:solidFill>
              </a:rPr>
              <a:t>Generator</a:t>
            </a:r>
            <a:endParaRPr lang="it-IT" sz="2400" b="1" baseline="-25000" dirty="0">
              <a:solidFill>
                <a:srgbClr val="FF0000"/>
              </a:solidFill>
            </a:endParaRPr>
          </a:p>
        </p:txBody>
      </p:sp>
      <p:cxnSp>
        <p:nvCxnSpPr>
          <p:cNvPr id="10" name="Connettore 2 9"/>
          <p:cNvCxnSpPr>
            <a:stCxn id="6" idx="2"/>
          </p:cNvCxnSpPr>
          <p:nvPr/>
        </p:nvCxnSpPr>
        <p:spPr bwMode="auto">
          <a:xfrm>
            <a:off x="2177029" y="2171765"/>
            <a:ext cx="450755" cy="465147"/>
          </a:xfrm>
          <a:prstGeom prst="straightConnector1">
            <a:avLst/>
          </a:prstGeom>
          <a:solidFill>
            <a:srgbClr val="FFFF99">
              <a:alpha val="50000"/>
            </a:srgbClr>
          </a:solidFill>
          <a:ln w="88900" cap="flat" cmpd="sng" algn="ctr">
            <a:solidFill>
              <a:srgbClr val="FF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1" name="Connettore 2 10"/>
          <p:cNvCxnSpPr>
            <a:stCxn id="7" idx="2"/>
          </p:cNvCxnSpPr>
          <p:nvPr/>
        </p:nvCxnSpPr>
        <p:spPr bwMode="auto">
          <a:xfrm flipH="1">
            <a:off x="4175956" y="2145053"/>
            <a:ext cx="244160" cy="527863"/>
          </a:xfrm>
          <a:prstGeom prst="straightConnector1">
            <a:avLst/>
          </a:prstGeom>
          <a:solidFill>
            <a:srgbClr val="FFFF99">
              <a:alpha val="50000"/>
            </a:srgbClr>
          </a:solidFill>
          <a:ln w="88900" cap="flat" cmpd="sng" algn="ctr">
            <a:solidFill>
              <a:srgbClr val="FF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6" name="Connettore 2 15"/>
          <p:cNvCxnSpPr>
            <a:stCxn id="8" idx="2"/>
          </p:cNvCxnSpPr>
          <p:nvPr/>
        </p:nvCxnSpPr>
        <p:spPr bwMode="auto">
          <a:xfrm flipH="1">
            <a:off x="5076056" y="2132856"/>
            <a:ext cx="1396288" cy="540060"/>
          </a:xfrm>
          <a:prstGeom prst="straightConnector1">
            <a:avLst/>
          </a:prstGeom>
          <a:solidFill>
            <a:srgbClr val="FFFF99">
              <a:alpha val="50000"/>
            </a:srgbClr>
          </a:solidFill>
          <a:ln w="88900" cap="flat" cmpd="sng" algn="ctr">
            <a:solidFill>
              <a:srgbClr val="FF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19" name="CasellaDiTesto 18"/>
          <p:cNvSpPr txBox="1"/>
          <p:nvPr/>
        </p:nvSpPr>
        <p:spPr>
          <a:xfrm>
            <a:off x="5885600" y="4083459"/>
            <a:ext cx="1478290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rgbClr val="FF0000"/>
                </a:solidFill>
              </a:rPr>
              <a:t>Public Key</a:t>
            </a:r>
            <a:endParaRPr lang="it-IT" sz="2400" b="1" baseline="-25000" dirty="0">
              <a:solidFill>
                <a:srgbClr val="FF0000"/>
              </a:solidFill>
            </a:endParaRPr>
          </a:p>
        </p:txBody>
      </p:sp>
      <p:cxnSp>
        <p:nvCxnSpPr>
          <p:cNvPr id="20" name="Connettore 2 19"/>
          <p:cNvCxnSpPr>
            <a:stCxn id="19" idx="0"/>
          </p:cNvCxnSpPr>
          <p:nvPr/>
        </p:nvCxnSpPr>
        <p:spPr bwMode="auto">
          <a:xfrm flipH="1" flipV="1">
            <a:off x="5796137" y="3212977"/>
            <a:ext cx="828608" cy="870482"/>
          </a:xfrm>
          <a:prstGeom prst="straightConnector1">
            <a:avLst/>
          </a:prstGeom>
          <a:solidFill>
            <a:srgbClr val="FFFF99">
              <a:alpha val="50000"/>
            </a:srgbClr>
          </a:solidFill>
          <a:ln w="88900" cap="flat" cmpd="sng" algn="ctr">
            <a:solidFill>
              <a:srgbClr val="FF0000"/>
            </a:solidFill>
            <a:prstDash val="solid"/>
            <a:round/>
            <a:headEnd type="none" w="sm" len="sm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  <p:bldP spid="7" grpId="0" animBg="1"/>
      <p:bldP spid="8" grpId="0" animBg="1"/>
      <p:bldP spid="1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 bwMode="auto">
          <a:xfrm>
            <a:off x="5472100" y="2240868"/>
            <a:ext cx="3276364" cy="1836204"/>
          </a:xfrm>
          <a:prstGeom prst="rect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ECDSA: </a:t>
            </a:r>
            <a:r>
              <a:rPr lang="it-IT" dirty="0" err="1" smtClean="0"/>
              <a:t>signature</a:t>
            </a:r>
            <a:r>
              <a:rPr lang="it-IT" dirty="0" smtClean="0"/>
              <a:t> generation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1125538"/>
            <a:ext cx="7696200" cy="4139666"/>
          </a:xfrm>
        </p:spPr>
        <p:txBody>
          <a:bodyPr>
            <a:normAutofit fontScale="70000" lnSpcReduction="20000"/>
          </a:bodyPr>
          <a:lstStyle/>
          <a:p>
            <a:r>
              <a:rPr lang="it-IT" dirty="0" smtClean="0"/>
              <a:t>k in [1,n-1]: </a:t>
            </a:r>
            <a:r>
              <a:rPr lang="it-IT" dirty="0" err="1" smtClean="0"/>
              <a:t>random</a:t>
            </a:r>
            <a:r>
              <a:rPr lang="it-IT" dirty="0" smtClean="0"/>
              <a:t> </a:t>
            </a:r>
            <a:r>
              <a:rPr lang="it-IT" dirty="0" err="1" smtClean="0"/>
              <a:t>integer</a:t>
            </a:r>
            <a:endParaRPr lang="it-IT" dirty="0" smtClean="0"/>
          </a:p>
          <a:p>
            <a:pPr lvl="1"/>
            <a:r>
              <a:rPr lang="it-IT" dirty="0" smtClean="0"/>
              <a:t>ESSENTIAL: MUST BE </a:t>
            </a:r>
          </a:p>
          <a:p>
            <a:pPr lvl="2"/>
            <a:r>
              <a:rPr lang="it-IT" dirty="0" err="1" smtClean="0"/>
              <a:t>unique</a:t>
            </a:r>
            <a:r>
              <a:rPr lang="it-IT" dirty="0" smtClean="0"/>
              <a:t> per </a:t>
            </a:r>
            <a:r>
              <a:rPr lang="it-IT" dirty="0" err="1" smtClean="0"/>
              <a:t>each</a:t>
            </a:r>
            <a:r>
              <a:rPr lang="it-IT" dirty="0" smtClean="0"/>
              <a:t> </a:t>
            </a:r>
            <a:r>
              <a:rPr lang="it-IT" dirty="0" err="1" smtClean="0"/>
              <a:t>signature</a:t>
            </a:r>
            <a:r>
              <a:rPr lang="it-IT" dirty="0" smtClean="0"/>
              <a:t> </a:t>
            </a:r>
          </a:p>
          <a:p>
            <a:pPr lvl="2"/>
            <a:r>
              <a:rPr lang="it-IT" dirty="0" err="1" smtClean="0"/>
              <a:t>unpredictable</a:t>
            </a:r>
            <a:endParaRPr lang="it-IT" dirty="0" smtClean="0"/>
          </a:p>
          <a:p>
            <a:pPr lvl="3"/>
            <a:endParaRPr lang="it-IT" dirty="0" smtClean="0"/>
          </a:p>
          <a:p>
            <a:r>
              <a:rPr lang="it-IT" dirty="0" err="1" smtClean="0"/>
              <a:t>Compute</a:t>
            </a:r>
            <a:r>
              <a:rPr lang="it-IT" dirty="0" smtClean="0"/>
              <a:t> </a:t>
            </a:r>
            <a:r>
              <a:rPr lang="it-IT" dirty="0" err="1" smtClean="0"/>
              <a:t>kP=</a:t>
            </a:r>
            <a:r>
              <a:rPr lang="it-IT" dirty="0" smtClean="0"/>
              <a:t>(x</a:t>
            </a:r>
            <a:r>
              <a:rPr lang="it-IT" baseline="-25000" dirty="0" smtClean="0"/>
              <a:t>1</a:t>
            </a:r>
            <a:r>
              <a:rPr lang="it-IT" dirty="0" smtClean="0"/>
              <a:t>,y</a:t>
            </a:r>
            <a:r>
              <a:rPr lang="it-IT" baseline="-25000" dirty="0" smtClean="0"/>
              <a:t>1</a:t>
            </a:r>
            <a:r>
              <a:rPr lang="it-IT" dirty="0" smtClean="0"/>
              <a:t>) EC </a:t>
            </a:r>
            <a:r>
              <a:rPr lang="it-IT" dirty="0" err="1" smtClean="0"/>
              <a:t>point</a:t>
            </a:r>
            <a:endParaRPr lang="it-IT" dirty="0" smtClean="0"/>
          </a:p>
          <a:p>
            <a:pPr lvl="1"/>
            <a:r>
              <a:rPr lang="it-IT" dirty="0" smtClean="0"/>
              <a:t>x</a:t>
            </a:r>
            <a:r>
              <a:rPr lang="it-IT" baseline="-25000" dirty="0" smtClean="0"/>
              <a:t>1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integer</a:t>
            </a:r>
            <a:r>
              <a:rPr lang="it-IT" dirty="0" smtClean="0"/>
              <a:t>, </a:t>
            </a:r>
            <a:r>
              <a:rPr lang="it-IT" dirty="0" err="1" smtClean="0"/>
              <a:t>then</a:t>
            </a:r>
            <a:endParaRPr lang="it-IT" dirty="0" smtClean="0"/>
          </a:p>
          <a:p>
            <a:pPr lvl="3"/>
            <a:endParaRPr lang="it-IT" dirty="0" smtClean="0"/>
          </a:p>
          <a:p>
            <a:r>
              <a:rPr lang="it-IT" dirty="0" err="1" smtClean="0"/>
              <a:t>Compute</a:t>
            </a:r>
            <a:r>
              <a:rPr lang="it-IT" dirty="0" smtClean="0"/>
              <a:t> r = x</a:t>
            </a:r>
            <a:r>
              <a:rPr lang="it-IT" baseline="-25000" dirty="0" smtClean="0"/>
              <a:t>1</a:t>
            </a:r>
            <a:r>
              <a:rPr lang="it-IT" dirty="0" smtClean="0"/>
              <a:t> </a:t>
            </a:r>
            <a:r>
              <a:rPr lang="it-IT" dirty="0" err="1" smtClean="0"/>
              <a:t>mod</a:t>
            </a:r>
            <a:r>
              <a:rPr lang="it-IT" dirty="0" smtClean="0"/>
              <a:t> n</a:t>
            </a:r>
          </a:p>
          <a:p>
            <a:pPr lvl="3"/>
            <a:endParaRPr lang="it-IT" dirty="0" smtClean="0"/>
          </a:p>
          <a:p>
            <a:r>
              <a:rPr lang="it-IT" dirty="0" err="1" smtClean="0"/>
              <a:t>Compute</a:t>
            </a:r>
            <a:r>
              <a:rPr lang="it-IT" dirty="0" smtClean="0"/>
              <a:t> k</a:t>
            </a:r>
            <a:r>
              <a:rPr lang="it-IT" baseline="30000" dirty="0" smtClean="0"/>
              <a:t>-1</a:t>
            </a:r>
            <a:r>
              <a:rPr lang="it-IT" dirty="0" smtClean="0"/>
              <a:t> </a:t>
            </a:r>
            <a:r>
              <a:rPr lang="it-IT" dirty="0" err="1" smtClean="0"/>
              <a:t>mod</a:t>
            </a:r>
            <a:r>
              <a:rPr lang="it-IT" dirty="0" smtClean="0"/>
              <a:t> n</a:t>
            </a:r>
          </a:p>
          <a:p>
            <a:pPr lvl="3"/>
            <a:endParaRPr lang="it-IT" dirty="0" smtClean="0"/>
          </a:p>
          <a:p>
            <a:r>
              <a:rPr lang="it-IT" dirty="0" err="1" smtClean="0"/>
              <a:t>Hash</a:t>
            </a:r>
            <a:r>
              <a:rPr lang="it-IT" dirty="0" smtClean="0"/>
              <a:t> </a:t>
            </a:r>
            <a:r>
              <a:rPr lang="it-IT" dirty="0" err="1" smtClean="0"/>
              <a:t>function</a:t>
            </a:r>
            <a:r>
              <a:rPr lang="it-IT" dirty="0" smtClean="0"/>
              <a:t> H(.) e.g. SHA</a:t>
            </a:r>
          </a:p>
          <a:p>
            <a:endParaRPr lang="it-IT" dirty="0" smtClean="0"/>
          </a:p>
        </p:txBody>
      </p:sp>
      <p:sp>
        <p:nvSpPr>
          <p:cNvPr id="4" name="CasellaDiTesto 3"/>
          <p:cNvSpPr txBox="1"/>
          <p:nvPr/>
        </p:nvSpPr>
        <p:spPr>
          <a:xfrm>
            <a:off x="5472100" y="2240868"/>
            <a:ext cx="328006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800" dirty="0" err="1" smtClean="0"/>
              <a:t>Signature</a:t>
            </a:r>
            <a:r>
              <a:rPr lang="it-IT" sz="2800" dirty="0" smtClean="0"/>
              <a:t>: </a:t>
            </a:r>
          </a:p>
          <a:p>
            <a:pPr algn="ctr"/>
            <a:r>
              <a:rPr lang="it-IT" sz="2800" dirty="0" smtClean="0"/>
              <a:t>(r,s) </a:t>
            </a:r>
          </a:p>
          <a:p>
            <a:pPr algn="ctr"/>
            <a:r>
              <a:rPr lang="it-IT" sz="4000" dirty="0" smtClean="0"/>
              <a:t>s=k</a:t>
            </a:r>
            <a:r>
              <a:rPr lang="it-IT" sz="4000" baseline="30000" dirty="0" smtClean="0"/>
              <a:t>-1</a:t>
            </a:r>
            <a:r>
              <a:rPr lang="it-IT" sz="4000" dirty="0" smtClean="0"/>
              <a:t>(H(m) + d r)</a:t>
            </a:r>
            <a:endParaRPr lang="it-IT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build="p"/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ECDSA: </a:t>
            </a:r>
            <a:r>
              <a:rPr lang="it-IT" dirty="0" err="1" smtClean="0"/>
              <a:t>verification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1125538"/>
            <a:ext cx="7696200" cy="3995650"/>
          </a:xfrm>
        </p:spPr>
        <p:txBody>
          <a:bodyPr>
            <a:normAutofit fontScale="70000" lnSpcReduction="20000"/>
          </a:bodyPr>
          <a:lstStyle/>
          <a:p>
            <a:r>
              <a:rPr lang="it-IT" dirty="0" err="1" smtClean="0"/>
              <a:t>From</a:t>
            </a:r>
            <a:r>
              <a:rPr lang="it-IT" dirty="0" smtClean="0"/>
              <a:t> </a:t>
            </a:r>
            <a:r>
              <a:rPr lang="it-IT" dirty="0" err="1" smtClean="0"/>
              <a:t>message</a:t>
            </a:r>
            <a:r>
              <a:rPr lang="it-IT" dirty="0" smtClean="0"/>
              <a:t> m</a:t>
            </a:r>
          </a:p>
          <a:p>
            <a:pPr lvl="1"/>
            <a:r>
              <a:rPr lang="it-IT" dirty="0" err="1" smtClean="0">
                <a:sym typeface="Wingdings" pitchFamily="2" charset="2"/>
              </a:rPr>
              <a:t>compute</a:t>
            </a:r>
            <a:r>
              <a:rPr lang="it-IT" dirty="0" smtClean="0">
                <a:sym typeface="Wingdings" pitchFamily="2" charset="2"/>
              </a:rPr>
              <a:t> H(m)</a:t>
            </a:r>
          </a:p>
          <a:p>
            <a:r>
              <a:rPr lang="it-IT" dirty="0" err="1" smtClean="0">
                <a:sym typeface="Wingdings" pitchFamily="2" charset="2"/>
              </a:rPr>
              <a:t>From</a:t>
            </a:r>
            <a:r>
              <a:rPr lang="it-IT" dirty="0" smtClean="0">
                <a:sym typeface="Wingdings" pitchFamily="2" charset="2"/>
              </a:rPr>
              <a:t> s</a:t>
            </a:r>
          </a:p>
          <a:p>
            <a:pPr lvl="1"/>
            <a:r>
              <a:rPr lang="it-IT" dirty="0" err="1" smtClean="0">
                <a:sym typeface="Wingdings" pitchFamily="2" charset="2"/>
              </a:rPr>
              <a:t>compute</a:t>
            </a:r>
            <a:r>
              <a:rPr lang="it-IT" dirty="0" smtClean="0">
                <a:sym typeface="Wingdings" pitchFamily="2" charset="2"/>
              </a:rPr>
              <a:t> w=s</a:t>
            </a:r>
            <a:r>
              <a:rPr lang="it-IT" baseline="30000" dirty="0" smtClean="0">
                <a:sym typeface="Wingdings" pitchFamily="2" charset="2"/>
              </a:rPr>
              <a:t>-1</a:t>
            </a:r>
            <a:r>
              <a:rPr lang="it-IT" dirty="0" smtClean="0">
                <a:sym typeface="Wingdings" pitchFamily="2" charset="2"/>
              </a:rPr>
              <a:t> </a:t>
            </a:r>
            <a:r>
              <a:rPr lang="it-IT" dirty="0" err="1" smtClean="0">
                <a:sym typeface="Wingdings" pitchFamily="2" charset="2"/>
              </a:rPr>
              <a:t>mod</a:t>
            </a:r>
            <a:r>
              <a:rPr lang="it-IT" dirty="0" smtClean="0">
                <a:sym typeface="Wingdings" pitchFamily="2" charset="2"/>
              </a:rPr>
              <a:t> n</a:t>
            </a:r>
          </a:p>
          <a:p>
            <a:r>
              <a:rPr lang="it-IT" dirty="0" err="1" smtClean="0">
                <a:sym typeface="Wingdings" pitchFamily="2" charset="2"/>
              </a:rPr>
              <a:t>Compute</a:t>
            </a:r>
            <a:r>
              <a:rPr lang="it-IT" dirty="0" smtClean="0">
                <a:sym typeface="Wingdings" pitchFamily="2" charset="2"/>
              </a:rPr>
              <a:t> </a:t>
            </a:r>
            <a:r>
              <a:rPr lang="it-IT" dirty="0" err="1" smtClean="0">
                <a:sym typeface="Wingdings" pitchFamily="2" charset="2"/>
              </a:rPr>
              <a:t>integers</a:t>
            </a:r>
            <a:r>
              <a:rPr lang="it-IT" dirty="0" smtClean="0">
                <a:sym typeface="Wingdings" pitchFamily="2" charset="2"/>
              </a:rPr>
              <a:t>:</a:t>
            </a:r>
          </a:p>
          <a:p>
            <a:pPr lvl="1"/>
            <a:r>
              <a:rPr lang="it-IT" dirty="0" smtClean="0">
                <a:sym typeface="Wingdings" pitchFamily="2" charset="2"/>
              </a:rPr>
              <a:t>u</a:t>
            </a:r>
            <a:r>
              <a:rPr lang="it-IT" baseline="-25000" dirty="0" smtClean="0">
                <a:sym typeface="Wingdings" pitchFamily="2" charset="2"/>
              </a:rPr>
              <a:t>1</a:t>
            </a:r>
            <a:r>
              <a:rPr lang="it-IT" dirty="0" smtClean="0">
                <a:sym typeface="Wingdings" pitchFamily="2" charset="2"/>
              </a:rPr>
              <a:t> = H[m] w </a:t>
            </a:r>
            <a:r>
              <a:rPr lang="it-IT" dirty="0" err="1" smtClean="0">
                <a:sym typeface="Wingdings" pitchFamily="2" charset="2"/>
              </a:rPr>
              <a:t>mod</a:t>
            </a:r>
            <a:r>
              <a:rPr lang="it-IT" dirty="0" smtClean="0">
                <a:sym typeface="Wingdings" pitchFamily="2" charset="2"/>
              </a:rPr>
              <a:t> n</a:t>
            </a:r>
          </a:p>
          <a:p>
            <a:pPr lvl="1"/>
            <a:r>
              <a:rPr lang="it-IT" dirty="0" smtClean="0">
                <a:sym typeface="Wingdings" pitchFamily="2" charset="2"/>
              </a:rPr>
              <a:t>u</a:t>
            </a:r>
            <a:r>
              <a:rPr lang="it-IT" baseline="-25000" dirty="0" smtClean="0">
                <a:sym typeface="Wingdings" pitchFamily="2" charset="2"/>
              </a:rPr>
              <a:t>2</a:t>
            </a:r>
            <a:r>
              <a:rPr lang="it-IT" dirty="0" smtClean="0">
                <a:sym typeface="Wingdings" pitchFamily="2" charset="2"/>
              </a:rPr>
              <a:t> = r w</a:t>
            </a:r>
          </a:p>
          <a:p>
            <a:r>
              <a:rPr lang="it-IT" dirty="0" err="1" smtClean="0">
                <a:sym typeface="Wingdings" pitchFamily="2" charset="2"/>
              </a:rPr>
              <a:t>Compute</a:t>
            </a:r>
            <a:r>
              <a:rPr lang="it-IT" dirty="0" smtClean="0">
                <a:sym typeface="Wingdings" pitchFamily="2" charset="2"/>
              </a:rPr>
              <a:t> </a:t>
            </a:r>
            <a:r>
              <a:rPr lang="it-IT" dirty="0" err="1" smtClean="0">
                <a:sym typeface="Wingdings" pitchFamily="2" charset="2"/>
              </a:rPr>
              <a:t>elliptic</a:t>
            </a:r>
            <a:r>
              <a:rPr lang="it-IT" dirty="0" smtClean="0">
                <a:sym typeface="Wingdings" pitchFamily="2" charset="2"/>
              </a:rPr>
              <a:t> </a:t>
            </a:r>
            <a:r>
              <a:rPr lang="it-IT" dirty="0" err="1" smtClean="0">
                <a:sym typeface="Wingdings" pitchFamily="2" charset="2"/>
              </a:rPr>
              <a:t>point</a:t>
            </a:r>
            <a:endParaRPr lang="it-IT" dirty="0" smtClean="0">
              <a:sym typeface="Wingdings" pitchFamily="2" charset="2"/>
            </a:endParaRPr>
          </a:p>
          <a:p>
            <a:pPr lvl="1"/>
            <a:r>
              <a:rPr lang="it-IT" dirty="0" smtClean="0">
                <a:sym typeface="Wingdings" pitchFamily="2" charset="2"/>
              </a:rPr>
              <a:t>u</a:t>
            </a:r>
            <a:r>
              <a:rPr lang="it-IT" baseline="-25000" dirty="0" smtClean="0">
                <a:sym typeface="Wingdings" pitchFamily="2" charset="2"/>
              </a:rPr>
              <a:t>1</a:t>
            </a:r>
            <a:r>
              <a:rPr lang="it-IT" dirty="0" smtClean="0">
                <a:sym typeface="Wingdings" pitchFamily="2" charset="2"/>
              </a:rPr>
              <a:t> P + u</a:t>
            </a:r>
            <a:r>
              <a:rPr lang="it-IT" baseline="-25000" dirty="0" smtClean="0">
                <a:sym typeface="Wingdings" pitchFamily="2" charset="2"/>
              </a:rPr>
              <a:t>2</a:t>
            </a:r>
            <a:r>
              <a:rPr lang="it-IT" dirty="0" smtClean="0">
                <a:sym typeface="Wingdings" pitchFamily="2" charset="2"/>
              </a:rPr>
              <a:t> Q = (x</a:t>
            </a:r>
            <a:r>
              <a:rPr lang="it-IT" baseline="-25000" dirty="0" smtClean="0">
                <a:sym typeface="Wingdings" pitchFamily="2" charset="2"/>
              </a:rPr>
              <a:t>0</a:t>
            </a:r>
            <a:r>
              <a:rPr lang="it-IT" dirty="0" smtClean="0">
                <a:sym typeface="Wingdings" pitchFamily="2" charset="2"/>
              </a:rPr>
              <a:t>,y</a:t>
            </a:r>
            <a:r>
              <a:rPr lang="it-IT" baseline="-25000" dirty="0" smtClean="0">
                <a:sym typeface="Wingdings" pitchFamily="2" charset="2"/>
              </a:rPr>
              <a:t>0</a:t>
            </a:r>
            <a:r>
              <a:rPr lang="it-IT" dirty="0" smtClean="0">
                <a:sym typeface="Wingdings" pitchFamily="2" charset="2"/>
              </a:rPr>
              <a:t>)</a:t>
            </a:r>
          </a:p>
          <a:p>
            <a:r>
              <a:rPr lang="it-IT" dirty="0" err="1" smtClean="0"/>
              <a:t>Compute</a:t>
            </a:r>
            <a:endParaRPr lang="it-IT" dirty="0" smtClean="0"/>
          </a:p>
          <a:p>
            <a:pPr lvl="1"/>
            <a:r>
              <a:rPr lang="it-IT" dirty="0" smtClean="0"/>
              <a:t>v</a:t>
            </a:r>
            <a:r>
              <a:rPr lang="it-IT" baseline="-25000" dirty="0" smtClean="0">
                <a:sym typeface="Wingdings" pitchFamily="2" charset="2"/>
              </a:rPr>
              <a:t> </a:t>
            </a:r>
            <a:r>
              <a:rPr lang="it-IT" dirty="0" smtClean="0">
                <a:sym typeface="Wingdings" pitchFamily="2" charset="2"/>
              </a:rPr>
              <a:t>= x</a:t>
            </a:r>
            <a:r>
              <a:rPr lang="it-IT" baseline="-25000" dirty="0" smtClean="0">
                <a:sym typeface="Wingdings" pitchFamily="2" charset="2"/>
              </a:rPr>
              <a:t>0</a:t>
            </a:r>
            <a:r>
              <a:rPr lang="it-IT" dirty="0" smtClean="0">
                <a:sym typeface="Wingdings" pitchFamily="2" charset="2"/>
              </a:rPr>
              <a:t> </a:t>
            </a:r>
            <a:r>
              <a:rPr lang="it-IT" dirty="0" err="1" smtClean="0">
                <a:sym typeface="Wingdings" pitchFamily="2" charset="2"/>
              </a:rPr>
              <a:t>mod</a:t>
            </a:r>
            <a:r>
              <a:rPr lang="it-IT" dirty="0" smtClean="0">
                <a:sym typeface="Wingdings" pitchFamily="2" charset="2"/>
              </a:rPr>
              <a:t> n</a:t>
            </a:r>
          </a:p>
          <a:p>
            <a:pPr lvl="1"/>
            <a:endParaRPr lang="it-IT" dirty="0" smtClean="0"/>
          </a:p>
          <a:p>
            <a:endParaRPr lang="it-IT" dirty="0"/>
          </a:p>
        </p:txBody>
      </p:sp>
      <p:sp>
        <p:nvSpPr>
          <p:cNvPr id="4" name="Rettangolo 3"/>
          <p:cNvSpPr/>
          <p:nvPr/>
        </p:nvSpPr>
        <p:spPr bwMode="auto">
          <a:xfrm>
            <a:off x="5364088" y="1448780"/>
            <a:ext cx="3276364" cy="1836204"/>
          </a:xfrm>
          <a:prstGeom prst="rect">
            <a:avLst/>
          </a:prstGeom>
          <a:solidFill>
            <a:srgbClr val="FFFF99">
              <a:alpha val="5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6068671" y="1750167"/>
            <a:ext cx="1870897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800" dirty="0" err="1" smtClean="0"/>
              <a:t>Verification</a:t>
            </a:r>
            <a:r>
              <a:rPr lang="it-IT" sz="2800" dirty="0" smtClean="0"/>
              <a:t>:  </a:t>
            </a:r>
          </a:p>
          <a:p>
            <a:pPr algn="ctr"/>
            <a:r>
              <a:rPr lang="it-IT" sz="4000" dirty="0" err="1" smtClean="0"/>
              <a:t>v=r</a:t>
            </a:r>
            <a:endParaRPr lang="it-IT" sz="2800" dirty="0"/>
          </a:p>
        </p:txBody>
      </p:sp>
      <p:graphicFrame>
        <p:nvGraphicFramePr>
          <p:cNvPr id="126978" name="Object 2"/>
          <p:cNvGraphicFramePr>
            <a:graphicFrameLocks noChangeAspect="1"/>
          </p:cNvGraphicFramePr>
          <p:nvPr/>
        </p:nvGraphicFramePr>
        <p:xfrm>
          <a:off x="4505606" y="3573016"/>
          <a:ext cx="4494886" cy="28087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988" name="Equazione" r:id="rId3" imgW="2197080" imgH="1371600" progId="Equation.3">
                  <p:embed/>
                </p:oleObj>
              </mc:Choice>
              <mc:Fallback>
                <p:oleObj name="Equazione" r:id="rId3" imgW="2197080" imgH="1371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5606" y="3573016"/>
                        <a:ext cx="4494886" cy="280877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asellaDiTesto 6"/>
          <p:cNvSpPr txBox="1"/>
          <p:nvPr/>
        </p:nvSpPr>
        <p:spPr>
          <a:xfrm>
            <a:off x="719572" y="5445224"/>
            <a:ext cx="35830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 smtClean="0">
                <a:solidFill>
                  <a:srgbClr val="FF0000"/>
                </a:solidFill>
              </a:rPr>
              <a:t>Note: k </a:t>
            </a:r>
            <a:r>
              <a:rPr lang="it-IT" sz="2800" b="1" dirty="0" err="1" smtClean="0">
                <a:solidFill>
                  <a:srgbClr val="FF0000"/>
                </a:solidFill>
              </a:rPr>
              <a:t>never</a:t>
            </a:r>
            <a:r>
              <a:rPr lang="it-IT" sz="2800" b="1" dirty="0" smtClean="0">
                <a:solidFill>
                  <a:srgbClr val="FF0000"/>
                </a:solidFill>
              </a:rPr>
              <a:t> </a:t>
            </a:r>
            <a:r>
              <a:rPr lang="it-IT" sz="2800" b="1" dirty="0" err="1" smtClean="0">
                <a:solidFill>
                  <a:srgbClr val="FF0000"/>
                </a:solidFill>
              </a:rPr>
              <a:t>disclosed</a:t>
            </a:r>
            <a:r>
              <a:rPr lang="it-IT" sz="2800" b="1" dirty="0" smtClean="0">
                <a:solidFill>
                  <a:srgbClr val="FF0000"/>
                </a:solidFill>
              </a:rPr>
              <a:t>!</a:t>
            </a:r>
            <a:endParaRPr lang="it-IT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26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/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What</a:t>
            </a:r>
            <a:r>
              <a:rPr lang="it-IT" dirty="0" smtClean="0"/>
              <a:t> </a:t>
            </a:r>
            <a:r>
              <a:rPr lang="it-IT" dirty="0" err="1" smtClean="0"/>
              <a:t>if</a:t>
            </a:r>
            <a:r>
              <a:rPr lang="it-IT" dirty="0" smtClean="0"/>
              <a:t> k </a:t>
            </a:r>
            <a:r>
              <a:rPr lang="it-IT" dirty="0" err="1" smtClean="0"/>
              <a:t>predicted</a:t>
            </a:r>
            <a:r>
              <a:rPr lang="it-IT" dirty="0" smtClean="0"/>
              <a:t>??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1125538"/>
            <a:ext cx="7696200" cy="1115330"/>
          </a:xfrm>
        </p:spPr>
        <p:txBody>
          <a:bodyPr/>
          <a:lstStyle/>
          <a:p>
            <a:r>
              <a:rPr lang="it-IT" dirty="0" smtClean="0"/>
              <a:t>Private key </a:t>
            </a:r>
            <a:r>
              <a:rPr lang="it-IT" dirty="0" err="1" smtClean="0"/>
              <a:t>would</a:t>
            </a:r>
            <a:r>
              <a:rPr lang="it-IT" dirty="0" smtClean="0"/>
              <a:t> </a:t>
            </a:r>
            <a:r>
              <a:rPr lang="it-IT" dirty="0" err="1" smtClean="0"/>
              <a:t>be</a:t>
            </a:r>
            <a:r>
              <a:rPr lang="it-IT" dirty="0" smtClean="0"/>
              <a:t> </a:t>
            </a:r>
            <a:r>
              <a:rPr lang="it-IT" dirty="0" err="1" smtClean="0"/>
              <a:t>disclosed</a:t>
            </a:r>
            <a:r>
              <a:rPr lang="it-IT" dirty="0" smtClean="0"/>
              <a:t>!</a:t>
            </a:r>
            <a:endParaRPr lang="it-IT" dirty="0"/>
          </a:p>
        </p:txBody>
      </p:sp>
      <p:graphicFrame>
        <p:nvGraphicFramePr>
          <p:cNvPr id="128002" name="Object 2"/>
          <p:cNvGraphicFramePr>
            <a:graphicFrameLocks noChangeAspect="1"/>
          </p:cNvGraphicFramePr>
          <p:nvPr/>
        </p:nvGraphicFramePr>
        <p:xfrm>
          <a:off x="1611312" y="2209800"/>
          <a:ext cx="5394261" cy="3127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011" name="Equazione" r:id="rId3" imgW="1993680" imgH="1155600" progId="Equation.3">
                  <p:embed/>
                </p:oleObj>
              </mc:Choice>
              <mc:Fallback>
                <p:oleObj name="Equazione" r:id="rId3" imgW="1993680" imgH="1155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1312" y="2209800"/>
                        <a:ext cx="5394261" cy="31274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8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What</a:t>
            </a:r>
            <a:r>
              <a:rPr lang="it-IT" dirty="0" smtClean="0"/>
              <a:t> </a:t>
            </a:r>
            <a:r>
              <a:rPr lang="it-IT" dirty="0" err="1" smtClean="0"/>
              <a:t>if</a:t>
            </a:r>
            <a:r>
              <a:rPr lang="it-IT" dirty="0" smtClean="0"/>
              <a:t> k </a:t>
            </a:r>
            <a:r>
              <a:rPr lang="it-IT" dirty="0" err="1" smtClean="0"/>
              <a:t>repeated</a:t>
            </a:r>
            <a:r>
              <a:rPr lang="it-IT" dirty="0" smtClean="0"/>
              <a:t>??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1125538"/>
            <a:ext cx="7696200" cy="1115330"/>
          </a:xfrm>
        </p:spPr>
        <p:txBody>
          <a:bodyPr/>
          <a:lstStyle/>
          <a:p>
            <a:r>
              <a:rPr lang="it-IT" dirty="0" smtClean="0"/>
              <a:t>Private key </a:t>
            </a:r>
            <a:r>
              <a:rPr lang="it-IT" dirty="0" err="1" smtClean="0"/>
              <a:t>would</a:t>
            </a:r>
            <a:r>
              <a:rPr lang="it-IT" dirty="0" smtClean="0"/>
              <a:t> </a:t>
            </a:r>
            <a:r>
              <a:rPr lang="it-IT" dirty="0" err="1" smtClean="0"/>
              <a:t>be</a:t>
            </a:r>
            <a:r>
              <a:rPr lang="it-IT" dirty="0" smtClean="0"/>
              <a:t> </a:t>
            </a:r>
            <a:r>
              <a:rPr lang="it-IT" dirty="0" err="1" smtClean="0"/>
              <a:t>disclosed</a:t>
            </a:r>
            <a:r>
              <a:rPr lang="it-IT" dirty="0" smtClean="0"/>
              <a:t>!</a:t>
            </a:r>
            <a:endParaRPr lang="it-IT" dirty="0"/>
          </a:p>
        </p:txBody>
      </p:sp>
      <p:graphicFrame>
        <p:nvGraphicFramePr>
          <p:cNvPr id="12800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9601458"/>
              </p:ext>
            </p:extLst>
          </p:nvPr>
        </p:nvGraphicFramePr>
        <p:xfrm>
          <a:off x="180975" y="1631950"/>
          <a:ext cx="8963025" cy="408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035" name="Equazione" r:id="rId3" imgW="4317840" imgH="1968480" progId="Equation.3">
                  <p:embed/>
                </p:oleObj>
              </mc:Choice>
              <mc:Fallback>
                <p:oleObj name="Equazione" r:id="rId3" imgW="4317840" imgH="1968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975" y="1631950"/>
                        <a:ext cx="8963025" cy="4084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asellaDiTesto 4"/>
          <p:cNvSpPr txBox="1"/>
          <p:nvPr/>
        </p:nvSpPr>
        <p:spPr>
          <a:xfrm>
            <a:off x="719572" y="5714092"/>
            <a:ext cx="69402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 err="1" smtClean="0">
                <a:solidFill>
                  <a:srgbClr val="FF0000"/>
                </a:solidFill>
              </a:rPr>
              <a:t>This</a:t>
            </a:r>
            <a:r>
              <a:rPr lang="it-IT" sz="2800" b="1" dirty="0" smtClean="0">
                <a:solidFill>
                  <a:srgbClr val="FF0000"/>
                </a:solidFill>
              </a:rPr>
              <a:t> </a:t>
            </a:r>
            <a:r>
              <a:rPr lang="it-IT" sz="2800" b="1" dirty="0" err="1" smtClean="0">
                <a:solidFill>
                  <a:srgbClr val="FF0000"/>
                </a:solidFill>
              </a:rPr>
              <a:t>is</a:t>
            </a:r>
            <a:r>
              <a:rPr lang="it-IT" sz="2800" b="1" dirty="0" smtClean="0">
                <a:solidFill>
                  <a:srgbClr val="FF0000"/>
                </a:solidFill>
              </a:rPr>
              <a:t> </a:t>
            </a:r>
            <a:r>
              <a:rPr lang="it-IT" sz="2800" b="1" dirty="0" err="1" smtClean="0">
                <a:solidFill>
                  <a:srgbClr val="FF0000"/>
                </a:solidFill>
              </a:rPr>
              <a:t>what</a:t>
            </a:r>
            <a:r>
              <a:rPr lang="it-IT" sz="2800" b="1" dirty="0" smtClean="0">
                <a:solidFill>
                  <a:srgbClr val="FF0000"/>
                </a:solidFill>
              </a:rPr>
              <a:t> </a:t>
            </a:r>
            <a:r>
              <a:rPr lang="it-IT" sz="2800" b="1" dirty="0" err="1" smtClean="0">
                <a:solidFill>
                  <a:srgbClr val="FF0000"/>
                </a:solidFill>
              </a:rPr>
              <a:t>happened</a:t>
            </a:r>
            <a:r>
              <a:rPr lang="it-IT" sz="2800" b="1" dirty="0" smtClean="0">
                <a:solidFill>
                  <a:srgbClr val="FF0000"/>
                </a:solidFill>
              </a:rPr>
              <a:t> </a:t>
            </a:r>
            <a:r>
              <a:rPr lang="it-IT" sz="2800" b="1" dirty="0" err="1" smtClean="0">
                <a:solidFill>
                  <a:srgbClr val="FF0000"/>
                </a:solidFill>
              </a:rPr>
              <a:t>with</a:t>
            </a:r>
            <a:r>
              <a:rPr lang="it-IT" sz="2800" b="1" dirty="0" smtClean="0">
                <a:solidFill>
                  <a:srgbClr val="FF0000"/>
                </a:solidFill>
              </a:rPr>
              <a:t> Sony’s Playstation 3</a:t>
            </a:r>
            <a:endParaRPr lang="it-IT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8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214templ">
  <a:themeElements>
    <a:clrScheme name="">
      <a:dk1>
        <a:srgbClr val="000000"/>
      </a:dk1>
      <a:lt1>
        <a:srgbClr val="FFFFFF"/>
      </a:lt1>
      <a:dk2>
        <a:srgbClr val="000000"/>
      </a:dk2>
      <a:lt2>
        <a:srgbClr val="CECECE"/>
      </a:lt2>
      <a:accent1>
        <a:srgbClr val="474747"/>
      </a:accent1>
      <a:accent2>
        <a:srgbClr val="DADADA"/>
      </a:accent2>
      <a:accent3>
        <a:srgbClr val="FFFFFF"/>
      </a:accent3>
      <a:accent4>
        <a:srgbClr val="000000"/>
      </a:accent4>
      <a:accent5>
        <a:srgbClr val="B1B1B1"/>
      </a:accent5>
      <a:accent6>
        <a:srgbClr val="C5C5C5"/>
      </a:accent6>
      <a:hlink>
        <a:srgbClr val="000000"/>
      </a:hlink>
      <a:folHlink>
        <a:srgbClr val="919191"/>
      </a:folHlink>
    </a:clrScheme>
    <a:fontScheme name="214templ">
      <a:majorFont>
        <a:latin typeface="Bookman Old Style"/>
        <a:ea typeface=""/>
        <a:cs typeface=""/>
      </a:majorFont>
      <a:minorFont>
        <a:latin typeface="Bookman Old Sty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99">
            <a:alpha val="50000"/>
          </a:srgbClr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99">
            <a:alpha val="50000"/>
          </a:srgbClr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214temp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14templ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14templ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14templ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14templ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14templ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14templ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c:\214\214templ.ppt</Template>
  <TotalTime>616861346</TotalTime>
  <Pages>22</Pages>
  <Words>1224</Words>
  <Application>Microsoft Office PowerPoint</Application>
  <PresentationFormat>Presentazione su schermo (4:3)</PresentationFormat>
  <Paragraphs>261</Paragraphs>
  <Slides>33</Slides>
  <Notes>3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33</vt:i4>
      </vt:variant>
    </vt:vector>
  </HeadingPairs>
  <TitlesOfParts>
    <vt:vector size="35" baseType="lpstr">
      <vt:lpstr>214templ</vt:lpstr>
      <vt:lpstr>Equazione</vt:lpstr>
      <vt:lpstr>Presentazione standard di PowerPoint</vt:lpstr>
      <vt:lpstr>Why bothering with ECC?</vt:lpstr>
      <vt:lpstr>Why bothering with ECC?</vt:lpstr>
      <vt:lpstr>Elliptic curves</vt:lpstr>
      <vt:lpstr>We need an operation</vt:lpstr>
      <vt:lpstr>Elliptic points addition P+Q (geometric)</vt:lpstr>
      <vt:lpstr>Elliptic points addition P+P (geometric)</vt:lpstr>
      <vt:lpstr>Elliptic points addition P-P (geometric)</vt:lpstr>
      <vt:lpstr>General rule</vt:lpstr>
      <vt:lpstr>Algebraic expressions</vt:lpstr>
      <vt:lpstr>P≠Q sketch</vt:lpstr>
      <vt:lpstr>P=Q sketch</vt:lpstr>
      <vt:lpstr>Presentazione standard di PowerPoint</vt:lpstr>
      <vt:lpstr>EC over modular integers</vt:lpstr>
      <vt:lpstr>Example: x3+x+1 mod 5</vt:lpstr>
      <vt:lpstr>example computation</vt:lpstr>
      <vt:lpstr>Which points in “larger” group?</vt:lpstr>
      <vt:lpstr>EC group</vt:lpstr>
      <vt:lpstr>EC Group properties for crypto</vt:lpstr>
      <vt:lpstr>Multiplication (exponentiation)</vt:lpstr>
      <vt:lpstr>Example</vt:lpstr>
      <vt:lpstr>Presentazione standard di PowerPoint</vt:lpstr>
      <vt:lpstr>EC crypto</vt:lpstr>
      <vt:lpstr>ECDH/ECDSA</vt:lpstr>
      <vt:lpstr>ECDH</vt:lpstr>
      <vt:lpstr>ECDSA</vt:lpstr>
      <vt:lpstr>Let’s first remember DSA (simplified)</vt:lpstr>
      <vt:lpstr>Let’s first remember DSA (simplified)</vt:lpstr>
      <vt:lpstr>ECDSA: setup</vt:lpstr>
      <vt:lpstr>ECDSA: signature generation</vt:lpstr>
      <vt:lpstr>ECDSA: verification</vt:lpstr>
      <vt:lpstr>What if k predicted??</vt:lpstr>
      <vt:lpstr>What if k repeated??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 101</dc:title>
  <dc:subject>Lecture</dc:subject>
  <dc:creator>Giuseppe Bianchi</dc:creator>
  <cp:lastModifiedBy>Giuseppe Bianchi</cp:lastModifiedBy>
  <cp:revision>606</cp:revision>
  <cp:lastPrinted>1998-04-09T13:49:28Z</cp:lastPrinted>
  <dcterms:created xsi:type="dcterms:W3CDTF">1996-09-11T22:41:56Z</dcterms:created>
  <dcterms:modified xsi:type="dcterms:W3CDTF">2015-06-16T11:28:30Z</dcterms:modified>
</cp:coreProperties>
</file>