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64"/>
  </p:notesMasterIdLst>
  <p:handoutMasterIdLst>
    <p:handoutMasterId r:id="rId65"/>
  </p:handoutMasterIdLst>
  <p:sldIdLst>
    <p:sldId id="715" r:id="rId2"/>
    <p:sldId id="716" r:id="rId3"/>
    <p:sldId id="717" r:id="rId4"/>
    <p:sldId id="755" r:id="rId5"/>
    <p:sldId id="756" r:id="rId6"/>
    <p:sldId id="757" r:id="rId7"/>
    <p:sldId id="758" r:id="rId8"/>
    <p:sldId id="759" r:id="rId9"/>
    <p:sldId id="760" r:id="rId10"/>
    <p:sldId id="761" r:id="rId11"/>
    <p:sldId id="762" r:id="rId12"/>
    <p:sldId id="763" r:id="rId13"/>
    <p:sldId id="764" r:id="rId14"/>
    <p:sldId id="765" r:id="rId15"/>
    <p:sldId id="766" r:id="rId16"/>
    <p:sldId id="767" r:id="rId17"/>
    <p:sldId id="768" r:id="rId18"/>
    <p:sldId id="769" r:id="rId19"/>
    <p:sldId id="770" r:id="rId20"/>
    <p:sldId id="703" r:id="rId21"/>
    <p:sldId id="704" r:id="rId22"/>
    <p:sldId id="722" r:id="rId23"/>
    <p:sldId id="723" r:id="rId24"/>
    <p:sldId id="724" r:id="rId25"/>
    <p:sldId id="725" r:id="rId26"/>
    <p:sldId id="726" r:id="rId27"/>
    <p:sldId id="727" r:id="rId28"/>
    <p:sldId id="728" r:id="rId29"/>
    <p:sldId id="729" r:id="rId30"/>
    <p:sldId id="730" r:id="rId31"/>
    <p:sldId id="731" r:id="rId32"/>
    <p:sldId id="733" r:id="rId33"/>
    <p:sldId id="740" r:id="rId34"/>
    <p:sldId id="734" r:id="rId35"/>
    <p:sldId id="736" r:id="rId36"/>
    <p:sldId id="737" r:id="rId37"/>
    <p:sldId id="735" r:id="rId38"/>
    <p:sldId id="771" r:id="rId39"/>
    <p:sldId id="772" r:id="rId40"/>
    <p:sldId id="773" r:id="rId41"/>
    <p:sldId id="774" r:id="rId42"/>
    <p:sldId id="775" r:id="rId43"/>
    <p:sldId id="741" r:id="rId44"/>
    <p:sldId id="739" r:id="rId45"/>
    <p:sldId id="742" r:id="rId46"/>
    <p:sldId id="743" r:id="rId47"/>
    <p:sldId id="744" r:id="rId48"/>
    <p:sldId id="745" r:id="rId49"/>
    <p:sldId id="748" r:id="rId50"/>
    <p:sldId id="746" r:id="rId51"/>
    <p:sldId id="754" r:id="rId52"/>
    <p:sldId id="752" r:id="rId53"/>
    <p:sldId id="776" r:id="rId54"/>
    <p:sldId id="777" r:id="rId55"/>
    <p:sldId id="778" r:id="rId56"/>
    <p:sldId id="779" r:id="rId57"/>
    <p:sldId id="780" r:id="rId58"/>
    <p:sldId id="781" r:id="rId59"/>
    <p:sldId id="782" r:id="rId60"/>
    <p:sldId id="783" r:id="rId61"/>
    <p:sldId id="784" r:id="rId62"/>
    <p:sldId id="785" r:id="rId63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FFCCFF"/>
    <a:srgbClr val="3333CC"/>
    <a:srgbClr val="008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9122" autoAdjust="0"/>
  </p:normalViewPr>
  <p:slideViewPr>
    <p:cSldViewPr>
      <p:cViewPr>
        <p:scale>
          <a:sx n="60" d="100"/>
          <a:sy n="60" d="100"/>
        </p:scale>
        <p:origin x="516" y="1392"/>
      </p:cViewPr>
      <p:guideLst>
        <p:guide orient="horz" pos="3888"/>
        <p:guide pos="1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38" d="100"/>
          <a:sy n="38" d="100"/>
        </p:scale>
        <p:origin x="-1446" y="-84"/>
      </p:cViewPr>
      <p:guideLst>
        <p:guide orient="horz" pos="3023"/>
        <p:guide pos="230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5749925" y="8799513"/>
            <a:ext cx="684213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227" tIns="46777" rIns="95227" bIns="46777">
            <a:spAutoFit/>
          </a:bodyPr>
          <a:lstStyle>
            <a:lvl1pPr defTabSz="963613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defTabSz="963613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defTabSz="963613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defTabSz="963613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defTabSz="963613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fld id="{7D24F2BB-BBB3-44BC-9B89-4055B506CF0B}" type="slidenum">
              <a:rPr lang="en-US" altLang="it-IT" sz="2500">
                <a:latin typeface="Book Antiqua" pitchFamily="18" charset="0"/>
              </a:rPr>
              <a:pPr/>
              <a:t>‹N›</a:t>
            </a:fld>
            <a:endParaRPr lang="en-US" altLang="it-IT" sz="250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611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66825" y="727075"/>
            <a:ext cx="4783138" cy="35877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59300"/>
            <a:ext cx="536575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27" tIns="46777" rIns="95227" bIns="467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08395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8747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7937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075486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125538"/>
            <a:ext cx="3771900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10100" y="1125538"/>
            <a:ext cx="3771900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7179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4130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6853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2280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559850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050492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6602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457950" y="225425"/>
            <a:ext cx="1924050" cy="587057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225425"/>
            <a:ext cx="5619750" cy="587057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4652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225425"/>
            <a:ext cx="7696200" cy="649288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685800" y="1125538"/>
            <a:ext cx="3771900" cy="497046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10100" y="1125538"/>
            <a:ext cx="3771900" cy="497046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2968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25538"/>
            <a:ext cx="7696200" cy="497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Click to edit Master text styles</a:t>
            </a:r>
          </a:p>
          <a:p>
            <a:pPr lvl="1"/>
            <a:r>
              <a:rPr lang="en-US" altLang="it-IT" smtClean="0"/>
              <a:t>Second Level</a:t>
            </a:r>
          </a:p>
          <a:p>
            <a:pPr lvl="2"/>
            <a:r>
              <a:rPr lang="en-US" altLang="it-IT" smtClean="0"/>
              <a:t>Third Level</a:t>
            </a:r>
          </a:p>
          <a:p>
            <a:pPr lvl="3"/>
            <a:r>
              <a:rPr lang="en-US" altLang="it-IT" smtClean="0"/>
              <a:t>Fourth Level</a:t>
            </a:r>
          </a:p>
          <a:p>
            <a:pPr lvl="4"/>
            <a:r>
              <a:rPr lang="en-US" altLang="it-IT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5425"/>
            <a:ext cx="76962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1371600" y="6324600"/>
            <a:ext cx="1981200" cy="3635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it-IT">
                <a:latin typeface="Arial" charset="0"/>
              </a:rPr>
              <a:t>Giuseppe Bianchi </a:t>
            </a: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685800" y="6477000"/>
            <a:ext cx="685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30" name="Line 7"/>
          <p:cNvSpPr>
            <a:spLocks noChangeShapeType="1"/>
          </p:cNvSpPr>
          <p:nvPr/>
        </p:nvSpPr>
        <p:spPr bwMode="auto">
          <a:xfrm>
            <a:off x="3429000" y="6477000"/>
            <a:ext cx="525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31" name="Line 8"/>
          <p:cNvSpPr>
            <a:spLocks noChangeShapeType="1"/>
          </p:cNvSpPr>
          <p:nvPr/>
        </p:nvSpPr>
        <p:spPr bwMode="auto">
          <a:xfrm>
            <a:off x="685800" y="6553200"/>
            <a:ext cx="685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32" name="Line 9"/>
          <p:cNvSpPr>
            <a:spLocks noChangeShapeType="1"/>
          </p:cNvSpPr>
          <p:nvPr/>
        </p:nvSpPr>
        <p:spPr bwMode="auto">
          <a:xfrm>
            <a:off x="3429000" y="6553200"/>
            <a:ext cx="525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è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ð"/>
        <a:defRPr sz="3200">
          <a:solidFill>
            <a:schemeClr val="tx1"/>
          </a:solidFill>
          <a:latin typeface="Arial Narrow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à"/>
        <a:defRPr sz="2800">
          <a:solidFill>
            <a:schemeClr val="tx1"/>
          </a:solidFill>
          <a:latin typeface="Times New Roman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»"/>
        <a:defRPr sz="24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ChangeArrowheads="1"/>
          </p:cNvSpPr>
          <p:nvPr/>
        </p:nvSpPr>
        <p:spPr bwMode="auto">
          <a:xfrm>
            <a:off x="685800" y="25733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 eaLnBrk="0" hangingPunct="0">
              <a:defRPr/>
            </a:pPr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Lecture:</a:t>
            </a:r>
            <a:b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/>
            </a:r>
            <a:b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Transport Layer Security</a:t>
            </a:r>
            <a:b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(secure Socket Layer)</a:t>
            </a:r>
            <a:endParaRPr lang="en-US" sz="2400" b="1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051" name="Text Box 4"/>
          <p:cNvSpPr txBox="1">
            <a:spLocks noChangeArrowheads="1"/>
          </p:cNvSpPr>
          <p:nvPr/>
        </p:nvSpPr>
        <p:spPr bwMode="auto">
          <a:xfrm>
            <a:off x="1116013" y="5399088"/>
            <a:ext cx="5237162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 sz="1600"/>
              <a:t>Recommended reading: </a:t>
            </a:r>
          </a:p>
          <a:p>
            <a:pPr eaLnBrk="1" hangingPunct="1"/>
            <a:r>
              <a:rPr lang="it-IT" altLang="it-IT" b="1"/>
              <a:t>Stephen Thomas, “SSS and TLS essentials”, Wiley, 2000</a:t>
            </a:r>
          </a:p>
          <a:p>
            <a:pPr eaLnBrk="1" hangingPunct="1"/>
            <a:r>
              <a:rPr lang="it-IT" altLang="it-IT"/>
              <a:t>Very old and in some parts obsolete, but very well written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mtClean="0"/>
              <a:t>Lecture’s twofold goal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t-IT" altLang="it-IT" sz="2800" smtClean="0"/>
              <a:t>Dissection of well known and widely employed security protocol </a:t>
            </a:r>
          </a:p>
          <a:p>
            <a:pPr lvl="1" eaLnBrk="1" hangingPunct="1">
              <a:lnSpc>
                <a:spcPct val="90000"/>
              </a:lnSpc>
            </a:pPr>
            <a:r>
              <a:rPr lang="it-IT" altLang="it-IT" sz="2800" smtClean="0"/>
              <a:t>Rasonable in-depth analysis of TLS details</a:t>
            </a:r>
          </a:p>
          <a:p>
            <a:pPr lvl="2" eaLnBrk="1" hangingPunct="1">
              <a:lnSpc>
                <a:spcPct val="90000"/>
              </a:lnSpc>
            </a:pPr>
            <a:r>
              <a:rPr lang="it-IT" altLang="it-IT" sz="2400" smtClean="0"/>
              <a:t>Devil is in details </a:t>
            </a:r>
            <a:r>
              <a:rPr lang="it-IT" altLang="it-IT" sz="2400" smtClean="0">
                <a:sym typeface="Wingdings" pitchFamily="2" charset="2"/>
              </a:rPr>
              <a:t></a:t>
            </a:r>
          </a:p>
          <a:p>
            <a:pPr lvl="2" eaLnBrk="1" hangingPunct="1">
              <a:lnSpc>
                <a:spcPct val="90000"/>
              </a:lnSpc>
            </a:pPr>
            <a:r>
              <a:rPr lang="it-IT" altLang="it-IT" sz="2400" smtClean="0"/>
              <a:t>Although many more details had to be skipped (this is not a full course on TLS…)</a:t>
            </a:r>
          </a:p>
          <a:p>
            <a:pPr lvl="1" eaLnBrk="1" hangingPunct="1">
              <a:lnSpc>
                <a:spcPct val="90000"/>
              </a:lnSpc>
            </a:pPr>
            <a:endParaRPr lang="it-IT" altLang="it-IT" sz="2800" smtClean="0"/>
          </a:p>
          <a:p>
            <a:pPr eaLnBrk="1" hangingPunct="1">
              <a:lnSpc>
                <a:spcPct val="90000"/>
              </a:lnSpc>
            </a:pPr>
            <a:r>
              <a:rPr lang="it-IT" altLang="it-IT" sz="2800" smtClean="0"/>
              <a:t>Understand how a long-to-live security protocol should be designed</a:t>
            </a:r>
          </a:p>
          <a:p>
            <a:pPr lvl="1" eaLnBrk="1" hangingPunct="1">
              <a:lnSpc>
                <a:spcPct val="90000"/>
              </a:lnSpc>
            </a:pPr>
            <a:r>
              <a:rPr lang="it-IT" altLang="it-IT" sz="2800" smtClean="0"/>
              <a:t>Show good design choices vs bad ones</a:t>
            </a:r>
          </a:p>
          <a:p>
            <a:pPr lvl="2" eaLnBrk="1" hangingPunct="1">
              <a:lnSpc>
                <a:spcPct val="90000"/>
              </a:lnSpc>
            </a:pPr>
            <a:r>
              <a:rPr lang="it-IT" altLang="it-IT" sz="2400" smtClean="0"/>
              <a:t>TLS shows several examples for both!</a:t>
            </a:r>
          </a:p>
          <a:p>
            <a:pPr lvl="2" eaLnBrk="1" hangingPunct="1">
              <a:lnSpc>
                <a:spcPct val="90000"/>
              </a:lnSpc>
            </a:pPr>
            <a:endParaRPr lang="it-IT" altLang="it-IT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7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98725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it-IT" smtClean="0"/>
              <a:t>Introduction to TLS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mtClean="0"/>
              <a:t>History of SSL/TLS</a:t>
            </a:r>
          </a:p>
        </p:txBody>
      </p:sp>
      <p:sp>
        <p:nvSpPr>
          <p:cNvPr id="3075" name="AutoShape 4"/>
          <p:cNvSpPr>
            <a:spLocks noChangeArrowheads="1"/>
          </p:cNvSpPr>
          <p:nvPr/>
        </p:nvSpPr>
        <p:spPr bwMode="auto">
          <a:xfrm>
            <a:off x="538163" y="836613"/>
            <a:ext cx="6554787" cy="2233612"/>
          </a:xfrm>
          <a:prstGeom prst="rightArrow">
            <a:avLst>
              <a:gd name="adj1" fmla="val 80481"/>
              <a:gd name="adj2" fmla="val 29564"/>
            </a:avLst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3076" name="Text Box 7"/>
          <p:cNvSpPr txBox="1">
            <a:spLocks noChangeArrowheads="1"/>
          </p:cNvSpPr>
          <p:nvPr/>
        </p:nvSpPr>
        <p:spPr bwMode="auto">
          <a:xfrm>
            <a:off x="3184525" y="2276475"/>
            <a:ext cx="603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1995</a:t>
            </a:r>
          </a:p>
        </p:txBody>
      </p:sp>
      <p:sp>
        <p:nvSpPr>
          <p:cNvPr id="3077" name="Text Box 8"/>
          <p:cNvSpPr txBox="1">
            <a:spLocks noChangeArrowheads="1"/>
          </p:cNvSpPr>
          <p:nvPr/>
        </p:nvSpPr>
        <p:spPr bwMode="auto">
          <a:xfrm>
            <a:off x="2843213" y="1160463"/>
            <a:ext cx="14351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SSL v2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Integrated in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netscape 1.1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solidFill>
                  <a:srgbClr val="FF3300"/>
                </a:solidFill>
                <a:latin typeface="Arial Narrow" pitchFamily="34" charset="0"/>
              </a:rPr>
              <a:t>Badly broken!</a:t>
            </a:r>
          </a:p>
        </p:txBody>
      </p:sp>
      <p:sp>
        <p:nvSpPr>
          <p:cNvPr id="3078" name="Text Box 9"/>
          <p:cNvSpPr txBox="1">
            <a:spLocks noChangeArrowheads="1"/>
          </p:cNvSpPr>
          <p:nvPr/>
        </p:nvSpPr>
        <p:spPr bwMode="auto">
          <a:xfrm>
            <a:off x="879475" y="1160463"/>
            <a:ext cx="1501775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SSL v1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by Netscape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never released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>
              <a:latin typeface="Arial Narrow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1994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5180013" y="2305050"/>
            <a:ext cx="603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1996</a:t>
            </a:r>
          </a:p>
        </p:txBody>
      </p:sp>
      <p:sp>
        <p:nvSpPr>
          <p:cNvPr id="3080" name="Text Box 11"/>
          <p:cNvSpPr txBox="1">
            <a:spLocks noChangeArrowheads="1"/>
          </p:cNvSpPr>
          <p:nvPr/>
        </p:nvSpPr>
        <p:spPr bwMode="auto">
          <a:xfrm>
            <a:off x="4787900" y="1160463"/>
            <a:ext cx="13954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SSL v3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Redesigned</a:t>
            </a:r>
            <a:br>
              <a:rPr lang="it-IT" altLang="it-IT" sz="1800">
                <a:latin typeface="Arial Narrow" pitchFamily="34" charset="0"/>
              </a:rPr>
            </a:br>
            <a:r>
              <a:rPr lang="it-IT" altLang="it-IT" sz="1800">
                <a:latin typeface="Arial Narrow" pitchFamily="34" charset="0"/>
              </a:rPr>
              <a:t>from scratch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by Netscape  </a:t>
            </a:r>
          </a:p>
        </p:txBody>
      </p:sp>
      <p:sp>
        <p:nvSpPr>
          <p:cNvPr id="3081" name="AutoShape 15"/>
          <p:cNvSpPr>
            <a:spLocks noChangeArrowheads="1"/>
          </p:cNvSpPr>
          <p:nvPr/>
        </p:nvSpPr>
        <p:spPr bwMode="auto">
          <a:xfrm>
            <a:off x="1331913" y="2924175"/>
            <a:ext cx="7345362" cy="3025775"/>
          </a:xfrm>
          <a:prstGeom prst="rightArrow">
            <a:avLst>
              <a:gd name="adj1" fmla="val 84815"/>
              <a:gd name="adj2" fmla="val 24029"/>
            </a:avLst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3082" name="Text Box 13"/>
          <p:cNvSpPr txBox="1">
            <a:spLocks noChangeArrowheads="1"/>
          </p:cNvSpPr>
          <p:nvPr/>
        </p:nvSpPr>
        <p:spPr bwMode="auto">
          <a:xfrm>
            <a:off x="1387475" y="3357563"/>
            <a:ext cx="1887538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TLS v1.0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First IETF design</a:t>
            </a:r>
            <a:br>
              <a:rPr lang="it-IT" altLang="it-IT" sz="1800">
                <a:latin typeface="Arial Narrow" pitchFamily="34" charset="0"/>
              </a:rPr>
            </a:br>
            <a:r>
              <a:rPr lang="it-IT" altLang="it-IT" sz="1800">
                <a:latin typeface="Arial Narrow" pitchFamily="34" charset="0"/>
              </a:rPr>
              <a:t>(versus Netscape) </a:t>
            </a:r>
            <a:br>
              <a:rPr lang="it-IT" altLang="it-IT" sz="1800">
                <a:latin typeface="Arial Narrow" pitchFamily="34" charset="0"/>
              </a:rPr>
            </a:br>
            <a:r>
              <a:rPr lang="it-IT" altLang="it-IT" sz="1800">
                <a:latin typeface="Arial Narrow" pitchFamily="34" charset="0"/>
              </a:rPr>
              <a:t>1996-1999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RFC 2246, jan 1999</a:t>
            </a:r>
          </a:p>
        </p:txBody>
      </p:sp>
      <p:sp>
        <p:nvSpPr>
          <p:cNvPr id="3083" name="Text Box 16"/>
          <p:cNvSpPr txBox="1">
            <a:spLocks noChangeArrowheads="1"/>
          </p:cNvSpPr>
          <p:nvPr/>
        </p:nvSpPr>
        <p:spPr bwMode="auto">
          <a:xfrm>
            <a:off x="3492500" y="3357563"/>
            <a:ext cx="10922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TLS v 1.1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RFC 4346 </a:t>
            </a:r>
            <a:br>
              <a:rPr lang="it-IT" altLang="it-IT" sz="1800">
                <a:latin typeface="Arial Narrow" pitchFamily="34" charset="0"/>
              </a:rPr>
            </a:br>
            <a:r>
              <a:rPr lang="it-IT" altLang="it-IT" sz="1800">
                <a:latin typeface="Arial Narrow" pitchFamily="34" charset="0"/>
              </a:rPr>
              <a:t>Apr 2006</a:t>
            </a:r>
          </a:p>
        </p:txBody>
      </p:sp>
      <p:sp>
        <p:nvSpPr>
          <p:cNvPr id="3084" name="Text Box 17"/>
          <p:cNvSpPr txBox="1">
            <a:spLocks noChangeArrowheads="1"/>
          </p:cNvSpPr>
          <p:nvPr/>
        </p:nvSpPr>
        <p:spPr bwMode="auto">
          <a:xfrm>
            <a:off x="4659313" y="3357563"/>
            <a:ext cx="1328737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DTLS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RFC 4347 </a:t>
            </a:r>
            <a:br>
              <a:rPr lang="it-IT" altLang="it-IT" sz="1800">
                <a:latin typeface="Arial Narrow" pitchFamily="34" charset="0"/>
              </a:rPr>
            </a:br>
            <a:r>
              <a:rPr lang="it-IT" altLang="it-IT" sz="1800">
                <a:latin typeface="Arial Narrow" pitchFamily="34" charset="0"/>
              </a:rPr>
              <a:t>Apr 2006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solidFill>
                  <a:srgbClr val="FF3300"/>
                </a:solidFill>
                <a:latin typeface="Arial Narrow" pitchFamily="34" charset="0"/>
              </a:rPr>
              <a:t>UDP support</a:t>
            </a:r>
          </a:p>
        </p:txBody>
      </p:sp>
      <p:sp>
        <p:nvSpPr>
          <p:cNvPr id="3085" name="Text Box 19"/>
          <p:cNvSpPr txBox="1">
            <a:spLocks noChangeArrowheads="1"/>
          </p:cNvSpPr>
          <p:nvPr/>
        </p:nvSpPr>
        <p:spPr bwMode="auto">
          <a:xfrm>
            <a:off x="6046788" y="3357563"/>
            <a:ext cx="2028825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TLS v 1.2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RFC 5246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Aug 2008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solidFill>
                  <a:srgbClr val="FF3300"/>
                </a:solidFill>
                <a:latin typeface="Arial Narrow" pitchFamily="34" charset="0"/>
              </a:rPr>
              <a:t>Get rid of now weak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solidFill>
                  <a:srgbClr val="FF3300"/>
                </a:solidFill>
                <a:latin typeface="Arial Narrow" pitchFamily="34" charset="0"/>
              </a:rPr>
              <a:t>MD5/SHA-1hash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solidFill>
                  <a:srgbClr val="FF3300"/>
                </a:solidFill>
                <a:latin typeface="Arial Narrow" pitchFamily="34" charset="0"/>
              </a:rPr>
              <a:t>(negotiated PRF,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solidFill>
                  <a:srgbClr val="FF3300"/>
                </a:solidFill>
                <a:latin typeface="Arial Narrow" pitchFamily="34" charset="0"/>
              </a:rPr>
              <a:t>default SHA-256)</a:t>
            </a:r>
          </a:p>
        </p:txBody>
      </p:sp>
      <p:sp>
        <p:nvSpPr>
          <p:cNvPr id="3086" name="Text Box 20"/>
          <p:cNvSpPr txBox="1">
            <a:spLocks noChangeArrowheads="1"/>
          </p:cNvSpPr>
          <p:nvPr/>
        </p:nvSpPr>
        <p:spPr bwMode="auto">
          <a:xfrm>
            <a:off x="1455738" y="4840288"/>
            <a:ext cx="4281487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it-IT" sz="1600" b="0">
                <a:latin typeface="Arial Narrow" pitchFamily="34" charset="0"/>
              </a:rPr>
              <a:t>TLS = SSL with minor modification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it-IT" sz="1600" b="0">
                <a:latin typeface="Arial Narrow" pitchFamily="34" charset="0"/>
              </a:rPr>
              <a:t>TLS1.0=SSLv3.1</a:t>
            </a:r>
          </a:p>
          <a:p>
            <a:pPr lvl="1"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it-IT" sz="1600"/>
              <a:t>However NOT backward compatible with SSL 3.0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600" b="0">
              <a:latin typeface="Arial Narrow" pitchFamily="34" charset="0"/>
            </a:endParaRPr>
          </a:p>
        </p:txBody>
      </p:sp>
      <p:sp>
        <p:nvSpPr>
          <p:cNvPr id="3087" name="Text Box 21"/>
          <p:cNvSpPr txBox="1">
            <a:spLocks noChangeArrowheads="1"/>
          </p:cNvSpPr>
          <p:nvPr/>
        </p:nvSpPr>
        <p:spPr bwMode="auto">
          <a:xfrm>
            <a:off x="4383088" y="5740400"/>
            <a:ext cx="29257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solidFill>
                  <a:srgbClr val="3333CC"/>
                </a:solidFill>
                <a:latin typeface="Arial Narrow" pitchFamily="34" charset="0"/>
              </a:rPr>
              <a:t>Public Domain implementation</a:t>
            </a:r>
            <a:br>
              <a:rPr lang="it-IT" altLang="it-IT" sz="1800">
                <a:solidFill>
                  <a:srgbClr val="3333CC"/>
                </a:solidFill>
                <a:latin typeface="Arial Narrow" pitchFamily="34" charset="0"/>
              </a:rPr>
            </a:br>
            <a:r>
              <a:rPr lang="it-IT" altLang="it-IT" sz="1800">
                <a:solidFill>
                  <a:srgbClr val="3333CC"/>
                </a:solidFill>
                <a:latin typeface="Arial Narrow" pitchFamily="34" charset="0"/>
              </a:rPr>
              <a:t>available @ www.openssl.org</a:t>
            </a:r>
          </a:p>
        </p:txBody>
      </p:sp>
      <p:sp>
        <p:nvSpPr>
          <p:cNvPr id="3088" name="Text Box 22"/>
          <p:cNvSpPr txBox="1">
            <a:spLocks noChangeArrowheads="1"/>
          </p:cNvSpPr>
          <p:nvPr/>
        </p:nvSpPr>
        <p:spPr bwMode="auto">
          <a:xfrm>
            <a:off x="7216775" y="1468438"/>
            <a:ext cx="64293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4400" b="0">
                <a:latin typeface="Arial Narrow" pitchFamily="34" charset="0"/>
              </a:rPr>
              <a:t>…</a:t>
            </a:r>
          </a:p>
        </p:txBody>
      </p:sp>
      <p:sp>
        <p:nvSpPr>
          <p:cNvPr id="3089" name="Text Box 23"/>
          <p:cNvSpPr txBox="1">
            <a:spLocks noChangeArrowheads="1"/>
          </p:cNvSpPr>
          <p:nvPr/>
        </p:nvSpPr>
        <p:spPr bwMode="auto">
          <a:xfrm>
            <a:off x="611188" y="4076700"/>
            <a:ext cx="642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4400" b="0">
                <a:latin typeface="Arial Narrow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62856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mtClean="0"/>
              <a:t>SSL/TLS: layered view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716338"/>
            <a:ext cx="7696200" cy="25209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it-IT" sz="1800" smtClean="0"/>
              <a:t>SSL/TLS: on top of TCP, but below application layer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it-IT" sz="1800" smtClean="0"/>
              <a:t>(can be considered as top sublayer for L4 or bottom for L7)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it-IT" sz="1800" smtClean="0"/>
              <a:t>SSL/TLS: NOT a security enhancement of TCP!</a:t>
            </a:r>
          </a:p>
          <a:p>
            <a:pPr eaLnBrk="1" hangingPunct="1">
              <a:lnSpc>
                <a:spcPct val="80000"/>
              </a:lnSpc>
            </a:pPr>
            <a:r>
              <a:rPr lang="en-GB" altLang="it-IT" sz="1800" smtClean="0"/>
              <a:t>Not necessarily limited to Internet transport (L4)!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it-IT" sz="1800" smtClean="0"/>
              <a:t>Devised for point-to-point relationships in general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it-IT" sz="1800" smtClean="0"/>
              <a:t>E.g. EAP-TLS (RFC 2716)</a:t>
            </a:r>
          </a:p>
          <a:p>
            <a:pPr lvl="2" eaLnBrk="1" hangingPunct="1">
              <a:lnSpc>
                <a:spcPct val="80000"/>
              </a:lnSpc>
            </a:pPr>
            <a:r>
              <a:rPr lang="en-GB" altLang="it-IT" sz="1600" smtClean="0">
                <a:latin typeface="Times New Roman" charset="0"/>
              </a:rPr>
              <a:t>TLS mechanisms employed for authentication and integrity protection over L2 EAP</a:t>
            </a:r>
            <a:endParaRPr lang="it-IT" altLang="it-IT" sz="1600" smtClean="0">
              <a:latin typeface="Times New Roman" charset="0"/>
            </a:endParaRPr>
          </a:p>
          <a:p>
            <a:pPr eaLnBrk="1" hangingPunct="1">
              <a:lnSpc>
                <a:spcPct val="80000"/>
              </a:lnSpc>
            </a:pPr>
            <a:endParaRPr lang="it-IT" altLang="it-IT" sz="1800" smtClean="0"/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008063" y="2997200"/>
            <a:ext cx="26495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 b="0">
                <a:latin typeface="Arial Narrow" pitchFamily="34" charset="0"/>
              </a:rPr>
              <a:t>Network layer security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4867275" y="2997200"/>
            <a:ext cx="28019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 b="0">
                <a:latin typeface="Arial Narrow" pitchFamily="34" charset="0"/>
              </a:rPr>
              <a:t>Transport layer security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971550" y="2493963"/>
            <a:ext cx="2520950" cy="504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IP</a:t>
            </a: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971550" y="1990725"/>
            <a:ext cx="2520950" cy="504825"/>
          </a:xfrm>
          <a:prstGeom prst="rect">
            <a:avLst/>
          </a:prstGeom>
          <a:solidFill>
            <a:srgbClr val="00FFFF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IPsec</a:t>
            </a: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971550" y="1485900"/>
            <a:ext cx="2520950" cy="504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TCP/UDP/ANY</a:t>
            </a: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971550" y="981075"/>
            <a:ext cx="863600" cy="504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HTTP</a:t>
            </a: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1908175" y="981075"/>
            <a:ext cx="863600" cy="504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SMTP</a:t>
            </a: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2809875" y="982663"/>
            <a:ext cx="682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>
                <a:latin typeface="Arial Narrow" pitchFamily="34" charset="0"/>
              </a:rPr>
              <a:t>……</a:t>
            </a:r>
          </a:p>
        </p:txBody>
      </p:sp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5003800" y="2495550"/>
            <a:ext cx="2520950" cy="504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IP</a:t>
            </a:r>
          </a:p>
        </p:txBody>
      </p:sp>
      <p:sp>
        <p:nvSpPr>
          <p:cNvPr id="4109" name="Rectangle 13"/>
          <p:cNvSpPr>
            <a:spLocks noChangeArrowheads="1"/>
          </p:cNvSpPr>
          <p:nvPr/>
        </p:nvSpPr>
        <p:spPr bwMode="auto">
          <a:xfrm>
            <a:off x="5003800" y="1989138"/>
            <a:ext cx="2520950" cy="504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TCP (if UDP, then DTLS)</a:t>
            </a:r>
          </a:p>
        </p:txBody>
      </p:sp>
      <p:sp>
        <p:nvSpPr>
          <p:cNvPr id="4110" name="Rectangle 14"/>
          <p:cNvSpPr>
            <a:spLocks noChangeArrowheads="1"/>
          </p:cNvSpPr>
          <p:nvPr/>
        </p:nvSpPr>
        <p:spPr bwMode="auto">
          <a:xfrm>
            <a:off x="5003800" y="981075"/>
            <a:ext cx="863600" cy="504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HTTP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>
              <a:latin typeface="Arial Narrow" pitchFamily="34" charset="0"/>
            </a:endParaRPr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5940425" y="981075"/>
            <a:ext cx="863600" cy="504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SMTP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>
              <a:latin typeface="Arial Narrow" pitchFamily="34" charset="0"/>
            </a:endParaRPr>
          </a:p>
        </p:txBody>
      </p:sp>
      <p:sp>
        <p:nvSpPr>
          <p:cNvPr id="4112" name="Text Box 16"/>
          <p:cNvSpPr txBox="1">
            <a:spLocks noChangeArrowheads="1"/>
          </p:cNvSpPr>
          <p:nvPr/>
        </p:nvSpPr>
        <p:spPr bwMode="auto">
          <a:xfrm>
            <a:off x="6842125" y="984250"/>
            <a:ext cx="682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>
                <a:latin typeface="Arial Narrow" pitchFamily="34" charset="0"/>
              </a:rPr>
              <a:t>……</a:t>
            </a:r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5003800" y="1485900"/>
            <a:ext cx="2520950" cy="504825"/>
          </a:xfrm>
          <a:prstGeom prst="rect">
            <a:avLst/>
          </a:prstGeom>
          <a:solidFill>
            <a:srgbClr val="00FFFF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SSL/TLS</a:t>
            </a:r>
          </a:p>
        </p:txBody>
      </p:sp>
      <p:sp>
        <p:nvSpPr>
          <p:cNvPr id="4114" name="AutoShape 18"/>
          <p:cNvSpPr>
            <a:spLocks noChangeArrowheads="1"/>
          </p:cNvSpPr>
          <p:nvPr/>
        </p:nvSpPr>
        <p:spPr bwMode="auto">
          <a:xfrm>
            <a:off x="5005388" y="1270000"/>
            <a:ext cx="900112" cy="325438"/>
          </a:xfrm>
          <a:prstGeom prst="downArrow">
            <a:avLst>
              <a:gd name="adj1" fmla="val 61204"/>
              <a:gd name="adj2" fmla="val 32685"/>
            </a:avLst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https</a:t>
            </a:r>
          </a:p>
        </p:txBody>
      </p:sp>
      <p:sp>
        <p:nvSpPr>
          <p:cNvPr id="4115" name="AutoShape 19"/>
          <p:cNvSpPr>
            <a:spLocks noChangeArrowheads="1"/>
          </p:cNvSpPr>
          <p:nvPr/>
        </p:nvSpPr>
        <p:spPr bwMode="auto">
          <a:xfrm>
            <a:off x="5940425" y="1270000"/>
            <a:ext cx="900113" cy="325438"/>
          </a:xfrm>
          <a:prstGeom prst="downArrow">
            <a:avLst>
              <a:gd name="adj1" fmla="val 61204"/>
              <a:gd name="adj2" fmla="val 32685"/>
            </a:avLst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smtps</a:t>
            </a:r>
          </a:p>
        </p:txBody>
      </p:sp>
    </p:spTree>
    <p:extLst>
      <p:ext uri="{BB962C8B-B14F-4D97-AF65-F5344CB8AC3E}">
        <p14:creationId xmlns:p14="http://schemas.microsoft.com/office/powerpoint/2010/main" val="377718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1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mtClean="0"/>
              <a:t>Application support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0200" y="1196975"/>
            <a:ext cx="4608513" cy="525621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it-IT" altLang="it-IT" sz="1600" smtClean="0"/>
              <a:t>Typical approach: reserve special port number for SSL/TLS mediated application</a:t>
            </a:r>
          </a:p>
          <a:p>
            <a:pPr lvl="1" eaLnBrk="1" hangingPunct="1">
              <a:lnSpc>
                <a:spcPct val="80000"/>
              </a:lnSpc>
            </a:pPr>
            <a:r>
              <a:rPr lang="it-IT" altLang="it-IT" sz="1600" smtClean="0"/>
              <a:t>Example:</a:t>
            </a:r>
          </a:p>
          <a:p>
            <a:pPr lvl="2" eaLnBrk="1" hangingPunct="1">
              <a:lnSpc>
                <a:spcPct val="80000"/>
              </a:lnSpc>
            </a:pPr>
            <a:r>
              <a:rPr lang="it-IT" altLang="it-IT" sz="1400" smtClean="0">
                <a:latin typeface="Times New Roman" charset="0"/>
              </a:rPr>
              <a:t>port 80 = HTTP over TCP</a:t>
            </a:r>
          </a:p>
          <a:p>
            <a:pPr lvl="2" eaLnBrk="1" hangingPunct="1">
              <a:lnSpc>
                <a:spcPct val="80000"/>
              </a:lnSpc>
            </a:pPr>
            <a:r>
              <a:rPr lang="it-IT" altLang="it-IT" sz="1400" smtClean="0">
                <a:latin typeface="Times New Roman" charset="0"/>
              </a:rPr>
              <a:t>Port 443 = HTTP over SSL/TLS (HTTPS)</a:t>
            </a:r>
          </a:p>
          <a:p>
            <a:pPr lvl="1" eaLnBrk="1" hangingPunct="1">
              <a:lnSpc>
                <a:spcPct val="80000"/>
              </a:lnSpc>
            </a:pPr>
            <a:r>
              <a:rPr lang="it-IT" altLang="it-IT" sz="1600" smtClean="0"/>
              <a:t>SSL/TLS common application port numbers</a:t>
            </a:r>
          </a:p>
          <a:p>
            <a:pPr lvl="2" eaLnBrk="1" hangingPunct="1">
              <a:lnSpc>
                <a:spcPct val="80000"/>
              </a:lnSpc>
            </a:pPr>
            <a:r>
              <a:rPr lang="it-IT" altLang="it-IT" sz="1400" smtClean="0">
                <a:latin typeface="Times New Roman" charset="0"/>
              </a:rPr>
              <a:t>smtps 465 (MS) or 587 (others)</a:t>
            </a:r>
          </a:p>
          <a:p>
            <a:pPr lvl="2" eaLnBrk="1" hangingPunct="1">
              <a:lnSpc>
                <a:spcPct val="80000"/>
              </a:lnSpc>
            </a:pPr>
            <a:r>
              <a:rPr lang="it-IT" altLang="it-IT" sz="1400" smtClean="0">
                <a:latin typeface="Times New Roman" charset="0"/>
              </a:rPr>
              <a:t>spop3 995</a:t>
            </a:r>
          </a:p>
          <a:p>
            <a:pPr lvl="2" eaLnBrk="1" hangingPunct="1">
              <a:lnSpc>
                <a:spcPct val="80000"/>
              </a:lnSpc>
            </a:pPr>
            <a:r>
              <a:rPr lang="it-IT" altLang="it-IT" sz="1400" smtClean="0">
                <a:latin typeface="Times New Roman" charset="0"/>
              </a:rPr>
              <a:t>imaps 991</a:t>
            </a:r>
          </a:p>
          <a:p>
            <a:pPr lvl="2" eaLnBrk="1" hangingPunct="1">
              <a:lnSpc>
                <a:spcPct val="80000"/>
              </a:lnSpc>
            </a:pPr>
            <a:r>
              <a:rPr lang="it-IT" altLang="it-IT" sz="1400" smtClean="0">
                <a:latin typeface="Times New Roman" charset="0"/>
              </a:rPr>
              <a:t>telnets 992</a:t>
            </a:r>
          </a:p>
          <a:p>
            <a:pPr lvl="2" eaLnBrk="1" hangingPunct="1">
              <a:lnSpc>
                <a:spcPct val="80000"/>
              </a:lnSpc>
            </a:pPr>
            <a:r>
              <a:rPr lang="it-IT" altLang="it-IT" sz="1400" smtClean="0">
                <a:latin typeface="Times New Roman" charset="0"/>
              </a:rPr>
              <a:t>…</a:t>
            </a:r>
          </a:p>
          <a:p>
            <a:pPr lvl="1" eaLnBrk="1" hangingPunct="1">
              <a:lnSpc>
                <a:spcPct val="80000"/>
              </a:lnSpc>
            </a:pPr>
            <a:r>
              <a:rPr lang="it-IT" altLang="it-IT" sz="1600" smtClean="0"/>
              <a:t>Pros</a:t>
            </a:r>
          </a:p>
          <a:p>
            <a:pPr lvl="2" eaLnBrk="1" hangingPunct="1">
              <a:lnSpc>
                <a:spcPct val="80000"/>
              </a:lnSpc>
            </a:pPr>
            <a:r>
              <a:rPr lang="it-IT" altLang="it-IT" sz="1400" smtClean="0">
                <a:latin typeface="Times New Roman" charset="0"/>
              </a:rPr>
              <a:t>works well; de facto standard </a:t>
            </a:r>
          </a:p>
          <a:p>
            <a:pPr lvl="2" eaLnBrk="1" hangingPunct="1">
              <a:lnSpc>
                <a:spcPct val="80000"/>
              </a:lnSpc>
            </a:pPr>
            <a:r>
              <a:rPr lang="it-IT" altLang="it-IT" sz="1400" smtClean="0">
                <a:latin typeface="Times New Roman" charset="0"/>
              </a:rPr>
              <a:t>Straightforward application support!!</a:t>
            </a:r>
          </a:p>
          <a:p>
            <a:pPr lvl="1" eaLnBrk="1" hangingPunct="1">
              <a:lnSpc>
                <a:spcPct val="80000"/>
              </a:lnSpc>
            </a:pPr>
            <a:r>
              <a:rPr lang="it-IT" altLang="it-IT" sz="1600" smtClean="0"/>
              <a:t>Cons:</a:t>
            </a:r>
          </a:p>
          <a:p>
            <a:pPr lvl="2" eaLnBrk="1" hangingPunct="1">
              <a:lnSpc>
                <a:spcPct val="80000"/>
              </a:lnSpc>
            </a:pPr>
            <a:r>
              <a:rPr lang="it-IT" altLang="it-IT" sz="1400" smtClean="0">
                <a:latin typeface="Times New Roman" charset="0"/>
              </a:rPr>
              <a:t>2 reserved port numbers for same service</a:t>
            </a:r>
          </a:p>
          <a:p>
            <a:pPr lvl="2" eaLnBrk="1" hangingPunct="1">
              <a:lnSpc>
                <a:spcPct val="80000"/>
              </a:lnSpc>
            </a:pPr>
            <a:r>
              <a:rPr lang="it-IT" altLang="it-IT" sz="1400" smtClean="0">
                <a:latin typeface="Times New Roman" charset="0"/>
              </a:rPr>
              <a:t>deprecated by IETF (but still here…)</a:t>
            </a:r>
          </a:p>
          <a:p>
            <a:pPr eaLnBrk="1" hangingPunct="1">
              <a:lnSpc>
                <a:spcPct val="80000"/>
              </a:lnSpc>
            </a:pPr>
            <a:r>
              <a:rPr lang="it-IT" altLang="it-IT" sz="1600" smtClean="0"/>
              <a:t>Alternative approach: slightly adapt application’s internals </a:t>
            </a:r>
          </a:p>
          <a:p>
            <a:pPr lvl="1" eaLnBrk="1" hangingPunct="1">
              <a:lnSpc>
                <a:spcPct val="80000"/>
              </a:lnSpc>
            </a:pPr>
            <a:r>
              <a:rPr lang="it-IT" altLang="it-IT" sz="1600" smtClean="0"/>
              <a:t>App reuses same port number</a:t>
            </a:r>
          </a:p>
          <a:p>
            <a:pPr lvl="1" eaLnBrk="1" hangingPunct="1">
              <a:lnSpc>
                <a:spcPct val="80000"/>
              </a:lnSpc>
            </a:pPr>
            <a:r>
              <a:rPr lang="it-IT" altLang="it-IT" sz="1600" smtClean="0"/>
              <a:t>Example: HTTPv1.1: upgrade: TLS/1.0 </a:t>
            </a:r>
            <a:br>
              <a:rPr lang="it-IT" altLang="it-IT" sz="1600" smtClean="0"/>
            </a:br>
            <a:r>
              <a:rPr lang="it-IT" altLang="it-IT" sz="1600" smtClean="0"/>
              <a:t>new http command (see RFC 2817)</a:t>
            </a:r>
          </a:p>
        </p:txBody>
      </p:sp>
      <p:sp>
        <p:nvSpPr>
          <p:cNvPr id="5124" name="Rectangle 6"/>
          <p:cNvSpPr>
            <a:spLocks noChangeArrowheads="1"/>
          </p:cNvSpPr>
          <p:nvPr/>
        </p:nvSpPr>
        <p:spPr bwMode="auto">
          <a:xfrm>
            <a:off x="395288" y="4437063"/>
            <a:ext cx="3600450" cy="1368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TCP/IP</a:t>
            </a:r>
          </a:p>
        </p:txBody>
      </p:sp>
      <p:sp>
        <p:nvSpPr>
          <p:cNvPr id="5125" name="Rectangle 7"/>
          <p:cNvSpPr>
            <a:spLocks noChangeArrowheads="1"/>
          </p:cNvSpPr>
          <p:nvPr/>
        </p:nvSpPr>
        <p:spPr bwMode="auto">
          <a:xfrm>
            <a:off x="466725" y="1628775"/>
            <a:ext cx="863600" cy="504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HTTP</a:t>
            </a:r>
          </a:p>
        </p:txBody>
      </p:sp>
      <p:sp>
        <p:nvSpPr>
          <p:cNvPr id="5126" name="Rectangle 10"/>
          <p:cNvSpPr>
            <a:spLocks noChangeArrowheads="1"/>
          </p:cNvSpPr>
          <p:nvPr/>
        </p:nvSpPr>
        <p:spPr bwMode="auto">
          <a:xfrm>
            <a:off x="466725" y="2995613"/>
            <a:ext cx="863600" cy="504825"/>
          </a:xfrm>
          <a:prstGeom prst="rect">
            <a:avLst/>
          </a:prstGeom>
          <a:solidFill>
            <a:srgbClr val="00FFFF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TLS</a:t>
            </a:r>
          </a:p>
        </p:txBody>
      </p:sp>
      <p:sp>
        <p:nvSpPr>
          <p:cNvPr id="5127" name="AutoShape 13"/>
          <p:cNvSpPr>
            <a:spLocks noChangeArrowheads="1"/>
          </p:cNvSpPr>
          <p:nvPr/>
        </p:nvSpPr>
        <p:spPr bwMode="auto">
          <a:xfrm>
            <a:off x="466725" y="3573463"/>
            <a:ext cx="936625" cy="792162"/>
          </a:xfrm>
          <a:prstGeom prst="upDownArrow">
            <a:avLst>
              <a:gd name="adj1" fmla="val 71528"/>
              <a:gd name="adj2" fmla="val 19782"/>
            </a:avLst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eaVert"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5128" name="Text Box 14"/>
          <p:cNvSpPr txBox="1">
            <a:spLocks noChangeArrowheads="1"/>
          </p:cNvSpPr>
          <p:nvPr/>
        </p:nvSpPr>
        <p:spPr bwMode="auto">
          <a:xfrm>
            <a:off x="611188" y="3644900"/>
            <a:ext cx="641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https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443</a:t>
            </a:r>
          </a:p>
        </p:txBody>
      </p:sp>
      <p:sp>
        <p:nvSpPr>
          <p:cNvPr id="5129" name="AutoShape 15"/>
          <p:cNvSpPr>
            <a:spLocks noChangeArrowheads="1"/>
          </p:cNvSpPr>
          <p:nvPr/>
        </p:nvSpPr>
        <p:spPr bwMode="auto">
          <a:xfrm>
            <a:off x="466725" y="2205038"/>
            <a:ext cx="936625" cy="720725"/>
          </a:xfrm>
          <a:prstGeom prst="upDownArrow">
            <a:avLst>
              <a:gd name="adj1" fmla="val 71528"/>
              <a:gd name="adj2" fmla="val 19782"/>
            </a:avLst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eaVert"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5130" name="Text Box 16"/>
          <p:cNvSpPr txBox="1">
            <a:spLocks noChangeArrowheads="1"/>
          </p:cNvSpPr>
          <p:nvPr/>
        </p:nvSpPr>
        <p:spPr bwMode="auto">
          <a:xfrm>
            <a:off x="611188" y="2205038"/>
            <a:ext cx="5365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http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80</a:t>
            </a:r>
          </a:p>
        </p:txBody>
      </p:sp>
      <p:sp>
        <p:nvSpPr>
          <p:cNvPr id="5131" name="Rectangle 17"/>
          <p:cNvSpPr>
            <a:spLocks noChangeArrowheads="1"/>
          </p:cNvSpPr>
          <p:nvPr/>
        </p:nvSpPr>
        <p:spPr bwMode="auto">
          <a:xfrm>
            <a:off x="1546225" y="1628775"/>
            <a:ext cx="863600" cy="504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SMTP</a:t>
            </a:r>
          </a:p>
        </p:txBody>
      </p:sp>
      <p:sp>
        <p:nvSpPr>
          <p:cNvPr id="5132" name="Rectangle 18"/>
          <p:cNvSpPr>
            <a:spLocks noChangeArrowheads="1"/>
          </p:cNvSpPr>
          <p:nvPr/>
        </p:nvSpPr>
        <p:spPr bwMode="auto">
          <a:xfrm>
            <a:off x="1546225" y="2995613"/>
            <a:ext cx="863600" cy="504825"/>
          </a:xfrm>
          <a:prstGeom prst="rect">
            <a:avLst/>
          </a:prstGeom>
          <a:solidFill>
            <a:srgbClr val="00FFFF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TLS</a:t>
            </a:r>
          </a:p>
        </p:txBody>
      </p:sp>
      <p:sp>
        <p:nvSpPr>
          <p:cNvPr id="5133" name="AutoShape 19"/>
          <p:cNvSpPr>
            <a:spLocks noChangeArrowheads="1"/>
          </p:cNvSpPr>
          <p:nvPr/>
        </p:nvSpPr>
        <p:spPr bwMode="auto">
          <a:xfrm>
            <a:off x="1546225" y="3573463"/>
            <a:ext cx="936625" cy="792162"/>
          </a:xfrm>
          <a:prstGeom prst="upDownArrow">
            <a:avLst>
              <a:gd name="adj1" fmla="val 71528"/>
              <a:gd name="adj2" fmla="val 19782"/>
            </a:avLst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eaVert"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5134" name="Text Box 20"/>
          <p:cNvSpPr txBox="1">
            <a:spLocks noChangeArrowheads="1"/>
          </p:cNvSpPr>
          <p:nvPr/>
        </p:nvSpPr>
        <p:spPr bwMode="auto">
          <a:xfrm>
            <a:off x="1644650" y="3644900"/>
            <a:ext cx="736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smtps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587</a:t>
            </a:r>
          </a:p>
        </p:txBody>
      </p:sp>
      <p:sp>
        <p:nvSpPr>
          <p:cNvPr id="5135" name="AutoShape 21"/>
          <p:cNvSpPr>
            <a:spLocks noChangeArrowheads="1"/>
          </p:cNvSpPr>
          <p:nvPr/>
        </p:nvSpPr>
        <p:spPr bwMode="auto">
          <a:xfrm>
            <a:off x="1546225" y="2205038"/>
            <a:ext cx="936625" cy="720725"/>
          </a:xfrm>
          <a:prstGeom prst="upDownArrow">
            <a:avLst>
              <a:gd name="adj1" fmla="val 71528"/>
              <a:gd name="adj2" fmla="val 19782"/>
            </a:avLst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eaVert"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5136" name="Text Box 22"/>
          <p:cNvSpPr txBox="1">
            <a:spLocks noChangeArrowheads="1"/>
          </p:cNvSpPr>
          <p:nvPr/>
        </p:nvSpPr>
        <p:spPr bwMode="auto">
          <a:xfrm>
            <a:off x="1644650" y="2205038"/>
            <a:ext cx="6318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smtp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25</a:t>
            </a:r>
          </a:p>
        </p:txBody>
      </p:sp>
      <p:sp>
        <p:nvSpPr>
          <p:cNvPr id="5137" name="Rectangle 23"/>
          <p:cNvSpPr>
            <a:spLocks noChangeArrowheads="1"/>
          </p:cNvSpPr>
          <p:nvPr/>
        </p:nvSpPr>
        <p:spPr bwMode="auto">
          <a:xfrm>
            <a:off x="3059113" y="1557338"/>
            <a:ext cx="863600" cy="504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HTTP</a:t>
            </a:r>
          </a:p>
        </p:txBody>
      </p:sp>
      <p:sp>
        <p:nvSpPr>
          <p:cNvPr id="5138" name="AutoShape 27"/>
          <p:cNvSpPr>
            <a:spLocks noChangeArrowheads="1"/>
          </p:cNvSpPr>
          <p:nvPr/>
        </p:nvSpPr>
        <p:spPr bwMode="auto">
          <a:xfrm>
            <a:off x="3059113" y="2133600"/>
            <a:ext cx="936625" cy="2232025"/>
          </a:xfrm>
          <a:prstGeom prst="upDownArrow">
            <a:avLst>
              <a:gd name="adj1" fmla="val 71528"/>
              <a:gd name="adj2" fmla="val 47142"/>
            </a:avLst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eaVert"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5139" name="Text Box 28"/>
          <p:cNvSpPr txBox="1">
            <a:spLocks noChangeArrowheads="1"/>
          </p:cNvSpPr>
          <p:nvPr/>
        </p:nvSpPr>
        <p:spPr bwMode="auto">
          <a:xfrm>
            <a:off x="3241675" y="2859088"/>
            <a:ext cx="5365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http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80</a:t>
            </a:r>
          </a:p>
        </p:txBody>
      </p:sp>
    </p:spTree>
    <p:extLst>
      <p:ext uri="{BB962C8B-B14F-4D97-AF65-F5344CB8AC3E}">
        <p14:creationId xmlns:p14="http://schemas.microsoft.com/office/powerpoint/2010/main" val="120768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03648" y="44450"/>
            <a:ext cx="6978352" cy="64928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it-IT" dirty="0" smtClean="0"/>
              <a:t>Compare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IPsec</a:t>
            </a:r>
            <a:r>
              <a:rPr lang="it-IT" dirty="0" smtClean="0"/>
              <a:t> (e.g. AH)…</a:t>
            </a:r>
            <a:endParaRPr lang="it-IT" dirty="0"/>
          </a:p>
        </p:txBody>
      </p:sp>
      <p:sp>
        <p:nvSpPr>
          <p:cNvPr id="6147" name="Rectangle 3"/>
          <p:cNvSpPr>
            <a:spLocks noChangeAspect="1" noChangeArrowheads="1"/>
          </p:cNvSpPr>
          <p:nvPr/>
        </p:nvSpPr>
        <p:spPr bwMode="auto">
          <a:xfrm>
            <a:off x="920750" y="620610"/>
            <a:ext cx="3079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it-IT" sz="1800">
                <a:latin typeface="Arial" charset="0"/>
              </a:rPr>
              <a:t>0</a:t>
            </a:r>
          </a:p>
        </p:txBody>
      </p:sp>
      <p:sp>
        <p:nvSpPr>
          <p:cNvPr id="6148" name="Rectangle 4"/>
          <p:cNvSpPr>
            <a:spLocks noChangeAspect="1" noChangeArrowheads="1"/>
          </p:cNvSpPr>
          <p:nvPr/>
        </p:nvSpPr>
        <p:spPr bwMode="auto">
          <a:xfrm>
            <a:off x="1835150" y="620610"/>
            <a:ext cx="3079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it-IT" sz="1800">
                <a:latin typeface="Arial" charset="0"/>
              </a:rPr>
              <a:t>3</a:t>
            </a:r>
          </a:p>
        </p:txBody>
      </p:sp>
      <p:sp>
        <p:nvSpPr>
          <p:cNvPr id="6149" name="Rectangle 5"/>
          <p:cNvSpPr>
            <a:spLocks noChangeAspect="1" noChangeArrowheads="1"/>
          </p:cNvSpPr>
          <p:nvPr/>
        </p:nvSpPr>
        <p:spPr bwMode="auto">
          <a:xfrm>
            <a:off x="2800350" y="620610"/>
            <a:ext cx="3079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it-IT" sz="1800">
                <a:latin typeface="Arial" charset="0"/>
              </a:rPr>
              <a:t>7</a:t>
            </a:r>
          </a:p>
        </p:txBody>
      </p:sp>
      <p:sp>
        <p:nvSpPr>
          <p:cNvPr id="6150" name="Rectangle 6"/>
          <p:cNvSpPr>
            <a:spLocks noChangeAspect="1" noChangeArrowheads="1"/>
          </p:cNvSpPr>
          <p:nvPr/>
        </p:nvSpPr>
        <p:spPr bwMode="auto">
          <a:xfrm>
            <a:off x="4510088" y="620610"/>
            <a:ext cx="4349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it-IT" sz="1800">
                <a:latin typeface="Arial" charset="0"/>
              </a:rPr>
              <a:t>15</a:t>
            </a:r>
          </a:p>
        </p:txBody>
      </p:sp>
      <p:sp>
        <p:nvSpPr>
          <p:cNvPr id="6151" name="Rectangle 7"/>
          <p:cNvSpPr>
            <a:spLocks noChangeAspect="1" noChangeArrowheads="1"/>
          </p:cNvSpPr>
          <p:nvPr/>
        </p:nvSpPr>
        <p:spPr bwMode="auto">
          <a:xfrm>
            <a:off x="8091488" y="620610"/>
            <a:ext cx="4349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it-IT" sz="1800">
                <a:latin typeface="Arial" charset="0"/>
              </a:rPr>
              <a:t>31</a:t>
            </a: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2916238" y="1001610"/>
            <a:ext cx="18288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Type of Service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(DSCP+ECN)</a:t>
            </a: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4751388" y="1001610"/>
            <a:ext cx="36576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Total Length</a:t>
            </a:r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1079500" y="3287610"/>
            <a:ext cx="7315200" cy="574675"/>
          </a:xfrm>
          <a:prstGeom prst="rect">
            <a:avLst/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Options (if any)</a:t>
            </a:r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1079500" y="2830410"/>
            <a:ext cx="73152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32 bit destination IP address</a:t>
            </a:r>
          </a:p>
        </p:txBody>
      </p:sp>
      <p:sp>
        <p:nvSpPr>
          <p:cNvPr id="6156" name="Rectangle 12"/>
          <p:cNvSpPr>
            <a:spLocks noChangeArrowheads="1"/>
          </p:cNvSpPr>
          <p:nvPr/>
        </p:nvSpPr>
        <p:spPr bwMode="auto">
          <a:xfrm>
            <a:off x="1079500" y="1001610"/>
            <a:ext cx="9144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Version</a:t>
            </a:r>
          </a:p>
        </p:txBody>
      </p:sp>
      <p:sp>
        <p:nvSpPr>
          <p:cNvPr id="6157" name="Rectangle 13"/>
          <p:cNvSpPr>
            <a:spLocks noChangeArrowheads="1"/>
          </p:cNvSpPr>
          <p:nvPr/>
        </p:nvSpPr>
        <p:spPr bwMode="auto">
          <a:xfrm>
            <a:off x="2001838" y="1001610"/>
            <a:ext cx="9144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Header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length</a:t>
            </a:r>
          </a:p>
        </p:txBody>
      </p:sp>
      <p:sp>
        <p:nvSpPr>
          <p:cNvPr id="6158" name="Rectangle 14"/>
          <p:cNvSpPr>
            <a:spLocks noChangeArrowheads="1"/>
          </p:cNvSpPr>
          <p:nvPr/>
        </p:nvSpPr>
        <p:spPr bwMode="auto">
          <a:xfrm>
            <a:off x="1079500" y="1458810"/>
            <a:ext cx="36576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16 bit identification</a:t>
            </a:r>
          </a:p>
        </p:txBody>
      </p:sp>
      <p:sp>
        <p:nvSpPr>
          <p:cNvPr id="6159" name="Rectangle 15"/>
          <p:cNvSpPr>
            <a:spLocks noChangeArrowheads="1"/>
          </p:cNvSpPr>
          <p:nvPr/>
        </p:nvSpPr>
        <p:spPr bwMode="auto">
          <a:xfrm>
            <a:off x="1079500" y="2373210"/>
            <a:ext cx="73152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32 bit source IP address</a:t>
            </a:r>
          </a:p>
        </p:txBody>
      </p:sp>
      <p:sp>
        <p:nvSpPr>
          <p:cNvPr id="6160" name="Rectangle 16"/>
          <p:cNvSpPr>
            <a:spLocks noChangeArrowheads="1"/>
          </p:cNvSpPr>
          <p:nvPr/>
        </p:nvSpPr>
        <p:spPr bwMode="auto">
          <a:xfrm>
            <a:off x="1079500" y="1916010"/>
            <a:ext cx="18288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Time to Live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TTL</a:t>
            </a:r>
          </a:p>
        </p:txBody>
      </p:sp>
      <p:sp>
        <p:nvSpPr>
          <p:cNvPr id="6161" name="Rectangle 17"/>
          <p:cNvSpPr>
            <a:spLocks noChangeArrowheads="1"/>
          </p:cNvSpPr>
          <p:nvPr/>
        </p:nvSpPr>
        <p:spPr bwMode="auto">
          <a:xfrm>
            <a:off x="2916238" y="1916010"/>
            <a:ext cx="1828800" cy="457200"/>
          </a:xfrm>
          <a:prstGeom prst="rect">
            <a:avLst/>
          </a:prstGeom>
          <a:solidFill>
            <a:srgbClr val="FF0000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Protocol=51</a:t>
            </a:r>
          </a:p>
        </p:txBody>
      </p:sp>
      <p:sp>
        <p:nvSpPr>
          <p:cNvPr id="6162" name="Rectangle 18"/>
          <p:cNvSpPr>
            <a:spLocks noChangeArrowheads="1"/>
          </p:cNvSpPr>
          <p:nvPr/>
        </p:nvSpPr>
        <p:spPr bwMode="auto">
          <a:xfrm>
            <a:off x="5435600" y="1458810"/>
            <a:ext cx="29718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13 bit fragment offset</a:t>
            </a:r>
          </a:p>
        </p:txBody>
      </p:sp>
      <p:sp>
        <p:nvSpPr>
          <p:cNvPr id="6163" name="Rectangle 19"/>
          <p:cNvSpPr>
            <a:spLocks noChangeArrowheads="1"/>
          </p:cNvSpPr>
          <p:nvPr/>
        </p:nvSpPr>
        <p:spPr bwMode="auto">
          <a:xfrm>
            <a:off x="4751388" y="1916010"/>
            <a:ext cx="36576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Header checksum</a:t>
            </a:r>
          </a:p>
        </p:txBody>
      </p:sp>
      <p:sp>
        <p:nvSpPr>
          <p:cNvPr id="6164" name="Rectangle 20"/>
          <p:cNvSpPr>
            <a:spLocks noChangeArrowheads="1"/>
          </p:cNvSpPr>
          <p:nvPr/>
        </p:nvSpPr>
        <p:spPr bwMode="auto">
          <a:xfrm>
            <a:off x="4749800" y="1458810"/>
            <a:ext cx="6858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flags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3 bit</a:t>
            </a:r>
          </a:p>
        </p:txBody>
      </p:sp>
      <p:sp>
        <p:nvSpPr>
          <p:cNvPr id="6165" name="Rectangle 21"/>
          <p:cNvSpPr>
            <a:spLocks noChangeArrowheads="1"/>
          </p:cNvSpPr>
          <p:nvPr/>
        </p:nvSpPr>
        <p:spPr bwMode="auto">
          <a:xfrm>
            <a:off x="1079500" y="4776685"/>
            <a:ext cx="7315200" cy="457200"/>
          </a:xfrm>
          <a:prstGeom prst="rect">
            <a:avLst/>
          </a:prstGeom>
          <a:solidFill>
            <a:srgbClr val="FF99CC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Sequence Number field</a:t>
            </a:r>
          </a:p>
        </p:txBody>
      </p:sp>
      <p:sp>
        <p:nvSpPr>
          <p:cNvPr id="6166" name="Rectangle 22"/>
          <p:cNvSpPr>
            <a:spLocks noChangeArrowheads="1"/>
          </p:cNvSpPr>
          <p:nvPr/>
        </p:nvSpPr>
        <p:spPr bwMode="auto">
          <a:xfrm>
            <a:off x="1079500" y="4319485"/>
            <a:ext cx="7315200" cy="457200"/>
          </a:xfrm>
          <a:prstGeom prst="rect">
            <a:avLst/>
          </a:prstGeom>
          <a:solidFill>
            <a:srgbClr val="FF99CC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Security Parameters Index (SPI)</a:t>
            </a:r>
          </a:p>
        </p:txBody>
      </p:sp>
      <p:sp>
        <p:nvSpPr>
          <p:cNvPr id="6167" name="Rectangle 23"/>
          <p:cNvSpPr>
            <a:spLocks noChangeArrowheads="1"/>
          </p:cNvSpPr>
          <p:nvPr/>
        </p:nvSpPr>
        <p:spPr bwMode="auto">
          <a:xfrm>
            <a:off x="1079500" y="3862285"/>
            <a:ext cx="1828800" cy="457200"/>
          </a:xfrm>
          <a:prstGeom prst="rect">
            <a:avLst/>
          </a:prstGeom>
          <a:solidFill>
            <a:srgbClr val="FF99CC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Next Header</a:t>
            </a:r>
          </a:p>
        </p:txBody>
      </p:sp>
      <p:sp>
        <p:nvSpPr>
          <p:cNvPr id="6168" name="Rectangle 24"/>
          <p:cNvSpPr>
            <a:spLocks noChangeArrowheads="1"/>
          </p:cNvSpPr>
          <p:nvPr/>
        </p:nvSpPr>
        <p:spPr bwMode="auto">
          <a:xfrm>
            <a:off x="2916238" y="3862285"/>
            <a:ext cx="1828800" cy="457200"/>
          </a:xfrm>
          <a:prstGeom prst="rect">
            <a:avLst/>
          </a:prstGeom>
          <a:solidFill>
            <a:srgbClr val="FF99CC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AH Payload length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(SN+ICV in 32 bit w)</a:t>
            </a:r>
          </a:p>
        </p:txBody>
      </p:sp>
      <p:sp>
        <p:nvSpPr>
          <p:cNvPr id="6169" name="Rectangle 25"/>
          <p:cNvSpPr>
            <a:spLocks noChangeArrowheads="1"/>
          </p:cNvSpPr>
          <p:nvPr/>
        </p:nvSpPr>
        <p:spPr bwMode="auto">
          <a:xfrm>
            <a:off x="4730750" y="3862285"/>
            <a:ext cx="3657600" cy="457200"/>
          </a:xfrm>
          <a:prstGeom prst="rect">
            <a:avLst/>
          </a:prstGeom>
          <a:solidFill>
            <a:srgbClr val="FF99CC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RESERVED (all 0)</a:t>
            </a:r>
          </a:p>
        </p:txBody>
      </p:sp>
      <p:sp>
        <p:nvSpPr>
          <p:cNvPr id="6170" name="Line 26"/>
          <p:cNvSpPr>
            <a:spLocks noChangeShapeType="1"/>
          </p:cNvSpPr>
          <p:nvPr/>
        </p:nvSpPr>
        <p:spPr bwMode="auto">
          <a:xfrm flipH="1">
            <a:off x="2382838" y="2277960"/>
            <a:ext cx="790575" cy="1655763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 type="none" w="sm" len="sm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6171" name="Rectangle 27"/>
          <p:cNvSpPr>
            <a:spLocks noChangeArrowheads="1"/>
          </p:cNvSpPr>
          <p:nvPr/>
        </p:nvSpPr>
        <p:spPr bwMode="auto">
          <a:xfrm>
            <a:off x="1079500" y="5240235"/>
            <a:ext cx="7315200" cy="636588"/>
          </a:xfrm>
          <a:prstGeom prst="rect">
            <a:avLst/>
          </a:prstGeom>
          <a:solidFill>
            <a:srgbClr val="FF99CC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Integrity Check Value (ICV)</a:t>
            </a:r>
          </a:p>
        </p:txBody>
      </p:sp>
      <p:sp>
        <p:nvSpPr>
          <p:cNvPr id="6172" name="Line 28"/>
          <p:cNvSpPr>
            <a:spLocks noChangeShapeType="1"/>
          </p:cNvSpPr>
          <p:nvPr/>
        </p:nvSpPr>
        <p:spPr bwMode="auto">
          <a:xfrm>
            <a:off x="755650" y="5660923"/>
            <a:ext cx="503238" cy="365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6173" name="Text Box 29"/>
          <p:cNvSpPr txBox="1">
            <a:spLocks noChangeArrowheads="1"/>
          </p:cNvSpPr>
          <p:nvPr/>
        </p:nvSpPr>
        <p:spPr bwMode="auto">
          <a:xfrm>
            <a:off x="0" y="5552973"/>
            <a:ext cx="8413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variable</a:t>
            </a:r>
          </a:p>
        </p:txBody>
      </p:sp>
      <p:sp>
        <p:nvSpPr>
          <p:cNvPr id="6174" name="Text Box 30"/>
          <p:cNvSpPr txBox="1">
            <a:spLocks noChangeArrowheads="1"/>
          </p:cNvSpPr>
          <p:nvPr/>
        </p:nvSpPr>
        <p:spPr bwMode="auto">
          <a:xfrm>
            <a:off x="142875" y="3176485"/>
            <a:ext cx="9255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Variable,</a:t>
            </a:r>
            <a:br>
              <a:rPr lang="it-IT" altLang="it-IT" sz="1800" b="0">
                <a:latin typeface="Arial Narrow" pitchFamily="34" charset="0"/>
              </a:rPr>
            </a:br>
            <a:r>
              <a:rPr lang="it-IT" altLang="it-IT" sz="1800" b="0">
                <a:latin typeface="Arial Narrow" pitchFamily="34" charset="0"/>
              </a:rPr>
              <a:t>if any</a:t>
            </a:r>
          </a:p>
        </p:txBody>
      </p:sp>
      <p:sp>
        <p:nvSpPr>
          <p:cNvPr id="6175" name="Line 31"/>
          <p:cNvSpPr>
            <a:spLocks noChangeShapeType="1"/>
          </p:cNvSpPr>
          <p:nvPr/>
        </p:nvSpPr>
        <p:spPr bwMode="auto">
          <a:xfrm>
            <a:off x="792163" y="3536848"/>
            <a:ext cx="466725" cy="180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6176" name="Rectangle 32"/>
          <p:cNvSpPr>
            <a:spLocks noChangeArrowheads="1"/>
          </p:cNvSpPr>
          <p:nvPr/>
        </p:nvSpPr>
        <p:spPr bwMode="auto">
          <a:xfrm>
            <a:off x="1079500" y="5876823"/>
            <a:ext cx="7308850" cy="431800"/>
          </a:xfrm>
          <a:prstGeom prst="rect">
            <a:avLst/>
          </a:prstGeom>
          <a:solidFill>
            <a:srgbClr val="CCFFCC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DATA (if tunnel mode: IP header + DATA) (if transport mode: TCP, UDP, other)</a:t>
            </a:r>
          </a:p>
        </p:txBody>
      </p:sp>
      <p:sp>
        <p:nvSpPr>
          <p:cNvPr id="6177" name="Line 33"/>
          <p:cNvSpPr>
            <a:spLocks noChangeShapeType="1"/>
          </p:cNvSpPr>
          <p:nvPr/>
        </p:nvSpPr>
        <p:spPr bwMode="auto">
          <a:xfrm flipH="1">
            <a:off x="2016125" y="4221060"/>
            <a:ext cx="360363" cy="1692275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 type="none" w="sm" len="sm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6178" name="Line 34"/>
          <p:cNvSpPr>
            <a:spLocks noChangeShapeType="1"/>
          </p:cNvSpPr>
          <p:nvPr/>
        </p:nvSpPr>
        <p:spPr bwMode="auto">
          <a:xfrm>
            <a:off x="8567738" y="4832248"/>
            <a:ext cx="0" cy="1044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6179" name="Text Box 35"/>
          <p:cNvSpPr txBox="1">
            <a:spLocks noChangeArrowheads="1"/>
          </p:cNvSpPr>
          <p:nvPr/>
        </p:nvSpPr>
        <p:spPr bwMode="auto">
          <a:xfrm>
            <a:off x="8583613" y="5067198"/>
            <a:ext cx="4445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AH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len</a:t>
            </a:r>
          </a:p>
        </p:txBody>
      </p:sp>
    </p:spTree>
    <p:extLst>
      <p:ext uri="{BB962C8B-B14F-4D97-AF65-F5344CB8AC3E}">
        <p14:creationId xmlns:p14="http://schemas.microsoft.com/office/powerpoint/2010/main" val="306455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mtClean="0"/>
              <a:t>TLS Goals</a:t>
            </a:r>
            <a:endParaRPr lang="it-IT" sz="240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52090"/>
            <a:ext cx="7696200" cy="5329238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en-US" sz="2400" dirty="0" smtClean="0"/>
              <a:t>Establish a session (TLS Handshake phase)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sz="2400" dirty="0" smtClean="0"/>
              <a:t>Agree on algorithms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sz="2400" dirty="0" smtClean="0"/>
              <a:t>Share secrets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sz="2400" dirty="0" smtClean="0"/>
              <a:t>Perform authentication</a:t>
            </a:r>
          </a:p>
          <a:p>
            <a:pPr lvl="1" eaLnBrk="1" hangingPunct="1">
              <a:lnSpc>
                <a:spcPct val="80000"/>
              </a:lnSpc>
              <a:defRPr/>
            </a:pPr>
            <a:endParaRPr lang="en-US" altLang="en-US" sz="24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2400" dirty="0" smtClean="0"/>
              <a:t>Transfer application data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sz="2400" dirty="0" smtClean="0"/>
              <a:t>Communication privacy 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US" altLang="en-US" sz="2000" dirty="0" smtClean="0">
                <a:latin typeface="Times New Roman" charset="0"/>
              </a:rPr>
              <a:t>Symmetric encryption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sz="2400" dirty="0" smtClean="0"/>
              <a:t>Data integrity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it-IT" sz="2000" dirty="0" err="1" smtClean="0">
                <a:latin typeface="Times New Roman" charset="0"/>
              </a:rPr>
              <a:t>Keyed</a:t>
            </a:r>
            <a:r>
              <a:rPr lang="it-IT" sz="2000" dirty="0" smtClean="0">
                <a:latin typeface="Times New Roman" charset="0"/>
              </a:rPr>
              <a:t> </a:t>
            </a:r>
            <a:r>
              <a:rPr lang="it-IT" sz="2000" dirty="0" err="1" smtClean="0">
                <a:latin typeface="Times New Roman" charset="0"/>
              </a:rPr>
              <a:t>Message</a:t>
            </a:r>
            <a:r>
              <a:rPr lang="it-IT" sz="2000" dirty="0" smtClean="0">
                <a:latin typeface="Times New Roman" charset="0"/>
              </a:rPr>
              <a:t> </a:t>
            </a:r>
            <a:r>
              <a:rPr lang="it-IT" sz="2000" dirty="0" err="1" smtClean="0">
                <a:latin typeface="Times New Roman" charset="0"/>
              </a:rPr>
              <a:t>Authentication</a:t>
            </a:r>
            <a:r>
              <a:rPr lang="it-IT" sz="2000" dirty="0" smtClean="0">
                <a:latin typeface="Times New Roman" charset="0"/>
              </a:rPr>
              <a:t> Code (HMAC)</a:t>
            </a:r>
          </a:p>
          <a:p>
            <a:pPr eaLnBrk="1" hangingPunct="1">
              <a:lnSpc>
                <a:spcPct val="80000"/>
              </a:lnSpc>
              <a:defRPr/>
            </a:pPr>
            <a:endParaRPr lang="it-IT" sz="24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it-IT" sz="2400" dirty="0" smtClean="0"/>
              <a:t>TLS </a:t>
            </a:r>
            <a:r>
              <a:rPr lang="it-IT" sz="2400" dirty="0" err="1" smtClean="0"/>
              <a:t>approach</a:t>
            </a:r>
            <a:r>
              <a:rPr lang="it-IT" sz="2400" dirty="0" smtClean="0"/>
              <a:t>: </a:t>
            </a:r>
            <a:r>
              <a:rPr lang="it-IT" sz="2400" dirty="0" err="1" smtClean="0"/>
              <a:t>two-in-one</a:t>
            </a:r>
            <a:endParaRPr lang="it-IT" sz="2400" dirty="0" smtClean="0"/>
          </a:p>
          <a:p>
            <a:pPr lvl="1" eaLnBrk="1" hangingPunct="1">
              <a:lnSpc>
                <a:spcPct val="90000"/>
              </a:lnSpc>
              <a:defRPr/>
            </a:pPr>
            <a:r>
              <a:rPr lang="it-IT" altLang="en-US" sz="2400" dirty="0" err="1" smtClean="0"/>
              <a:t>Other</a:t>
            </a:r>
            <a:r>
              <a:rPr lang="it-IT" altLang="en-US" sz="2400" dirty="0" smtClean="0"/>
              <a:t> Internet security </a:t>
            </a:r>
            <a:r>
              <a:rPr lang="it-IT" altLang="en-US" sz="2400" dirty="0" err="1" smtClean="0"/>
              <a:t>protocols</a:t>
            </a:r>
            <a:r>
              <a:rPr lang="it-IT" altLang="en-US" sz="2400" dirty="0" smtClean="0"/>
              <a:t> </a:t>
            </a:r>
            <a:r>
              <a:rPr lang="it-IT" altLang="en-US" sz="2400" dirty="0" err="1" smtClean="0"/>
              <a:t>may</a:t>
            </a:r>
            <a:r>
              <a:rPr lang="it-IT" altLang="en-US" sz="2400" dirty="0" smtClean="0"/>
              <a:t> </a:t>
            </a:r>
            <a:r>
              <a:rPr lang="it-IT" altLang="en-US" sz="2400" dirty="0" err="1" smtClean="0"/>
              <a:t>clearly</a:t>
            </a:r>
            <a:r>
              <a:rPr lang="it-IT" altLang="en-US" sz="2400" dirty="0" smtClean="0"/>
              <a:t> </a:t>
            </a:r>
            <a:r>
              <a:rPr lang="it-IT" altLang="en-US" sz="2400" dirty="0" err="1" smtClean="0"/>
              <a:t>distinguish</a:t>
            </a:r>
            <a:r>
              <a:rPr lang="it-IT" altLang="en-US" sz="2400" dirty="0" smtClean="0"/>
              <a:t> the </a:t>
            </a:r>
            <a:r>
              <a:rPr lang="it-IT" altLang="en-US" sz="2400" dirty="0" err="1" smtClean="0"/>
              <a:t>protocol</a:t>
            </a:r>
            <a:r>
              <a:rPr lang="it-IT" altLang="en-US" sz="2400" dirty="0" smtClean="0"/>
              <a:t> </a:t>
            </a:r>
            <a:r>
              <a:rPr lang="it-IT" altLang="en-US" sz="2400" dirty="0" err="1" smtClean="0"/>
              <a:t>for</a:t>
            </a:r>
            <a:r>
              <a:rPr lang="it-IT" altLang="en-US" sz="2400" dirty="0" smtClean="0"/>
              <a:t> </a:t>
            </a:r>
            <a:r>
              <a:rPr lang="it-IT" altLang="en-US" sz="2400" dirty="0" err="1" smtClean="0"/>
              <a:t>establishing</a:t>
            </a:r>
            <a:r>
              <a:rPr lang="it-IT" altLang="en-US" sz="2400" dirty="0" smtClean="0"/>
              <a:t> a </a:t>
            </a:r>
            <a:r>
              <a:rPr lang="it-IT" altLang="en-US" sz="2400" dirty="0" err="1" smtClean="0"/>
              <a:t>session</a:t>
            </a:r>
            <a:r>
              <a:rPr lang="it-IT" altLang="en-US" sz="2400" dirty="0" smtClean="0"/>
              <a:t> (e.g., </a:t>
            </a:r>
            <a:r>
              <a:rPr lang="it-IT" altLang="en-US" sz="2400" dirty="0" err="1" smtClean="0"/>
              <a:t>IPsec</a:t>
            </a:r>
            <a:r>
              <a:rPr lang="it-IT" altLang="en-US" sz="2400" dirty="0" smtClean="0"/>
              <a:t> IKE) </a:t>
            </a:r>
            <a:r>
              <a:rPr lang="it-IT" altLang="en-US" sz="2400" dirty="0" err="1" smtClean="0"/>
              <a:t>from</a:t>
            </a:r>
            <a:r>
              <a:rPr lang="it-IT" altLang="en-US" sz="2400" dirty="0" smtClean="0"/>
              <a:t> the </a:t>
            </a:r>
            <a:r>
              <a:rPr lang="it-IT" altLang="en-US" sz="2400" dirty="0" err="1" smtClean="0"/>
              <a:t>protocol</a:t>
            </a:r>
            <a:r>
              <a:rPr lang="it-IT" altLang="en-US" sz="2400" dirty="0" smtClean="0"/>
              <a:t> </a:t>
            </a:r>
            <a:r>
              <a:rPr lang="it-IT" altLang="en-US" sz="2400" dirty="0" err="1" smtClean="0"/>
              <a:t>that</a:t>
            </a:r>
            <a:r>
              <a:rPr lang="it-IT" altLang="en-US" sz="2400" dirty="0" smtClean="0"/>
              <a:t> </a:t>
            </a:r>
            <a:r>
              <a:rPr lang="it-IT" altLang="en-US" sz="2400" dirty="0" err="1" smtClean="0"/>
              <a:t>delivers</a:t>
            </a:r>
            <a:r>
              <a:rPr lang="it-IT" altLang="en-US" sz="2400" dirty="0" smtClean="0"/>
              <a:t> data and </a:t>
            </a:r>
            <a:r>
              <a:rPr lang="it-IT" altLang="en-US" sz="2400" dirty="0" err="1" smtClean="0"/>
              <a:t>enforces</a:t>
            </a:r>
            <a:r>
              <a:rPr lang="it-IT" altLang="en-US" sz="2400" dirty="0" smtClean="0"/>
              <a:t> security </a:t>
            </a:r>
            <a:r>
              <a:rPr lang="it-IT" altLang="en-US" sz="2400" dirty="0" err="1" smtClean="0"/>
              <a:t>services</a:t>
            </a:r>
            <a:r>
              <a:rPr lang="it-IT" altLang="en-US" sz="2400" dirty="0" smtClean="0"/>
              <a:t> (e.g., </a:t>
            </a:r>
            <a:r>
              <a:rPr lang="it-IT" altLang="en-US" sz="2400" dirty="0" err="1" smtClean="0"/>
              <a:t>IPsec</a:t>
            </a:r>
            <a:r>
              <a:rPr lang="it-IT" altLang="en-US" sz="2400" dirty="0" smtClean="0"/>
              <a:t> ESP/AH)</a:t>
            </a:r>
          </a:p>
        </p:txBody>
      </p:sp>
    </p:spTree>
    <p:extLst>
      <p:ext uri="{BB962C8B-B14F-4D97-AF65-F5344CB8AC3E}">
        <p14:creationId xmlns:p14="http://schemas.microsoft.com/office/powerpoint/2010/main" val="10353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mtClean="0"/>
              <a:t>TLS protocol stack</a:t>
            </a:r>
          </a:p>
        </p:txBody>
      </p:sp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2411413" y="3681413"/>
            <a:ext cx="4572000" cy="90011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TLS Record Protocol</a:t>
            </a:r>
          </a:p>
        </p:txBody>
      </p:sp>
      <p:sp>
        <p:nvSpPr>
          <p:cNvPr id="8196" name="AutoShape 5"/>
          <p:cNvSpPr>
            <a:spLocks noChangeArrowheads="1"/>
          </p:cNvSpPr>
          <p:nvPr/>
        </p:nvSpPr>
        <p:spPr bwMode="auto">
          <a:xfrm>
            <a:off x="4319588" y="4652963"/>
            <a:ext cx="1009650" cy="612775"/>
          </a:xfrm>
          <a:prstGeom prst="downArrow">
            <a:avLst>
              <a:gd name="adj1" fmla="val 50000"/>
              <a:gd name="adj2" fmla="val 40685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8197" name="Rectangle 6"/>
          <p:cNvSpPr>
            <a:spLocks noChangeArrowheads="1"/>
          </p:cNvSpPr>
          <p:nvPr/>
        </p:nvSpPr>
        <p:spPr bwMode="auto">
          <a:xfrm>
            <a:off x="2411413" y="5373688"/>
            <a:ext cx="4608512" cy="9001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TCP</a:t>
            </a:r>
          </a:p>
        </p:txBody>
      </p:sp>
      <p:sp>
        <p:nvSpPr>
          <p:cNvPr id="8198" name="Rectangle 8"/>
          <p:cNvSpPr>
            <a:spLocks noChangeArrowheads="1"/>
          </p:cNvSpPr>
          <p:nvPr/>
        </p:nvSpPr>
        <p:spPr bwMode="auto">
          <a:xfrm>
            <a:off x="2411413" y="2781300"/>
            <a:ext cx="1081087" cy="90011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Handshake </a:t>
            </a:r>
            <a:br>
              <a:rPr lang="it-IT" altLang="it-IT" sz="1800">
                <a:latin typeface="Arial Narrow" pitchFamily="34" charset="0"/>
              </a:rPr>
            </a:br>
            <a:r>
              <a:rPr lang="it-IT" altLang="it-IT" sz="1800">
                <a:latin typeface="Arial Narrow" pitchFamily="34" charset="0"/>
              </a:rPr>
              <a:t>Protocol</a:t>
            </a:r>
          </a:p>
        </p:txBody>
      </p:sp>
      <p:sp>
        <p:nvSpPr>
          <p:cNvPr id="8199" name="Text Box 9"/>
          <p:cNvSpPr txBox="1">
            <a:spLocks noChangeArrowheads="1"/>
          </p:cNvSpPr>
          <p:nvPr/>
        </p:nvSpPr>
        <p:spPr bwMode="auto">
          <a:xfrm>
            <a:off x="376238" y="2690813"/>
            <a:ext cx="1404937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Establishes </a:t>
            </a:r>
            <a:br>
              <a:rPr lang="it-IT" altLang="it-IT" sz="1800" b="0">
                <a:latin typeface="Arial Narrow" pitchFamily="34" charset="0"/>
              </a:rPr>
            </a:br>
            <a:r>
              <a:rPr lang="it-IT" altLang="it-IT" sz="1800" b="0">
                <a:latin typeface="Arial Narrow" pitchFamily="34" charset="0"/>
              </a:rPr>
              <a:t>session &amp;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Initializes </a:t>
            </a:r>
            <a:br>
              <a:rPr lang="it-IT" altLang="it-IT" sz="1800" b="0">
                <a:latin typeface="Arial Narrow" pitchFamily="34" charset="0"/>
              </a:rPr>
            </a:br>
            <a:r>
              <a:rPr lang="it-IT" altLang="it-IT" sz="1800" b="0">
                <a:latin typeface="Arial Narrow" pitchFamily="34" charset="0"/>
              </a:rPr>
              <a:t>communicaton</a:t>
            </a:r>
          </a:p>
        </p:txBody>
      </p:sp>
      <p:sp>
        <p:nvSpPr>
          <p:cNvPr id="8200" name="Line 10"/>
          <p:cNvSpPr>
            <a:spLocks noChangeShapeType="1"/>
          </p:cNvSpPr>
          <p:nvPr/>
        </p:nvSpPr>
        <p:spPr bwMode="auto">
          <a:xfrm flipV="1">
            <a:off x="1476375" y="3249613"/>
            <a:ext cx="1042988" cy="34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201" name="Rectangle 11"/>
          <p:cNvSpPr>
            <a:spLocks noChangeArrowheads="1"/>
          </p:cNvSpPr>
          <p:nvPr/>
        </p:nvSpPr>
        <p:spPr bwMode="auto">
          <a:xfrm>
            <a:off x="3600450" y="2781300"/>
            <a:ext cx="827088" cy="90011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Alert </a:t>
            </a:r>
            <a:br>
              <a:rPr lang="it-IT" altLang="it-IT" sz="1800">
                <a:latin typeface="Arial Narrow" pitchFamily="34" charset="0"/>
              </a:rPr>
            </a:br>
            <a:r>
              <a:rPr lang="it-IT" altLang="it-IT" sz="1800">
                <a:latin typeface="Arial Narrow" pitchFamily="34" charset="0"/>
              </a:rPr>
              <a:t>Protocol</a:t>
            </a:r>
          </a:p>
        </p:txBody>
      </p:sp>
      <p:sp>
        <p:nvSpPr>
          <p:cNvPr id="8202" name="Text Box 12"/>
          <p:cNvSpPr txBox="1">
            <a:spLocks noChangeArrowheads="1"/>
          </p:cNvSpPr>
          <p:nvPr/>
        </p:nvSpPr>
        <p:spPr bwMode="auto">
          <a:xfrm>
            <a:off x="2627313" y="2133600"/>
            <a:ext cx="13938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Error Handling</a:t>
            </a:r>
          </a:p>
        </p:txBody>
      </p:sp>
      <p:sp>
        <p:nvSpPr>
          <p:cNvPr id="8203" name="Line 13"/>
          <p:cNvSpPr>
            <a:spLocks noChangeShapeType="1"/>
          </p:cNvSpPr>
          <p:nvPr/>
        </p:nvSpPr>
        <p:spPr bwMode="auto">
          <a:xfrm>
            <a:off x="3419475" y="2420938"/>
            <a:ext cx="612775" cy="468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204" name="Text Box 14"/>
          <p:cNvSpPr txBox="1">
            <a:spLocks noChangeArrowheads="1"/>
          </p:cNvSpPr>
          <p:nvPr/>
        </p:nvSpPr>
        <p:spPr bwMode="auto">
          <a:xfrm>
            <a:off x="457200" y="4106863"/>
            <a:ext cx="1270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Data transfer</a:t>
            </a:r>
          </a:p>
        </p:txBody>
      </p:sp>
      <p:sp>
        <p:nvSpPr>
          <p:cNvPr id="8205" name="Line 15"/>
          <p:cNvSpPr>
            <a:spLocks noChangeShapeType="1"/>
          </p:cNvSpPr>
          <p:nvPr/>
        </p:nvSpPr>
        <p:spPr bwMode="auto">
          <a:xfrm flipV="1">
            <a:off x="1692275" y="4257675"/>
            <a:ext cx="1042988" cy="34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206" name="Rectangle 16"/>
          <p:cNvSpPr>
            <a:spLocks noChangeArrowheads="1"/>
          </p:cNvSpPr>
          <p:nvPr/>
        </p:nvSpPr>
        <p:spPr bwMode="auto">
          <a:xfrm>
            <a:off x="4572000" y="2781300"/>
            <a:ext cx="1008063" cy="90011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Change</a:t>
            </a:r>
            <a:br>
              <a:rPr lang="it-IT" altLang="it-IT" sz="1800">
                <a:latin typeface="Arial Narrow" pitchFamily="34" charset="0"/>
              </a:rPr>
            </a:br>
            <a:r>
              <a:rPr lang="it-IT" altLang="it-IT" sz="1800">
                <a:latin typeface="Arial Narrow" pitchFamily="34" charset="0"/>
              </a:rPr>
              <a:t>Cipher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Spec</a:t>
            </a:r>
          </a:p>
        </p:txBody>
      </p:sp>
      <p:sp>
        <p:nvSpPr>
          <p:cNvPr id="8207" name="Rectangle 17"/>
          <p:cNvSpPr>
            <a:spLocks noChangeArrowheads="1"/>
          </p:cNvSpPr>
          <p:nvPr/>
        </p:nvSpPr>
        <p:spPr bwMode="auto">
          <a:xfrm>
            <a:off x="5759450" y="2781300"/>
            <a:ext cx="1225550" cy="900113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Application</a:t>
            </a:r>
            <a:br>
              <a:rPr lang="it-IT" altLang="it-IT" sz="1800">
                <a:latin typeface="Arial Narrow" pitchFamily="34" charset="0"/>
              </a:rPr>
            </a:br>
            <a:r>
              <a:rPr lang="it-IT" altLang="it-IT" sz="1800">
                <a:latin typeface="Arial Narrow" pitchFamily="34" charset="0"/>
              </a:rPr>
              <a:t>on TLS</a:t>
            </a:r>
          </a:p>
        </p:txBody>
      </p:sp>
      <p:sp>
        <p:nvSpPr>
          <p:cNvPr id="8208" name="Text Box 18"/>
          <p:cNvSpPr txBox="1">
            <a:spLocks noChangeArrowheads="1"/>
          </p:cNvSpPr>
          <p:nvPr/>
        </p:nvSpPr>
        <p:spPr bwMode="auto">
          <a:xfrm>
            <a:off x="4078288" y="2097088"/>
            <a:ext cx="11128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start cipher</a:t>
            </a:r>
          </a:p>
        </p:txBody>
      </p:sp>
      <p:sp>
        <p:nvSpPr>
          <p:cNvPr id="8209" name="Line 19"/>
          <p:cNvSpPr>
            <a:spLocks noChangeShapeType="1"/>
          </p:cNvSpPr>
          <p:nvPr/>
        </p:nvSpPr>
        <p:spPr bwMode="auto">
          <a:xfrm>
            <a:off x="4535488" y="2420938"/>
            <a:ext cx="612775" cy="468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210" name="Rectangle 21"/>
          <p:cNvSpPr>
            <a:spLocks noChangeArrowheads="1"/>
          </p:cNvSpPr>
          <p:nvPr/>
        </p:nvSpPr>
        <p:spPr bwMode="auto">
          <a:xfrm>
            <a:off x="2411413" y="1160463"/>
            <a:ext cx="4608512" cy="9001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HTTP, etc</a:t>
            </a:r>
          </a:p>
        </p:txBody>
      </p:sp>
      <p:sp>
        <p:nvSpPr>
          <p:cNvPr id="8211" name="AutoShape 22"/>
          <p:cNvSpPr>
            <a:spLocks noChangeArrowheads="1"/>
          </p:cNvSpPr>
          <p:nvPr/>
        </p:nvSpPr>
        <p:spPr bwMode="auto">
          <a:xfrm>
            <a:off x="5867400" y="2168525"/>
            <a:ext cx="1009650" cy="539750"/>
          </a:xfrm>
          <a:prstGeom prst="downArrow">
            <a:avLst>
              <a:gd name="adj1" fmla="val 52519"/>
              <a:gd name="adj2" fmla="val 41472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8212" name="Text Box 24"/>
          <p:cNvSpPr txBox="1">
            <a:spLocks noChangeArrowheads="1"/>
          </p:cNvSpPr>
          <p:nvPr/>
        </p:nvSpPr>
        <p:spPr bwMode="auto">
          <a:xfrm>
            <a:off x="7235825" y="3219450"/>
            <a:ext cx="1866900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Minor modification </a:t>
            </a:r>
            <a:br>
              <a:rPr lang="it-IT" altLang="it-IT" sz="1800" b="0">
                <a:latin typeface="Arial Narrow" pitchFamily="34" charset="0"/>
              </a:rPr>
            </a:br>
            <a:r>
              <a:rPr lang="it-IT" altLang="it-IT" sz="1800" b="0">
                <a:latin typeface="Arial Narrow" pitchFamily="34" charset="0"/>
              </a:rPr>
              <a:t>of apps may be </a:t>
            </a:r>
            <a:br>
              <a:rPr lang="it-IT" altLang="it-IT" sz="1800" b="0">
                <a:latin typeface="Arial Narrow" pitchFamily="34" charset="0"/>
              </a:rPr>
            </a:br>
            <a:r>
              <a:rPr lang="it-IT" altLang="it-IT" sz="1800" b="0">
                <a:latin typeface="Arial Narrow" pitchFamily="34" charset="0"/>
              </a:rPr>
              <a:t>necessary (e.g. </a:t>
            </a:r>
            <a:br>
              <a:rPr lang="it-IT" altLang="it-IT" sz="1800" b="0">
                <a:latin typeface="Arial Narrow" pitchFamily="34" charset="0"/>
              </a:rPr>
            </a:br>
            <a:r>
              <a:rPr lang="it-IT" altLang="it-IT" sz="1800" b="0">
                <a:latin typeface="Arial Narrow" pitchFamily="34" charset="0"/>
              </a:rPr>
              <a:t>see RFC 2817/2818</a:t>
            </a:r>
            <a:br>
              <a:rPr lang="it-IT" altLang="it-IT" sz="1800" b="0">
                <a:latin typeface="Arial Narrow" pitchFamily="34" charset="0"/>
              </a:rPr>
            </a:br>
            <a:r>
              <a:rPr lang="it-IT" altLang="it-IT" sz="1800" b="0">
                <a:latin typeface="Arial Narrow" pitchFamily="34" charset="0"/>
              </a:rPr>
              <a:t>for</a:t>
            </a:r>
          </a:p>
          <a:p>
            <a:pPr eaLnBrk="1" hangingPunct="1">
              <a:spcBef>
                <a:spcPct val="0"/>
              </a:spcBef>
              <a:buClrTx/>
              <a:buFontTx/>
              <a:buChar char="-"/>
            </a:pPr>
            <a:r>
              <a:rPr lang="it-IT" altLang="it-IT" sz="1800" b="0">
                <a:latin typeface="Arial Narrow" pitchFamily="34" charset="0"/>
              </a:rPr>
              <a:t> HTTPS #443</a:t>
            </a:r>
          </a:p>
          <a:p>
            <a:pPr eaLnBrk="1" hangingPunct="1">
              <a:spcBef>
                <a:spcPct val="0"/>
              </a:spcBef>
              <a:buClrTx/>
              <a:buFontTx/>
              <a:buChar char="-"/>
            </a:pPr>
            <a:r>
              <a:rPr lang="it-IT" altLang="it-IT" sz="1800" b="0">
                <a:latin typeface="Arial Narrow" pitchFamily="34" charset="0"/>
              </a:rPr>
              <a:t> HTTPv1.1 ext</a:t>
            </a:r>
          </a:p>
        </p:txBody>
      </p:sp>
      <p:sp>
        <p:nvSpPr>
          <p:cNvPr id="8213" name="Line 25"/>
          <p:cNvSpPr>
            <a:spLocks noChangeShapeType="1"/>
          </p:cNvSpPr>
          <p:nvPr/>
        </p:nvSpPr>
        <p:spPr bwMode="auto">
          <a:xfrm flipH="1">
            <a:off x="6804025" y="3213100"/>
            <a:ext cx="684213" cy="714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214" name="Oval 26"/>
          <p:cNvSpPr>
            <a:spLocks noChangeArrowheads="1"/>
          </p:cNvSpPr>
          <p:nvPr/>
        </p:nvSpPr>
        <p:spPr bwMode="auto">
          <a:xfrm>
            <a:off x="2268538" y="2133600"/>
            <a:ext cx="3527425" cy="358775"/>
          </a:xfrm>
          <a:prstGeom prst="ellips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8215" name="Line 27"/>
          <p:cNvSpPr>
            <a:spLocks noChangeShapeType="1"/>
          </p:cNvSpPr>
          <p:nvPr/>
        </p:nvSpPr>
        <p:spPr bwMode="auto">
          <a:xfrm>
            <a:off x="1511300" y="2024063"/>
            <a:ext cx="936625" cy="254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216" name="Text Box 28"/>
          <p:cNvSpPr txBox="1">
            <a:spLocks noChangeArrowheads="1"/>
          </p:cNvSpPr>
          <p:nvPr/>
        </p:nvSpPr>
        <p:spPr bwMode="auto">
          <a:xfrm>
            <a:off x="468313" y="1700213"/>
            <a:ext cx="1549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Trivial protocols!</a:t>
            </a:r>
          </a:p>
        </p:txBody>
      </p:sp>
      <p:sp>
        <p:nvSpPr>
          <p:cNvPr id="8217" name="Rectangle 29"/>
          <p:cNvSpPr>
            <a:spLocks noChangeArrowheads="1"/>
          </p:cNvSpPr>
          <p:nvPr/>
        </p:nvSpPr>
        <p:spPr bwMode="auto">
          <a:xfrm>
            <a:off x="5327650" y="4724400"/>
            <a:ext cx="1657350" cy="576263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latin typeface="Arial Narrow" pitchFamily="34" charset="0"/>
              </a:rPr>
              <a:t>Possibly</a:t>
            </a:r>
            <a:br>
              <a:rPr lang="it-IT" altLang="it-IT" sz="1800">
                <a:latin typeface="Arial Narrow" pitchFamily="34" charset="0"/>
              </a:rPr>
            </a:br>
            <a:r>
              <a:rPr lang="it-IT" altLang="it-IT" sz="1800">
                <a:latin typeface="Arial Narrow" pitchFamily="34" charset="0"/>
              </a:rPr>
              <a:t>special app port#</a:t>
            </a:r>
          </a:p>
        </p:txBody>
      </p:sp>
      <p:sp>
        <p:nvSpPr>
          <p:cNvPr id="8218" name="Line 30"/>
          <p:cNvSpPr>
            <a:spLocks noChangeShapeType="1"/>
          </p:cNvSpPr>
          <p:nvPr/>
        </p:nvSpPr>
        <p:spPr bwMode="auto">
          <a:xfrm flipH="1">
            <a:off x="6948488" y="4797425"/>
            <a:ext cx="360362" cy="107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448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98725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it-IT" smtClean="0"/>
              <a:t>TLS Record Protocol</a:t>
            </a:r>
          </a:p>
        </p:txBody>
      </p:sp>
    </p:spTree>
    <p:extLst>
      <p:ext uri="{BB962C8B-B14F-4D97-AF65-F5344CB8AC3E}">
        <p14:creationId xmlns:p14="http://schemas.microsoft.com/office/powerpoint/2010/main" val="199442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mtClean="0"/>
              <a:t>Record Protocol operation</a:t>
            </a:r>
          </a:p>
        </p:txBody>
      </p:sp>
      <p:sp>
        <p:nvSpPr>
          <p:cNvPr id="10243" name="Rectangle 4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pic>
        <p:nvPicPr>
          <p:cNvPr id="1024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66800"/>
            <a:ext cx="8135938" cy="479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Text Box 8"/>
          <p:cNvSpPr txBox="1">
            <a:spLocks noChangeArrowheads="1"/>
          </p:cNvSpPr>
          <p:nvPr/>
        </p:nvSpPr>
        <p:spPr bwMode="auto">
          <a:xfrm>
            <a:off x="4875213" y="3033713"/>
            <a:ext cx="3995737" cy="311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it-IT" sz="1800" b="0">
                <a:latin typeface="Arial Narrow" pitchFamily="34" charset="0"/>
              </a:rPr>
              <a:t>Record Protocol:</a:t>
            </a:r>
          </a:p>
          <a:p>
            <a:pPr eaLnBrk="1" hangingPunct="1">
              <a:spcBef>
                <a:spcPct val="0"/>
              </a:spcBef>
              <a:buClrTx/>
              <a:buFontTx/>
              <a:buChar char="-"/>
            </a:pPr>
            <a:r>
              <a:rPr lang="en-US" altLang="it-IT" sz="1800" b="0">
                <a:latin typeface="Arial Narrow" pitchFamily="34" charset="0"/>
              </a:rPr>
              <a:t> takes messages to be transmitted from apps</a:t>
            </a:r>
          </a:p>
          <a:p>
            <a:pPr eaLnBrk="1" hangingPunct="1">
              <a:spcBef>
                <a:spcPct val="0"/>
              </a:spcBef>
              <a:buClrTx/>
              <a:buFontTx/>
              <a:buChar char="-"/>
            </a:pPr>
            <a:r>
              <a:rPr lang="en-US" altLang="it-IT" sz="1800" b="0">
                <a:latin typeface="Arial Narrow" pitchFamily="34" charset="0"/>
              </a:rPr>
              <a:t> fragments the data into manageable blocks</a:t>
            </a:r>
          </a:p>
          <a:p>
            <a:pPr eaLnBrk="1" hangingPunct="1">
              <a:spcBef>
                <a:spcPct val="0"/>
              </a:spcBef>
              <a:buClrTx/>
              <a:buFontTx/>
              <a:buChar char="-"/>
            </a:pPr>
            <a:r>
              <a:rPr lang="en-US" altLang="it-IT" sz="1800" b="0">
                <a:latin typeface="Arial Narrow" pitchFamily="34" charset="0"/>
              </a:rPr>
              <a:t> optionally compresses the data</a:t>
            </a:r>
          </a:p>
          <a:p>
            <a:pPr eaLnBrk="1" hangingPunct="1">
              <a:spcBef>
                <a:spcPct val="0"/>
              </a:spcBef>
              <a:buClrTx/>
              <a:buFontTx/>
              <a:buChar char="-"/>
            </a:pPr>
            <a:r>
              <a:rPr lang="en-US" altLang="it-IT" sz="1800" b="0">
                <a:latin typeface="Arial Narrow" pitchFamily="34" charset="0"/>
              </a:rPr>
              <a:t> applies a MAC</a:t>
            </a:r>
          </a:p>
          <a:p>
            <a:pPr eaLnBrk="1" hangingPunct="1">
              <a:spcBef>
                <a:spcPct val="0"/>
              </a:spcBef>
              <a:buClrTx/>
              <a:buFontTx/>
              <a:buChar char="-"/>
            </a:pPr>
            <a:r>
              <a:rPr lang="en-US" altLang="it-IT" sz="1800" b="0">
                <a:latin typeface="Arial Narrow" pitchFamily="34" charset="0"/>
              </a:rPr>
              <a:t> encrypts</a:t>
            </a:r>
          </a:p>
          <a:p>
            <a:pPr eaLnBrk="1" hangingPunct="1">
              <a:spcBef>
                <a:spcPct val="0"/>
              </a:spcBef>
              <a:buClrTx/>
              <a:buFontTx/>
              <a:buChar char="-"/>
            </a:pPr>
            <a:r>
              <a:rPr lang="en-US" altLang="it-IT" sz="1800" b="0">
                <a:latin typeface="Arial Narrow" pitchFamily="34" charset="0"/>
              </a:rPr>
              <a:t> and transmits the result. </a:t>
            </a:r>
          </a:p>
          <a:p>
            <a:pPr eaLnBrk="1" hangingPunct="1">
              <a:spcBef>
                <a:spcPct val="0"/>
              </a:spcBef>
              <a:buClrTx/>
              <a:buFontTx/>
              <a:buChar char="-"/>
            </a:pPr>
            <a:endParaRPr lang="en-US" altLang="it-IT" sz="1800" b="0">
              <a:latin typeface="Arial Narrow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Char char="-"/>
            </a:pPr>
            <a:r>
              <a:rPr lang="en-US" altLang="it-IT" sz="1800" b="0">
                <a:latin typeface="Arial Narrow" pitchFamily="34" charset="0"/>
              </a:rPr>
              <a:t> Reverse operation at reception (decryption,</a:t>
            </a:r>
            <a:br>
              <a:rPr lang="en-US" altLang="it-IT" sz="1800" b="0">
                <a:latin typeface="Arial Narrow" pitchFamily="34" charset="0"/>
              </a:rPr>
            </a:br>
            <a:r>
              <a:rPr lang="en-US" altLang="it-IT" sz="1800" b="0">
                <a:latin typeface="Arial Narrow" pitchFamily="34" charset="0"/>
              </a:rPr>
              <a:t>   verification, decompression, reassembly,</a:t>
            </a:r>
            <a:br>
              <a:rPr lang="en-US" altLang="it-IT" sz="1800" b="0">
                <a:latin typeface="Arial Narrow" pitchFamily="34" charset="0"/>
              </a:rPr>
            </a:br>
            <a:r>
              <a:rPr lang="en-US" altLang="it-IT" sz="1800" b="0">
                <a:latin typeface="Arial Narrow" pitchFamily="34" charset="0"/>
              </a:rPr>
              <a:t>   delivery to apps)</a:t>
            </a:r>
          </a:p>
        </p:txBody>
      </p:sp>
    </p:spTree>
    <p:extLst>
      <p:ext uri="{BB962C8B-B14F-4D97-AF65-F5344CB8AC3E}">
        <p14:creationId xmlns:p14="http://schemas.microsoft.com/office/powerpoint/2010/main" val="337752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Fragmentation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it-IT" altLang="it-IT" dirty="0" smtClean="0"/>
              <a:t>At </a:t>
            </a:r>
            <a:r>
              <a:rPr lang="it-IT" altLang="it-IT" dirty="0" err="1" smtClean="0"/>
              <a:t>application</a:t>
            </a:r>
            <a:r>
              <a:rPr lang="it-IT" altLang="it-IT" dirty="0" smtClean="0"/>
              <a:t> </a:t>
            </a:r>
            <a:r>
              <a:rPr lang="it-IT" altLang="it-IT" dirty="0" smtClean="0">
                <a:sym typeface="Wingdings" charset="2"/>
              </a:rPr>
              <a:t></a:t>
            </a:r>
            <a:r>
              <a:rPr lang="it-IT" altLang="it-IT" dirty="0" smtClean="0"/>
              <a:t>TLS </a:t>
            </a:r>
            <a:r>
              <a:rPr lang="it-IT" altLang="it-IT" dirty="0" err="1" smtClean="0"/>
              <a:t>interface</a:t>
            </a:r>
            <a:endParaRPr lang="it-IT" altLang="it-IT" dirty="0" smtClean="0"/>
          </a:p>
          <a:p>
            <a:pPr lvl="1"/>
            <a:r>
              <a:rPr lang="it-IT" altLang="it-IT" dirty="0" smtClean="0"/>
              <a:t>DON’T </a:t>
            </a:r>
            <a:r>
              <a:rPr lang="it-IT" altLang="it-IT" dirty="0" err="1" smtClean="0"/>
              <a:t>get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confused</a:t>
            </a:r>
            <a:r>
              <a:rPr lang="it-IT" altLang="it-IT" dirty="0" smtClean="0"/>
              <a:t> with TCP </a:t>
            </a:r>
            <a:r>
              <a:rPr lang="it-IT" altLang="it-IT" dirty="0" err="1" smtClean="0"/>
              <a:t>segmentation</a:t>
            </a:r>
            <a:r>
              <a:rPr lang="it-IT" altLang="it-IT" dirty="0" smtClean="0"/>
              <a:t>!!</a:t>
            </a:r>
          </a:p>
          <a:p>
            <a:pPr lvl="1"/>
            <a:endParaRPr lang="it-IT" altLang="it-IT" dirty="0" smtClean="0"/>
          </a:p>
          <a:p>
            <a:r>
              <a:rPr lang="it-IT" altLang="it-IT" dirty="0" smtClean="0"/>
              <a:t>Input: </a:t>
            </a:r>
            <a:r>
              <a:rPr lang="it-IT" altLang="it-IT" dirty="0" err="1" smtClean="0"/>
              <a:t>block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message</a:t>
            </a:r>
            <a:r>
              <a:rPr lang="it-IT" altLang="it-IT" dirty="0" smtClean="0"/>
              <a:t> of </a:t>
            </a:r>
            <a:r>
              <a:rPr lang="it-IT" altLang="it-IT" dirty="0" err="1" smtClean="0"/>
              <a:t>arbitrary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size</a:t>
            </a:r>
            <a:endParaRPr lang="it-IT" altLang="it-IT" dirty="0" smtClean="0"/>
          </a:p>
          <a:p>
            <a:pPr lvl="1"/>
            <a:r>
              <a:rPr lang="it-IT" altLang="it-IT" dirty="0" err="1" smtClean="0"/>
              <a:t>possibly</a:t>
            </a:r>
            <a:r>
              <a:rPr lang="it-IT" altLang="it-IT" dirty="0" smtClean="0"/>
              <a:t> multiple </a:t>
            </a:r>
            <a:r>
              <a:rPr lang="it-IT" altLang="it-IT" dirty="0" err="1" smtClean="0"/>
              <a:t>aggregated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messages</a:t>
            </a:r>
            <a:r>
              <a:rPr lang="it-IT" altLang="it-IT" dirty="0" smtClean="0"/>
              <a:t> of SAME </a:t>
            </a:r>
            <a:r>
              <a:rPr lang="it-IT" altLang="it-IT" dirty="0" err="1" smtClean="0"/>
              <a:t>protocol</a:t>
            </a:r>
            <a:endParaRPr lang="it-IT" altLang="it-IT" dirty="0" smtClean="0"/>
          </a:p>
          <a:p>
            <a:pPr lvl="1"/>
            <a:endParaRPr lang="it-IT" altLang="it-IT" dirty="0" smtClean="0"/>
          </a:p>
          <a:p>
            <a:r>
              <a:rPr lang="it-IT" altLang="it-IT" dirty="0" err="1" smtClean="0"/>
              <a:t>Fragment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size</a:t>
            </a:r>
            <a:r>
              <a:rPr lang="it-IT" altLang="it-IT" dirty="0" smtClean="0"/>
              <a:t>: 2</a:t>
            </a:r>
            <a:r>
              <a:rPr lang="it-IT" altLang="it-IT" baseline="30000" dirty="0" smtClean="0"/>
              <a:t>14</a:t>
            </a:r>
            <a:r>
              <a:rPr lang="it-IT" altLang="it-IT" dirty="0" smtClean="0"/>
              <a:t>=16384 </a:t>
            </a:r>
            <a:r>
              <a:rPr lang="it-IT" altLang="it-IT" dirty="0" err="1" smtClean="0"/>
              <a:t>bytes</a:t>
            </a:r>
            <a:r>
              <a:rPr lang="it-IT" altLang="it-IT" dirty="0" smtClean="0"/>
              <a:t> </a:t>
            </a:r>
          </a:p>
          <a:p>
            <a:endParaRPr lang="it-IT" altLang="it-IT" dirty="0" smtClean="0"/>
          </a:p>
          <a:p>
            <a:endParaRPr lang="it-IT" altLang="it-IT" dirty="0" smtClean="0"/>
          </a:p>
        </p:txBody>
      </p:sp>
      <p:sp>
        <p:nvSpPr>
          <p:cNvPr id="11268" name="Rectangle 5"/>
          <p:cNvSpPr>
            <a:spLocks noChangeArrowheads="1"/>
          </p:cNvSpPr>
          <p:nvPr/>
        </p:nvSpPr>
        <p:spPr bwMode="auto">
          <a:xfrm>
            <a:off x="684213" y="3860800"/>
            <a:ext cx="7696200" cy="21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endParaRPr lang="it-IT" altLang="it-IT" sz="2000"/>
          </a:p>
        </p:txBody>
      </p:sp>
    </p:spTree>
    <p:extLst>
      <p:ext uri="{BB962C8B-B14F-4D97-AF65-F5344CB8AC3E}">
        <p14:creationId xmlns:p14="http://schemas.microsoft.com/office/powerpoint/2010/main" val="385146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Compression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412776"/>
            <a:ext cx="8229600" cy="4968552"/>
          </a:xfrm>
        </p:spPr>
        <p:txBody>
          <a:bodyPr>
            <a:normAutofit fontScale="62500" lnSpcReduction="20000"/>
          </a:bodyPr>
          <a:lstStyle/>
          <a:p>
            <a:r>
              <a:rPr lang="it-IT" altLang="it-IT" dirty="0" err="1" smtClean="0"/>
              <a:t>Lossless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compression</a:t>
            </a:r>
            <a:endParaRPr lang="it-IT" altLang="it-IT" dirty="0" smtClean="0"/>
          </a:p>
          <a:p>
            <a:pPr lvl="1"/>
            <a:r>
              <a:rPr lang="it-IT" altLang="it-IT" dirty="0" err="1" smtClean="0"/>
              <a:t>Formerly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used</a:t>
            </a:r>
            <a:r>
              <a:rPr lang="it-IT" altLang="it-IT" dirty="0" smtClean="0"/>
              <a:t> in SSLv2</a:t>
            </a:r>
          </a:p>
          <a:p>
            <a:pPr lvl="4"/>
            <a:endParaRPr lang="it-IT" altLang="it-IT" dirty="0" smtClean="0"/>
          </a:p>
          <a:p>
            <a:r>
              <a:rPr lang="it-IT" altLang="it-IT" dirty="0" err="1" smtClean="0"/>
              <a:t>Considered</a:t>
            </a:r>
            <a:r>
              <a:rPr lang="it-IT" altLang="it-IT" dirty="0" smtClean="0"/>
              <a:t> in TLSv1.0 </a:t>
            </a:r>
            <a:r>
              <a:rPr lang="it-IT" altLang="it-IT" dirty="0" err="1" smtClean="0"/>
              <a:t>but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not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specified</a:t>
            </a:r>
            <a:endParaRPr lang="it-IT" altLang="it-IT" dirty="0" smtClean="0"/>
          </a:p>
          <a:p>
            <a:pPr lvl="1"/>
            <a:r>
              <a:rPr lang="it-IT" altLang="it-IT" dirty="0" smtClean="0"/>
              <a:t>«</a:t>
            </a:r>
            <a:r>
              <a:rPr lang="it-IT" altLang="it-IT" dirty="0" err="1" smtClean="0"/>
              <a:t>null</a:t>
            </a:r>
            <a:r>
              <a:rPr lang="it-IT" altLang="it-IT" dirty="0" smtClean="0"/>
              <a:t>» </a:t>
            </a:r>
            <a:r>
              <a:rPr lang="it-IT" altLang="it-IT" dirty="0" err="1" smtClean="0"/>
              <a:t>compression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method</a:t>
            </a:r>
            <a:r>
              <a:rPr lang="it-IT" altLang="it-IT" dirty="0" smtClean="0"/>
              <a:t> in SSLv3 and TLSv1.0</a:t>
            </a:r>
          </a:p>
          <a:p>
            <a:pPr lvl="5"/>
            <a:endParaRPr lang="it-IT" altLang="it-IT" dirty="0" smtClean="0"/>
          </a:p>
          <a:p>
            <a:r>
              <a:rPr lang="it-IT" altLang="it-IT" dirty="0" smtClean="0"/>
              <a:t>2004, RFC 3749: </a:t>
            </a:r>
            <a:r>
              <a:rPr lang="it-IT" altLang="it-IT" dirty="0" err="1" smtClean="0"/>
              <a:t>introduces</a:t>
            </a:r>
            <a:r>
              <a:rPr lang="it-IT" altLang="it-IT" dirty="0" smtClean="0"/>
              <a:t> DEFLATE (RFC 2951)</a:t>
            </a:r>
          </a:p>
          <a:p>
            <a:pPr lvl="1"/>
            <a:r>
              <a:rPr lang="it-IT" altLang="it-IT" dirty="0" smtClean="0"/>
              <a:t>RFC 3943 – </a:t>
            </a:r>
            <a:r>
              <a:rPr lang="it-IT" altLang="it-IT" dirty="0" err="1" smtClean="0"/>
              <a:t>support</a:t>
            </a:r>
            <a:r>
              <a:rPr lang="it-IT" altLang="it-IT" dirty="0" smtClean="0"/>
              <a:t> for </a:t>
            </a:r>
            <a:r>
              <a:rPr lang="it-IT" altLang="it-IT" dirty="0" err="1" smtClean="0"/>
              <a:t>Lempel-Ziv-Stac</a:t>
            </a:r>
            <a:endParaRPr lang="it-IT" altLang="it-IT" dirty="0" smtClean="0"/>
          </a:p>
          <a:p>
            <a:pPr lvl="5"/>
            <a:endParaRPr lang="it-IT" altLang="it-IT" dirty="0"/>
          </a:p>
          <a:p>
            <a:r>
              <a:rPr lang="it-IT" altLang="it-IT" dirty="0" smtClean="0"/>
              <a:t>More </a:t>
            </a:r>
            <a:r>
              <a:rPr lang="it-IT" altLang="it-IT" dirty="0" err="1" smtClean="0"/>
              <a:t>recently</a:t>
            </a:r>
            <a:r>
              <a:rPr lang="it-IT" altLang="it-IT" dirty="0" smtClean="0"/>
              <a:t>: </a:t>
            </a:r>
            <a:r>
              <a:rPr lang="it-IT" altLang="it-IT" dirty="0" err="1" smtClean="0"/>
              <a:t>considered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appealing</a:t>
            </a:r>
            <a:endParaRPr lang="it-IT" altLang="it-IT" dirty="0" smtClean="0"/>
          </a:p>
          <a:p>
            <a:pPr lvl="1"/>
            <a:r>
              <a:rPr lang="it-IT" altLang="it-IT" dirty="0" err="1" smtClean="0"/>
              <a:t>Widespread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diffusion</a:t>
            </a:r>
            <a:r>
              <a:rPr lang="it-IT" altLang="it-IT" dirty="0" smtClean="0"/>
              <a:t> of “verbose” </a:t>
            </a:r>
            <a:r>
              <a:rPr lang="it-IT" altLang="it-IT" dirty="0" err="1" smtClean="0"/>
              <a:t>languages</a:t>
            </a:r>
            <a:r>
              <a:rPr lang="it-IT" altLang="it-IT" dirty="0" smtClean="0"/>
              <a:t> – e.g. XML</a:t>
            </a:r>
          </a:p>
          <a:p>
            <a:pPr lvl="1"/>
            <a:r>
              <a:rPr lang="it-IT" altLang="it-IT" dirty="0" smtClean="0"/>
              <a:t>@ </a:t>
            </a:r>
            <a:r>
              <a:rPr lang="it-IT" altLang="it-IT" dirty="0" err="1" smtClean="0"/>
              <a:t>early</a:t>
            </a:r>
            <a:r>
              <a:rPr lang="it-IT" altLang="it-IT" dirty="0" smtClean="0"/>
              <a:t> 2012:</a:t>
            </a:r>
          </a:p>
          <a:p>
            <a:pPr lvl="2"/>
            <a:r>
              <a:rPr lang="it-IT" altLang="it-IT" dirty="0" smtClean="0"/>
              <a:t>45% of the </a:t>
            </a:r>
            <a:r>
              <a:rPr lang="it-IT" altLang="it-IT" dirty="0" err="1" smtClean="0"/>
              <a:t>browsers</a:t>
            </a:r>
            <a:r>
              <a:rPr lang="it-IT" altLang="it-IT" dirty="0" smtClean="0"/>
              <a:t> (</a:t>
            </a:r>
            <a:r>
              <a:rPr lang="it-IT" altLang="it-IT" dirty="0" err="1" smtClean="0"/>
              <a:t>including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Chrome</a:t>
            </a:r>
            <a:r>
              <a:rPr lang="it-IT" altLang="it-IT" dirty="0" smtClean="0"/>
              <a:t> &amp; </a:t>
            </a:r>
            <a:r>
              <a:rPr lang="it-IT" altLang="it-IT" dirty="0" err="1" smtClean="0"/>
              <a:t>Firefox</a:t>
            </a:r>
            <a:r>
              <a:rPr lang="it-IT" altLang="it-IT" dirty="0" smtClean="0"/>
              <a:t>)</a:t>
            </a:r>
          </a:p>
          <a:p>
            <a:pPr lvl="2"/>
            <a:r>
              <a:rPr lang="it-IT" altLang="it-IT" dirty="0" smtClean="0"/>
              <a:t>42% of the </a:t>
            </a:r>
            <a:r>
              <a:rPr lang="it-IT" altLang="it-IT" dirty="0" err="1" smtClean="0"/>
              <a:t>servers</a:t>
            </a:r>
            <a:endParaRPr lang="it-IT" altLang="it-IT" dirty="0" smtClean="0"/>
          </a:p>
          <a:p>
            <a:pPr lvl="3"/>
            <a:endParaRPr lang="it-IT" altLang="it-IT" dirty="0"/>
          </a:p>
          <a:p>
            <a:r>
              <a:rPr lang="it-IT" altLang="it-IT" b="1" dirty="0" err="1" smtClean="0"/>
              <a:t>Suddently</a:t>
            </a:r>
            <a:r>
              <a:rPr lang="it-IT" altLang="it-IT" b="1" dirty="0" smtClean="0"/>
              <a:t> </a:t>
            </a:r>
            <a:r>
              <a:rPr lang="it-IT" altLang="it-IT" b="1" dirty="0" err="1" smtClean="0"/>
              <a:t>died</a:t>
            </a:r>
            <a:r>
              <a:rPr lang="it-IT" altLang="it-IT" b="1" dirty="0" smtClean="0"/>
              <a:t> </a:t>
            </a:r>
            <a:r>
              <a:rPr lang="it-IT" altLang="it-IT" b="1" dirty="0" smtClean="0">
                <a:sym typeface="Wingdings" panose="05000000000000000000" pitchFamily="2" charset="2"/>
              </a:rPr>
              <a:t> </a:t>
            </a:r>
            <a:r>
              <a:rPr lang="it-IT" altLang="it-IT" b="1" dirty="0" smtClean="0"/>
              <a:t>in </a:t>
            </a:r>
            <a:r>
              <a:rPr lang="it-IT" altLang="it-IT" b="1" dirty="0" err="1" smtClean="0"/>
              <a:t>september</a:t>
            </a:r>
            <a:r>
              <a:rPr lang="it-IT" altLang="it-IT" b="1" dirty="0" smtClean="0"/>
              <a:t> 2012</a:t>
            </a:r>
          </a:p>
          <a:p>
            <a:pPr lvl="1"/>
            <a:r>
              <a:rPr lang="it-IT" altLang="it-IT" b="1" dirty="0" smtClean="0"/>
              <a:t>CRIME </a:t>
            </a:r>
            <a:r>
              <a:rPr lang="it-IT" altLang="it-IT" b="1" dirty="0" err="1" smtClean="0"/>
              <a:t>attack</a:t>
            </a:r>
            <a:r>
              <a:rPr lang="it-IT" altLang="it-IT" b="1" dirty="0" smtClean="0"/>
              <a:t>, more </a:t>
            </a:r>
            <a:r>
              <a:rPr lang="it-IT" altLang="it-IT" b="1" dirty="0" err="1" smtClean="0"/>
              <a:t>later</a:t>
            </a:r>
            <a:endParaRPr lang="it-IT" altLang="it-IT" b="1" dirty="0" smtClean="0"/>
          </a:p>
        </p:txBody>
      </p:sp>
    </p:spTree>
    <p:extLst>
      <p:ext uri="{BB962C8B-B14F-4D97-AF65-F5344CB8AC3E}">
        <p14:creationId xmlns:p14="http://schemas.microsoft.com/office/powerpoint/2010/main" val="740607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2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2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29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29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mtClean="0"/>
              <a:t>Message Authentication Code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t-IT" altLang="it-IT" dirty="0" smtClean="0"/>
              <a:t>MAC </a:t>
            </a:r>
            <a:r>
              <a:rPr lang="it-IT" altLang="it-IT" dirty="0" err="1" smtClean="0"/>
              <a:t>computation</a:t>
            </a:r>
            <a:endParaRPr lang="it-IT" altLang="it-IT" dirty="0" smtClean="0"/>
          </a:p>
          <a:p>
            <a:pPr lvl="1" eaLnBrk="1" hangingPunct="1"/>
            <a:r>
              <a:rPr lang="it-IT" altLang="it-IT" dirty="0" smtClean="0"/>
              <a:t>Secret (</a:t>
            </a:r>
            <a:r>
              <a:rPr lang="it-IT" altLang="it-IT" dirty="0" err="1" smtClean="0"/>
              <a:t>symmetric</a:t>
            </a:r>
            <a:r>
              <a:rPr lang="it-IT" altLang="it-IT" dirty="0" smtClean="0"/>
              <a:t>) </a:t>
            </a:r>
            <a:r>
              <a:rPr lang="it-IT" altLang="it-IT" dirty="0" err="1" smtClean="0"/>
              <a:t>key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derived</a:t>
            </a:r>
            <a:r>
              <a:rPr lang="it-IT" altLang="it-IT" dirty="0" smtClean="0"/>
              <a:t> from security </a:t>
            </a:r>
            <a:r>
              <a:rPr lang="it-IT" altLang="it-IT" dirty="0" err="1" smtClean="0"/>
              <a:t>parameters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negotiated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during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handshake</a:t>
            </a:r>
            <a:endParaRPr lang="it-IT" altLang="it-IT" dirty="0" smtClean="0"/>
          </a:p>
          <a:p>
            <a:pPr lvl="1" eaLnBrk="1" hangingPunct="1"/>
            <a:r>
              <a:rPr lang="it-IT" altLang="it-IT" dirty="0" err="1" smtClean="0"/>
              <a:t>Hash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function</a:t>
            </a:r>
            <a:r>
              <a:rPr lang="it-IT" altLang="it-IT" dirty="0" smtClean="0"/>
              <a:t>: </a:t>
            </a:r>
            <a:r>
              <a:rPr lang="it-IT" altLang="it-IT" dirty="0" err="1" smtClean="0"/>
              <a:t>negotiated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during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handshake</a:t>
            </a:r>
            <a:endParaRPr lang="it-IT" altLang="it-IT" dirty="0" smtClean="0"/>
          </a:p>
          <a:p>
            <a:pPr lvl="1" eaLnBrk="1" hangingPunct="1"/>
            <a:r>
              <a:rPr lang="it-IT" altLang="it-IT" dirty="0" err="1" smtClean="0"/>
              <a:t>Computation</a:t>
            </a:r>
            <a:r>
              <a:rPr lang="it-IT" altLang="it-IT" dirty="0" smtClean="0"/>
              <a:t>: </a:t>
            </a:r>
            <a:r>
              <a:rPr lang="it-IT" altLang="it-IT" dirty="0" err="1" smtClean="0"/>
              <a:t>uses</a:t>
            </a:r>
            <a:r>
              <a:rPr lang="it-IT" altLang="it-IT" dirty="0" smtClean="0"/>
              <a:t> HMAC </a:t>
            </a:r>
            <a:r>
              <a:rPr lang="it-IT" altLang="it-IT" dirty="0" err="1" smtClean="0"/>
              <a:t>construction</a:t>
            </a:r>
            <a:endParaRPr lang="it-IT" altLang="it-IT" dirty="0" smtClean="0"/>
          </a:p>
          <a:p>
            <a:pPr lvl="2" eaLnBrk="1" hangingPunct="1"/>
            <a:r>
              <a:rPr lang="it-IT" altLang="it-IT" dirty="0" err="1" smtClean="0">
                <a:latin typeface="Times New Roman" charset="0"/>
              </a:rPr>
              <a:t>keyed-hashing</a:t>
            </a:r>
            <a:r>
              <a:rPr lang="it-IT" altLang="it-IT" dirty="0" smtClean="0">
                <a:latin typeface="Times New Roman" charset="0"/>
              </a:rPr>
              <a:t> Message </a:t>
            </a:r>
            <a:r>
              <a:rPr lang="it-IT" altLang="it-IT" dirty="0" err="1" smtClean="0">
                <a:latin typeface="Times New Roman" charset="0"/>
              </a:rPr>
              <a:t>Authentication</a:t>
            </a:r>
            <a:r>
              <a:rPr lang="it-IT" altLang="it-IT" dirty="0" smtClean="0">
                <a:latin typeface="Times New Roman" charset="0"/>
              </a:rPr>
              <a:t>, RFC 2104</a:t>
            </a: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1908671" y="5156423"/>
            <a:ext cx="2879725" cy="503238"/>
          </a:xfrm>
          <a:prstGeom prst="rect">
            <a:avLst/>
          </a:prstGeom>
          <a:solidFill>
            <a:srgbClr val="FFFF99">
              <a:alpha val="50000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it-IT" altLang="it-IT" b="1" dirty="0" err="1" smtClean="0"/>
              <a:t>message</a:t>
            </a:r>
            <a:endParaRPr lang="it-IT" altLang="it-IT" b="1" dirty="0"/>
          </a:p>
        </p:txBody>
      </p:sp>
      <p:sp>
        <p:nvSpPr>
          <p:cNvPr id="5" name="Rectangle 13"/>
          <p:cNvSpPr>
            <a:spLocks noChangeArrowheads="1"/>
          </p:cNvSpPr>
          <p:nvPr/>
        </p:nvSpPr>
        <p:spPr bwMode="auto">
          <a:xfrm>
            <a:off x="4788396" y="5156423"/>
            <a:ext cx="791716" cy="504825"/>
          </a:xfrm>
          <a:prstGeom prst="rect">
            <a:avLst/>
          </a:prstGeom>
          <a:solidFill>
            <a:srgbClr val="FFFF99">
              <a:alpha val="50000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it-IT" altLang="it-IT" b="1" dirty="0" smtClean="0"/>
              <a:t>HMAC</a:t>
            </a:r>
            <a:endParaRPr lang="it-IT" altLang="it-IT" b="1" dirty="0"/>
          </a:p>
        </p:txBody>
      </p:sp>
    </p:spTree>
    <p:extLst>
      <p:ext uri="{BB962C8B-B14F-4D97-AF65-F5344CB8AC3E}">
        <p14:creationId xmlns:p14="http://schemas.microsoft.com/office/powerpoint/2010/main" val="73273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mtClean="0"/>
              <a:t>Encryption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it-IT" altLang="it-IT" sz="2400" dirty="0" err="1" smtClean="0"/>
              <a:t>Fragment</a:t>
            </a:r>
            <a:r>
              <a:rPr lang="it-IT" altLang="it-IT" sz="2400" dirty="0" smtClean="0"/>
              <a:t> </a:t>
            </a:r>
            <a:r>
              <a:rPr lang="it-IT" altLang="it-IT" sz="2400" dirty="0" err="1" smtClean="0"/>
              <a:t>Encryption</a:t>
            </a:r>
            <a:endParaRPr lang="it-IT" altLang="it-IT" sz="2400" dirty="0" smtClean="0"/>
          </a:p>
          <a:p>
            <a:pPr lvl="1" eaLnBrk="1" hangingPunct="1">
              <a:lnSpc>
                <a:spcPct val="80000"/>
              </a:lnSpc>
            </a:pPr>
            <a:r>
              <a:rPr lang="it-IT" altLang="it-IT" sz="2400" dirty="0" err="1" smtClean="0"/>
              <a:t>Applies</a:t>
            </a:r>
            <a:r>
              <a:rPr lang="it-IT" altLang="it-IT" sz="2400" dirty="0" smtClean="0"/>
              <a:t> to </a:t>
            </a:r>
            <a:r>
              <a:rPr lang="it-IT" altLang="it-IT" sz="2400" dirty="0" err="1" smtClean="0"/>
              <a:t>both</a:t>
            </a:r>
            <a:r>
              <a:rPr lang="it-IT" altLang="it-IT" sz="2400" dirty="0" smtClean="0"/>
              <a:t> (</a:t>
            </a:r>
            <a:r>
              <a:rPr lang="it-IT" altLang="it-IT" sz="2400" dirty="0" err="1" smtClean="0"/>
              <a:t>compressed</a:t>
            </a:r>
            <a:r>
              <a:rPr lang="it-IT" altLang="it-IT" sz="2400" dirty="0" smtClean="0"/>
              <a:t>) </a:t>
            </a:r>
            <a:r>
              <a:rPr lang="it-IT" altLang="it-IT" sz="2400" dirty="0" err="1" smtClean="0"/>
              <a:t>fragment</a:t>
            </a:r>
            <a:r>
              <a:rPr lang="it-IT" altLang="it-IT" sz="2400" dirty="0" smtClean="0"/>
              <a:t> and MAC</a:t>
            </a:r>
          </a:p>
          <a:p>
            <a:pPr lvl="1" eaLnBrk="1" hangingPunct="1">
              <a:lnSpc>
                <a:spcPct val="80000"/>
              </a:lnSpc>
            </a:pPr>
            <a:r>
              <a:rPr lang="it-IT" altLang="it-IT" sz="2400" dirty="0" smtClean="0"/>
              <a:t>No </a:t>
            </a:r>
            <a:r>
              <a:rPr lang="it-IT" altLang="it-IT" sz="2400" dirty="0" err="1" smtClean="0"/>
              <a:t>encryption</a:t>
            </a:r>
            <a:r>
              <a:rPr lang="it-IT" altLang="it-IT" sz="2400" dirty="0" smtClean="0"/>
              <a:t> </a:t>
            </a:r>
            <a:r>
              <a:rPr lang="it-IT" altLang="it-IT" sz="2400" dirty="0" err="1" smtClean="0"/>
              <a:t>possible</a:t>
            </a:r>
            <a:endParaRPr lang="it-IT" altLang="it-IT" sz="2400" dirty="0" smtClean="0"/>
          </a:p>
          <a:p>
            <a:pPr lvl="2" eaLnBrk="1" hangingPunct="1">
              <a:lnSpc>
                <a:spcPct val="80000"/>
              </a:lnSpc>
            </a:pPr>
            <a:r>
              <a:rPr lang="it-IT" altLang="it-IT" sz="2000" dirty="0" err="1" smtClean="0">
                <a:latin typeface="Times New Roman" charset="0"/>
              </a:rPr>
              <a:t>If</a:t>
            </a:r>
            <a:r>
              <a:rPr lang="it-IT" altLang="it-IT" sz="2000" dirty="0" smtClean="0">
                <a:latin typeface="Times New Roman" charset="0"/>
              </a:rPr>
              <a:t> no </a:t>
            </a:r>
            <a:r>
              <a:rPr lang="it-IT" altLang="it-IT" sz="2000" dirty="0" err="1" smtClean="0">
                <a:latin typeface="Times New Roman" charset="0"/>
              </a:rPr>
              <a:t>encryption</a:t>
            </a:r>
            <a:r>
              <a:rPr lang="it-IT" altLang="it-IT" sz="2000" dirty="0" smtClean="0">
                <a:latin typeface="Times New Roman" charset="0"/>
              </a:rPr>
              <a:t> </a:t>
            </a:r>
            <a:r>
              <a:rPr lang="it-IT" altLang="it-IT" sz="2000" dirty="0" err="1" smtClean="0">
                <a:latin typeface="Times New Roman" charset="0"/>
              </a:rPr>
              <a:t>negotiated</a:t>
            </a:r>
            <a:endParaRPr lang="it-IT" altLang="it-IT" sz="2000" dirty="0" smtClean="0">
              <a:latin typeface="Times New Roman" charset="0"/>
            </a:endParaRPr>
          </a:p>
          <a:p>
            <a:pPr lvl="2" eaLnBrk="1" hangingPunct="1">
              <a:lnSpc>
                <a:spcPct val="80000"/>
              </a:lnSpc>
            </a:pPr>
            <a:r>
              <a:rPr lang="it-IT" altLang="it-IT" sz="2000" dirty="0" smtClean="0">
                <a:latin typeface="Times New Roman" charset="0"/>
              </a:rPr>
              <a:t>Or in </a:t>
            </a:r>
            <a:r>
              <a:rPr lang="it-IT" altLang="it-IT" sz="2000" dirty="0" err="1" smtClean="0">
                <a:latin typeface="Times New Roman" charset="0"/>
              </a:rPr>
              <a:t>early</a:t>
            </a:r>
            <a:r>
              <a:rPr lang="it-IT" altLang="it-IT" sz="2000" dirty="0" smtClean="0">
                <a:latin typeface="Times New Roman" charset="0"/>
              </a:rPr>
              <a:t> </a:t>
            </a:r>
            <a:r>
              <a:rPr lang="it-IT" altLang="it-IT" sz="2000" dirty="0" err="1" smtClean="0">
                <a:latin typeface="Times New Roman" charset="0"/>
              </a:rPr>
              <a:t>handshake</a:t>
            </a:r>
            <a:r>
              <a:rPr lang="it-IT" altLang="it-IT" sz="2000" dirty="0" smtClean="0">
                <a:latin typeface="Times New Roman" charset="0"/>
              </a:rPr>
              <a:t> </a:t>
            </a:r>
            <a:r>
              <a:rPr lang="it-IT" altLang="it-IT" sz="2000" dirty="0" err="1" smtClean="0">
                <a:latin typeface="Times New Roman" charset="0"/>
              </a:rPr>
              <a:t>phases</a:t>
            </a:r>
            <a:endParaRPr lang="it-IT" altLang="it-IT" sz="2000" dirty="0" smtClean="0">
              <a:latin typeface="Times New Roman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it-IT" altLang="it-IT" sz="2400" dirty="0" err="1" smtClean="0"/>
              <a:t>Symmetric</a:t>
            </a:r>
            <a:r>
              <a:rPr lang="it-IT" altLang="it-IT" sz="2400" dirty="0" smtClean="0"/>
              <a:t> </a:t>
            </a:r>
            <a:r>
              <a:rPr lang="it-IT" altLang="it-IT" sz="2400" dirty="0" err="1" smtClean="0"/>
              <a:t>encryption</a:t>
            </a:r>
            <a:r>
              <a:rPr lang="it-IT" altLang="it-IT" sz="2400" dirty="0" smtClean="0"/>
              <a:t> </a:t>
            </a:r>
            <a:r>
              <a:rPr lang="it-IT" altLang="it-IT" sz="2400" dirty="0" err="1" smtClean="0"/>
              <a:t>algorithm</a:t>
            </a:r>
            <a:endParaRPr lang="it-IT" altLang="it-IT" sz="2400" dirty="0" smtClean="0"/>
          </a:p>
          <a:p>
            <a:pPr lvl="1" eaLnBrk="1" hangingPunct="1">
              <a:lnSpc>
                <a:spcPct val="80000"/>
              </a:lnSpc>
            </a:pPr>
            <a:r>
              <a:rPr lang="it-IT" altLang="it-IT" sz="2400" dirty="0" err="1" smtClean="0"/>
              <a:t>Block</a:t>
            </a:r>
            <a:r>
              <a:rPr lang="it-IT" altLang="it-IT" sz="2400" dirty="0" smtClean="0"/>
              <a:t> or </a:t>
            </a:r>
            <a:r>
              <a:rPr lang="it-IT" altLang="it-IT" sz="2400" dirty="0" err="1" smtClean="0"/>
              <a:t>stream</a:t>
            </a:r>
            <a:r>
              <a:rPr lang="it-IT" altLang="it-IT" sz="2400" dirty="0" smtClean="0"/>
              <a:t> </a:t>
            </a:r>
            <a:r>
              <a:rPr lang="it-IT" altLang="it-IT" sz="2400" dirty="0" err="1" smtClean="0"/>
              <a:t>cipher</a:t>
            </a:r>
            <a:endParaRPr lang="it-IT" altLang="it-IT" sz="2400" dirty="0" smtClean="0"/>
          </a:p>
          <a:p>
            <a:pPr lvl="2" eaLnBrk="1" hangingPunct="1">
              <a:lnSpc>
                <a:spcPct val="80000"/>
              </a:lnSpc>
            </a:pPr>
            <a:r>
              <a:rPr lang="it-IT" altLang="it-IT" sz="2000" dirty="0" err="1" smtClean="0">
                <a:latin typeface="Times New Roman" charset="0"/>
              </a:rPr>
              <a:t>Algorithm</a:t>
            </a:r>
            <a:r>
              <a:rPr lang="it-IT" altLang="it-IT" sz="2000" dirty="0" smtClean="0">
                <a:latin typeface="Times New Roman" charset="0"/>
              </a:rPr>
              <a:t> (RC4, 3DES, AES, </a:t>
            </a:r>
            <a:r>
              <a:rPr lang="it-IT" altLang="it-IT" sz="2000" dirty="0" err="1" smtClean="0">
                <a:latin typeface="Times New Roman" charset="0"/>
              </a:rPr>
              <a:t>etc</a:t>
            </a:r>
            <a:r>
              <a:rPr lang="it-IT" altLang="it-IT" sz="2000" dirty="0" smtClean="0">
                <a:latin typeface="Times New Roman" charset="0"/>
              </a:rPr>
              <a:t>) </a:t>
            </a:r>
            <a:r>
              <a:rPr lang="it-IT" altLang="it-IT" sz="2000" dirty="0" err="1" smtClean="0">
                <a:latin typeface="Times New Roman" charset="0"/>
              </a:rPr>
              <a:t>negotiated</a:t>
            </a:r>
            <a:r>
              <a:rPr lang="it-IT" altLang="it-IT" sz="2000" dirty="0" smtClean="0">
                <a:latin typeface="Times New Roman" charset="0"/>
              </a:rPr>
              <a:t> </a:t>
            </a:r>
            <a:r>
              <a:rPr lang="it-IT" altLang="it-IT" sz="2000" dirty="0" err="1" smtClean="0">
                <a:latin typeface="Times New Roman" charset="0"/>
              </a:rPr>
              <a:t>during</a:t>
            </a:r>
            <a:r>
              <a:rPr lang="it-IT" altLang="it-IT" sz="2000" dirty="0" smtClean="0">
                <a:latin typeface="Times New Roman" charset="0"/>
              </a:rPr>
              <a:t> </a:t>
            </a:r>
            <a:r>
              <a:rPr lang="it-IT" altLang="it-IT" sz="2000" dirty="0" err="1" smtClean="0">
                <a:latin typeface="Times New Roman" charset="0"/>
              </a:rPr>
              <a:t>handshake</a:t>
            </a:r>
            <a:r>
              <a:rPr lang="it-IT" altLang="it-IT" sz="2000" dirty="0" smtClean="0">
                <a:latin typeface="Times New Roman" charset="0"/>
              </a:rPr>
              <a:t>, </a:t>
            </a:r>
            <a:r>
              <a:rPr lang="it-IT" altLang="it-IT" sz="2000" dirty="0" err="1" smtClean="0">
                <a:latin typeface="Times New Roman" charset="0"/>
              </a:rPr>
              <a:t>too</a:t>
            </a:r>
            <a:r>
              <a:rPr lang="it-IT" altLang="it-IT" sz="2000" dirty="0" smtClean="0">
                <a:latin typeface="Times New Roman" charset="0"/>
              </a:rPr>
              <a:t> </a:t>
            </a:r>
          </a:p>
          <a:p>
            <a:pPr lvl="2" eaLnBrk="1" hangingPunct="1">
              <a:lnSpc>
                <a:spcPct val="80000"/>
              </a:lnSpc>
            </a:pPr>
            <a:r>
              <a:rPr lang="it-IT" altLang="it-IT" sz="2000" dirty="0" err="1" smtClean="0">
                <a:latin typeface="Times New Roman" charset="0"/>
              </a:rPr>
              <a:t>If</a:t>
            </a:r>
            <a:r>
              <a:rPr lang="it-IT" altLang="it-IT" sz="2000" dirty="0" smtClean="0">
                <a:latin typeface="Times New Roman" charset="0"/>
              </a:rPr>
              <a:t> </a:t>
            </a:r>
            <a:r>
              <a:rPr lang="it-IT" altLang="it-IT" sz="2000" dirty="0" err="1" smtClean="0">
                <a:latin typeface="Times New Roman" charset="0"/>
              </a:rPr>
              <a:t>block</a:t>
            </a:r>
            <a:r>
              <a:rPr lang="it-IT" altLang="it-IT" sz="2000" dirty="0" smtClean="0">
                <a:latin typeface="Times New Roman" charset="0"/>
              </a:rPr>
              <a:t> </a:t>
            </a:r>
            <a:r>
              <a:rPr lang="it-IT" altLang="it-IT" sz="2000" dirty="0" err="1" smtClean="0">
                <a:latin typeface="Times New Roman" charset="0"/>
              </a:rPr>
              <a:t>cipher</a:t>
            </a:r>
            <a:r>
              <a:rPr lang="it-IT" altLang="it-IT" sz="2000" dirty="0" smtClean="0">
                <a:latin typeface="Times New Roman" charset="0"/>
              </a:rPr>
              <a:t>, </a:t>
            </a:r>
            <a:r>
              <a:rPr lang="it-IT" altLang="it-IT" sz="2000" dirty="0" err="1" smtClean="0">
                <a:latin typeface="Times New Roman" charset="0"/>
              </a:rPr>
              <a:t>padding</a:t>
            </a:r>
            <a:r>
              <a:rPr lang="it-IT" altLang="it-IT" sz="2000" dirty="0" smtClean="0">
                <a:latin typeface="Times New Roman" charset="0"/>
              </a:rPr>
              <a:t> </a:t>
            </a:r>
            <a:r>
              <a:rPr lang="it-IT" altLang="it-IT" sz="2000" dirty="0" err="1" smtClean="0">
                <a:latin typeface="Times New Roman" charset="0"/>
              </a:rPr>
              <a:t>necessary</a:t>
            </a:r>
            <a:r>
              <a:rPr lang="it-IT" altLang="it-IT" sz="2000" dirty="0" smtClean="0">
                <a:latin typeface="Times New Roman" charset="0"/>
              </a:rPr>
              <a:t> to </a:t>
            </a:r>
            <a:r>
              <a:rPr lang="it-IT" altLang="it-IT" sz="2000" dirty="0" err="1" smtClean="0">
                <a:latin typeface="Times New Roman" charset="0"/>
              </a:rPr>
              <a:t>achieve</a:t>
            </a:r>
            <a:r>
              <a:rPr lang="it-IT" altLang="it-IT" sz="2000" dirty="0" smtClean="0">
                <a:latin typeface="Times New Roman" charset="0"/>
              </a:rPr>
              <a:t> </a:t>
            </a:r>
            <a:r>
              <a:rPr lang="it-IT" altLang="it-IT" sz="2000" dirty="0" err="1" smtClean="0">
                <a:latin typeface="Times New Roman" charset="0"/>
              </a:rPr>
              <a:t>block</a:t>
            </a:r>
            <a:r>
              <a:rPr lang="it-IT" altLang="it-IT" sz="2000" dirty="0" smtClean="0">
                <a:latin typeface="Times New Roman" charset="0"/>
              </a:rPr>
              <a:t> </a:t>
            </a:r>
            <a:r>
              <a:rPr lang="it-IT" altLang="it-IT" sz="2000" dirty="0" err="1" smtClean="0">
                <a:latin typeface="Times New Roman" charset="0"/>
              </a:rPr>
              <a:t>size</a:t>
            </a:r>
            <a:endParaRPr lang="it-IT" altLang="it-IT" sz="2000" dirty="0" smtClean="0">
              <a:latin typeface="Times New Roman" charset="0"/>
            </a:endParaRPr>
          </a:p>
          <a:p>
            <a:pPr lvl="2" eaLnBrk="1" hangingPunct="1">
              <a:lnSpc>
                <a:spcPct val="80000"/>
              </a:lnSpc>
            </a:pPr>
            <a:r>
              <a:rPr lang="it-IT" altLang="it-IT" sz="2000" dirty="0" smtClean="0">
                <a:latin typeface="Times New Roman" charset="0"/>
              </a:rPr>
              <a:t>Secret </a:t>
            </a:r>
            <a:r>
              <a:rPr lang="it-IT" altLang="it-IT" sz="2000" dirty="0" err="1" smtClean="0">
                <a:latin typeface="Times New Roman" charset="0"/>
              </a:rPr>
              <a:t>key</a:t>
            </a:r>
            <a:r>
              <a:rPr lang="it-IT" altLang="it-IT" sz="2000" dirty="0" smtClean="0">
                <a:latin typeface="Times New Roman" charset="0"/>
              </a:rPr>
              <a:t> </a:t>
            </a:r>
            <a:r>
              <a:rPr lang="it-IT" altLang="it-IT" sz="2000" dirty="0" err="1" smtClean="0">
                <a:latin typeface="Times New Roman" charset="0"/>
              </a:rPr>
              <a:t>derived</a:t>
            </a:r>
            <a:r>
              <a:rPr lang="it-IT" altLang="it-IT" sz="2000" dirty="0" smtClean="0">
                <a:latin typeface="Times New Roman" charset="0"/>
              </a:rPr>
              <a:t> from security </a:t>
            </a:r>
            <a:r>
              <a:rPr lang="it-IT" altLang="it-IT" sz="2000" dirty="0" err="1" smtClean="0">
                <a:latin typeface="Times New Roman" charset="0"/>
              </a:rPr>
              <a:t>parameters</a:t>
            </a:r>
            <a:r>
              <a:rPr lang="it-IT" altLang="it-IT" sz="2000" dirty="0" smtClean="0">
                <a:latin typeface="Times New Roman" charset="0"/>
              </a:rPr>
              <a:t> </a:t>
            </a:r>
            <a:r>
              <a:rPr lang="it-IT" altLang="it-IT" sz="2000" dirty="0" err="1" smtClean="0">
                <a:latin typeface="Times New Roman" charset="0"/>
              </a:rPr>
              <a:t>negotiated</a:t>
            </a:r>
            <a:r>
              <a:rPr lang="it-IT" altLang="it-IT" sz="2000" dirty="0" smtClean="0">
                <a:latin typeface="Times New Roman" charset="0"/>
              </a:rPr>
              <a:t> </a:t>
            </a:r>
            <a:r>
              <a:rPr lang="it-IT" altLang="it-IT" sz="2000" dirty="0" err="1" smtClean="0">
                <a:latin typeface="Times New Roman" charset="0"/>
              </a:rPr>
              <a:t>during</a:t>
            </a:r>
            <a:r>
              <a:rPr lang="it-IT" altLang="it-IT" sz="2000" dirty="0" smtClean="0">
                <a:latin typeface="Times New Roman" charset="0"/>
              </a:rPr>
              <a:t> </a:t>
            </a:r>
            <a:r>
              <a:rPr lang="it-IT" altLang="it-IT" sz="2000" dirty="0" err="1" smtClean="0">
                <a:latin typeface="Times New Roman" charset="0"/>
              </a:rPr>
              <a:t>handshake</a:t>
            </a:r>
            <a:endParaRPr lang="it-IT" altLang="it-IT" sz="2000" dirty="0" smtClean="0">
              <a:latin typeface="Times New Roman" charset="0"/>
            </a:endParaRPr>
          </a:p>
          <a:p>
            <a:pPr lvl="2" eaLnBrk="1" hangingPunct="1">
              <a:lnSpc>
                <a:spcPct val="80000"/>
              </a:lnSpc>
            </a:pPr>
            <a:r>
              <a:rPr lang="it-IT" altLang="it-IT" sz="2000" dirty="0" err="1" smtClean="0">
                <a:latin typeface="Times New Roman" charset="0"/>
              </a:rPr>
              <a:t>Differs</a:t>
            </a:r>
            <a:r>
              <a:rPr lang="it-IT" altLang="it-IT" sz="2000" dirty="0" smtClean="0">
                <a:latin typeface="Times New Roman" charset="0"/>
              </a:rPr>
              <a:t> from </a:t>
            </a:r>
            <a:r>
              <a:rPr lang="it-IT" altLang="it-IT" sz="2000" dirty="0" err="1" smtClean="0">
                <a:latin typeface="Times New Roman" charset="0"/>
              </a:rPr>
              <a:t>key</a:t>
            </a:r>
            <a:r>
              <a:rPr lang="it-IT" altLang="it-IT" sz="2000" dirty="0" smtClean="0">
                <a:latin typeface="Times New Roman" charset="0"/>
              </a:rPr>
              <a:t> </a:t>
            </a:r>
            <a:r>
              <a:rPr lang="it-IT" altLang="it-IT" sz="2000" dirty="0" err="1" smtClean="0">
                <a:latin typeface="Times New Roman" charset="0"/>
              </a:rPr>
              <a:t>used</a:t>
            </a:r>
            <a:r>
              <a:rPr lang="it-IT" altLang="it-IT" sz="2000" dirty="0" smtClean="0">
                <a:latin typeface="Times New Roman" charset="0"/>
              </a:rPr>
              <a:t> in MAC</a:t>
            </a:r>
          </a:p>
          <a:p>
            <a:pPr lvl="1" eaLnBrk="1" hangingPunct="1">
              <a:lnSpc>
                <a:spcPct val="80000"/>
              </a:lnSpc>
            </a:pPr>
            <a:r>
              <a:rPr lang="it-IT" altLang="it-IT" sz="2400" dirty="0" err="1" smtClean="0"/>
              <a:t>Encryption</a:t>
            </a:r>
            <a:r>
              <a:rPr lang="it-IT" altLang="it-IT" sz="2400" dirty="0" smtClean="0"/>
              <a:t> </a:t>
            </a:r>
            <a:r>
              <a:rPr lang="it-IT" altLang="it-IT" sz="2400" dirty="0" err="1" smtClean="0"/>
              <a:t>algorithm</a:t>
            </a:r>
            <a:r>
              <a:rPr lang="it-IT" altLang="it-IT" sz="2400" dirty="0" smtClean="0"/>
              <a:t> CANNOT </a:t>
            </a:r>
            <a:r>
              <a:rPr lang="it-IT" altLang="it-IT" sz="2400" dirty="0" err="1" smtClean="0"/>
              <a:t>increase</a:t>
            </a:r>
            <a:r>
              <a:rPr lang="it-IT" altLang="it-IT" sz="2400" dirty="0" smtClean="0"/>
              <a:t> </a:t>
            </a:r>
            <a:r>
              <a:rPr lang="it-IT" altLang="it-IT" sz="2400" dirty="0" err="1" smtClean="0"/>
              <a:t>size</a:t>
            </a:r>
            <a:r>
              <a:rPr lang="it-IT" altLang="it-IT" sz="2400" dirty="0" smtClean="0"/>
              <a:t> of more than 1024 </a:t>
            </a:r>
            <a:r>
              <a:rPr lang="it-IT" altLang="it-IT" sz="2400" dirty="0" err="1" smtClean="0"/>
              <a:t>bytes</a:t>
            </a:r>
            <a:endParaRPr lang="it-IT" altLang="it-IT" sz="2400" dirty="0" smtClean="0"/>
          </a:p>
        </p:txBody>
      </p:sp>
    </p:spTree>
    <p:extLst>
      <p:ext uri="{BB962C8B-B14F-4D97-AF65-F5344CB8AC3E}">
        <p14:creationId xmlns:p14="http://schemas.microsoft.com/office/powerpoint/2010/main" val="90165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mtClean="0"/>
              <a:t>Record Protocol Data Unit</a:t>
            </a:r>
          </a:p>
        </p:txBody>
      </p:sp>
      <p:pic>
        <p:nvPicPr>
          <p:cNvPr id="1536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2014686"/>
            <a:ext cx="5254625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6"/>
          <p:cNvSpPr txBox="1">
            <a:spLocks noChangeArrowheads="1"/>
          </p:cNvSpPr>
          <p:nvPr/>
        </p:nvSpPr>
        <p:spPr bwMode="auto">
          <a:xfrm>
            <a:off x="700088" y="1132036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15365" name="Line 9"/>
          <p:cNvSpPr>
            <a:spLocks noChangeShapeType="1"/>
          </p:cNvSpPr>
          <p:nvPr/>
        </p:nvSpPr>
        <p:spPr bwMode="auto">
          <a:xfrm>
            <a:off x="1006475" y="1941661"/>
            <a:ext cx="323850" cy="180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5366" name="Line 11"/>
          <p:cNvSpPr>
            <a:spLocks noChangeShapeType="1"/>
          </p:cNvSpPr>
          <p:nvPr/>
        </p:nvSpPr>
        <p:spPr bwMode="auto">
          <a:xfrm flipH="1">
            <a:off x="2446338" y="1798786"/>
            <a:ext cx="649287" cy="3587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5367" name="Line 12"/>
          <p:cNvSpPr>
            <a:spLocks noChangeShapeType="1"/>
          </p:cNvSpPr>
          <p:nvPr/>
        </p:nvSpPr>
        <p:spPr bwMode="auto">
          <a:xfrm>
            <a:off x="3095625" y="1833711"/>
            <a:ext cx="34925" cy="323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5368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5040313" y="1546373"/>
            <a:ext cx="3924300" cy="4608513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it-IT" sz="2000" smtClean="0"/>
              <a:t>5 bytes header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it-IT" sz="2000" smtClean="0"/>
              <a:t>Content type = 1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it-IT" sz="2000" smtClean="0"/>
              <a:t>Version = 1+1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it-IT" sz="2000" smtClean="0"/>
              <a:t>Length = 2</a:t>
            </a:r>
          </a:p>
          <a:p>
            <a:pPr lvl="1" eaLnBrk="1" hangingPunct="1">
              <a:lnSpc>
                <a:spcPct val="80000"/>
              </a:lnSpc>
            </a:pPr>
            <a:endParaRPr lang="en-US" altLang="it-IT" sz="2000" smtClean="0"/>
          </a:p>
          <a:p>
            <a:pPr eaLnBrk="1" hangingPunct="1">
              <a:lnSpc>
                <a:spcPct val="80000"/>
              </a:lnSpc>
            </a:pPr>
            <a:r>
              <a:rPr lang="en-US" altLang="it-IT" sz="2000" smtClean="0"/>
              <a:t>Content Type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it-IT" sz="2000" smtClean="0"/>
              <a:t>higher layer protocol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it-IT" sz="1800" smtClean="0">
                <a:latin typeface="Times New Roman" charset="0"/>
              </a:rPr>
              <a:t>20 = 0x14 = Change Cipher Spec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it-IT" sz="1800" smtClean="0">
                <a:latin typeface="Times New Roman" charset="0"/>
              </a:rPr>
              <a:t>21 = 0x15 = Alert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it-IT" sz="1800" smtClean="0">
                <a:latin typeface="Times New Roman" charset="0"/>
              </a:rPr>
              <a:t>22 = 0x16 = Handshake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it-IT" sz="1800" smtClean="0">
                <a:latin typeface="Times New Roman" charset="0"/>
              </a:rPr>
              <a:t>23 = 0x17 = Application Data</a:t>
            </a:r>
          </a:p>
        </p:txBody>
      </p:sp>
      <p:sp>
        <p:nvSpPr>
          <p:cNvPr id="15369" name="Text Box 15"/>
          <p:cNvSpPr txBox="1">
            <a:spLocks noChangeArrowheads="1"/>
          </p:cNvSpPr>
          <p:nvPr/>
        </p:nvSpPr>
        <p:spPr bwMode="auto">
          <a:xfrm>
            <a:off x="323850" y="1006623"/>
            <a:ext cx="2346325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it-IT" sz="1800" b="0">
                <a:latin typeface="Arial Narrow" pitchFamily="34" charset="0"/>
              </a:rPr>
              <a:t>Application data OR Alert </a:t>
            </a:r>
            <a:br>
              <a:rPr lang="en-US" altLang="it-IT" sz="1800" b="0">
                <a:latin typeface="Arial Narrow" pitchFamily="34" charset="0"/>
              </a:rPr>
            </a:br>
            <a:r>
              <a:rPr lang="en-US" altLang="it-IT" sz="1800" b="0">
                <a:latin typeface="Arial Narrow" pitchFamily="34" charset="0"/>
              </a:rPr>
              <a:t>OR Handshake OR </a:t>
            </a:r>
            <a:br>
              <a:rPr lang="en-US" altLang="it-IT" sz="1800" b="0">
                <a:latin typeface="Arial Narrow" pitchFamily="34" charset="0"/>
              </a:rPr>
            </a:br>
            <a:r>
              <a:rPr lang="en-US" altLang="it-IT" sz="1800" b="0">
                <a:latin typeface="Arial Narrow" pitchFamily="34" charset="0"/>
              </a:rPr>
              <a:t>Change_cipher_spec</a:t>
            </a: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15370" name="Text Box 16"/>
          <p:cNvSpPr txBox="1">
            <a:spLocks noChangeArrowheads="1"/>
          </p:cNvSpPr>
          <p:nvPr/>
        </p:nvSpPr>
        <p:spPr bwMode="auto">
          <a:xfrm>
            <a:off x="2787650" y="1384448"/>
            <a:ext cx="11144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3.1 for TLS</a:t>
            </a:r>
          </a:p>
        </p:txBody>
      </p:sp>
      <p:sp>
        <p:nvSpPr>
          <p:cNvPr id="15371" name="Rettangolo 10"/>
          <p:cNvSpPr>
            <a:spLocks noChangeArrowheads="1"/>
          </p:cNvSpPr>
          <p:nvPr/>
        </p:nvSpPr>
        <p:spPr bwMode="auto">
          <a:xfrm>
            <a:off x="3995738" y="5723086"/>
            <a:ext cx="647700" cy="2873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or ++</a:t>
            </a:r>
          </a:p>
        </p:txBody>
      </p:sp>
    </p:spTree>
    <p:extLst>
      <p:ext uri="{BB962C8B-B14F-4D97-AF65-F5344CB8AC3E}">
        <p14:creationId xmlns:p14="http://schemas.microsoft.com/office/powerpoint/2010/main" val="293312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about</a:t>
            </a:r>
            <a:r>
              <a:rPr lang="it-IT" dirty="0" smtClean="0"/>
              <a:t> replay?</a:t>
            </a:r>
            <a:endParaRPr lang="it-IT" dirty="0"/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1452484" y="2202879"/>
            <a:ext cx="2326833" cy="503238"/>
          </a:xfrm>
          <a:prstGeom prst="rect">
            <a:avLst/>
          </a:prstGeom>
          <a:solidFill>
            <a:srgbClr val="FFFF99">
              <a:alpha val="50000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it-IT" altLang="it-IT" b="1" dirty="0" err="1" smtClean="0"/>
              <a:t>Pay</a:t>
            </a:r>
            <a:r>
              <a:rPr lang="it-IT" altLang="it-IT" b="1" dirty="0" smtClean="0"/>
              <a:t> 1000 $</a:t>
            </a:r>
            <a:endParaRPr lang="it-IT" altLang="it-IT" b="1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3779317" y="2202879"/>
            <a:ext cx="791716" cy="504825"/>
          </a:xfrm>
          <a:prstGeom prst="rect">
            <a:avLst/>
          </a:prstGeom>
          <a:solidFill>
            <a:srgbClr val="FFFF99">
              <a:alpha val="50000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it-IT" altLang="it-IT" b="1" dirty="0" smtClean="0"/>
              <a:t>HMAC</a:t>
            </a:r>
            <a:endParaRPr lang="it-IT" altLang="it-IT" b="1" dirty="0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0" y="1196690"/>
            <a:ext cx="1202630" cy="1480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sellaDiTesto 9"/>
          <p:cNvSpPr txBox="1"/>
          <p:nvPr/>
        </p:nvSpPr>
        <p:spPr>
          <a:xfrm>
            <a:off x="1547664" y="1554807"/>
            <a:ext cx="2603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I </a:t>
            </a:r>
            <a:r>
              <a:rPr lang="it-IT" dirty="0" err="1" smtClean="0"/>
              <a:t>really</a:t>
            </a:r>
            <a:r>
              <a:rPr lang="it-IT" dirty="0" smtClean="0"/>
              <a:t> </a:t>
            </a:r>
            <a:r>
              <a:rPr lang="it-IT" dirty="0" err="1" smtClean="0"/>
              <a:t>want</a:t>
            </a:r>
            <a:r>
              <a:rPr lang="it-IT" dirty="0" smtClean="0"/>
              <a:t> to </a:t>
            </a:r>
            <a:r>
              <a:rPr lang="it-IT" dirty="0" err="1" smtClean="0"/>
              <a:t>pay</a:t>
            </a:r>
            <a:r>
              <a:rPr lang="it-IT" dirty="0" smtClean="0"/>
              <a:t> 2000$</a:t>
            </a:r>
            <a:endParaRPr lang="it-IT" dirty="0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4981843" y="2203648"/>
            <a:ext cx="2326833" cy="503238"/>
          </a:xfrm>
          <a:prstGeom prst="rect">
            <a:avLst/>
          </a:prstGeom>
          <a:solidFill>
            <a:srgbClr val="FFFF99">
              <a:alpha val="50000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it-IT" altLang="it-IT" b="1" dirty="0" err="1" smtClean="0"/>
              <a:t>Pay</a:t>
            </a:r>
            <a:r>
              <a:rPr lang="it-IT" altLang="it-IT" b="1" dirty="0" smtClean="0"/>
              <a:t> 1000 $</a:t>
            </a:r>
            <a:endParaRPr lang="it-IT" altLang="it-IT" b="1" dirty="0"/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7308676" y="2203648"/>
            <a:ext cx="791716" cy="504825"/>
          </a:xfrm>
          <a:prstGeom prst="rect">
            <a:avLst/>
          </a:prstGeom>
          <a:solidFill>
            <a:srgbClr val="FFFF99">
              <a:alpha val="50000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it-IT" altLang="it-IT" b="1" dirty="0" smtClean="0"/>
              <a:t>HMAC</a:t>
            </a:r>
            <a:endParaRPr lang="it-IT" altLang="it-IT" b="1" dirty="0"/>
          </a:p>
        </p:txBody>
      </p:sp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429000"/>
            <a:ext cx="1202630" cy="1480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1453451" y="4405499"/>
            <a:ext cx="2326833" cy="503238"/>
          </a:xfrm>
          <a:prstGeom prst="rect">
            <a:avLst/>
          </a:prstGeom>
          <a:solidFill>
            <a:srgbClr val="FFFF99">
              <a:alpha val="50000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it-IT" altLang="it-IT" b="1" dirty="0" err="1" smtClean="0"/>
              <a:t>Pay</a:t>
            </a:r>
            <a:r>
              <a:rPr lang="it-IT" altLang="it-IT" b="1" dirty="0" smtClean="0"/>
              <a:t> 1000 $</a:t>
            </a:r>
            <a:endParaRPr lang="it-IT" altLang="it-IT" b="1" dirty="0"/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3780284" y="4405499"/>
            <a:ext cx="791716" cy="504825"/>
          </a:xfrm>
          <a:prstGeom prst="rect">
            <a:avLst/>
          </a:prstGeom>
          <a:solidFill>
            <a:srgbClr val="FFFF99">
              <a:alpha val="50000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it-IT" altLang="it-IT" b="1" dirty="0" smtClean="0"/>
              <a:t>HMAC</a:t>
            </a:r>
            <a:endParaRPr lang="it-IT" altLang="it-IT" b="1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1548631" y="3757427"/>
            <a:ext cx="2037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I </a:t>
            </a:r>
            <a:r>
              <a:rPr lang="it-IT" dirty="0" err="1" smtClean="0"/>
              <a:t>want</a:t>
            </a:r>
            <a:r>
              <a:rPr lang="it-IT" dirty="0" smtClean="0"/>
              <a:t> to </a:t>
            </a:r>
            <a:r>
              <a:rPr lang="it-IT" dirty="0" err="1" smtClean="0"/>
              <a:t>pay</a:t>
            </a:r>
            <a:r>
              <a:rPr lang="it-IT" dirty="0" smtClean="0"/>
              <a:t> 1000$</a:t>
            </a:r>
            <a:endParaRPr lang="it-IT" dirty="0"/>
          </a:p>
        </p:txBody>
      </p:sp>
      <p:pic>
        <p:nvPicPr>
          <p:cNvPr id="17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017" y="4765539"/>
            <a:ext cx="1154059" cy="1439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CasellaDiTesto 17"/>
          <p:cNvSpPr txBox="1"/>
          <p:nvPr/>
        </p:nvSpPr>
        <p:spPr>
          <a:xfrm>
            <a:off x="5702615" y="5764359"/>
            <a:ext cx="2762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I’ll</a:t>
            </a:r>
            <a:r>
              <a:rPr lang="it-IT" dirty="0" smtClean="0"/>
              <a:t> </a:t>
            </a:r>
            <a:r>
              <a:rPr lang="it-IT" dirty="0" err="1" smtClean="0"/>
              <a:t>make</a:t>
            </a:r>
            <a:r>
              <a:rPr lang="it-IT" dirty="0" smtClean="0"/>
              <a:t> </a:t>
            </a: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 err="1" smtClean="0"/>
              <a:t>pay</a:t>
            </a:r>
            <a:r>
              <a:rPr lang="it-IT" dirty="0" smtClean="0"/>
              <a:t> </a:t>
            </a:r>
            <a:r>
              <a:rPr lang="it-IT" dirty="0" err="1" smtClean="0"/>
              <a:t>twice</a:t>
            </a:r>
            <a:r>
              <a:rPr lang="it-IT" dirty="0" smtClean="0"/>
              <a:t>!</a:t>
            </a:r>
          </a:p>
        </p:txBody>
      </p:sp>
      <p:sp>
        <p:nvSpPr>
          <p:cNvPr id="19" name="Rectangle 9"/>
          <p:cNvSpPr>
            <a:spLocks noChangeArrowheads="1"/>
          </p:cNvSpPr>
          <p:nvPr/>
        </p:nvSpPr>
        <p:spPr bwMode="auto">
          <a:xfrm>
            <a:off x="5773931" y="4405499"/>
            <a:ext cx="2326833" cy="503238"/>
          </a:xfrm>
          <a:prstGeom prst="rect">
            <a:avLst/>
          </a:prstGeom>
          <a:solidFill>
            <a:srgbClr val="FFFF99">
              <a:alpha val="50000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it-IT" altLang="it-IT" b="1" dirty="0" err="1" smtClean="0"/>
              <a:t>Pay</a:t>
            </a:r>
            <a:r>
              <a:rPr lang="it-IT" altLang="it-IT" b="1" dirty="0" smtClean="0"/>
              <a:t> 1000 $</a:t>
            </a:r>
            <a:endParaRPr lang="it-IT" altLang="it-IT" b="1" dirty="0"/>
          </a:p>
        </p:txBody>
      </p:sp>
      <p:sp>
        <p:nvSpPr>
          <p:cNvPr id="20" name="Rectangle 13"/>
          <p:cNvSpPr>
            <a:spLocks noChangeArrowheads="1"/>
          </p:cNvSpPr>
          <p:nvPr/>
        </p:nvSpPr>
        <p:spPr bwMode="auto">
          <a:xfrm>
            <a:off x="8100764" y="4405499"/>
            <a:ext cx="791716" cy="504825"/>
          </a:xfrm>
          <a:prstGeom prst="rect">
            <a:avLst/>
          </a:prstGeom>
          <a:solidFill>
            <a:srgbClr val="FFFF99">
              <a:alpha val="50000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it-IT" altLang="it-IT" b="1" dirty="0" smtClean="0"/>
              <a:t>HMAC</a:t>
            </a:r>
            <a:endParaRPr lang="it-IT" altLang="it-IT" b="1" dirty="0"/>
          </a:p>
        </p:txBody>
      </p:sp>
      <p:sp>
        <p:nvSpPr>
          <p:cNvPr id="21" name="Freccia circolare a destra 20"/>
          <p:cNvSpPr/>
          <p:nvPr/>
        </p:nvSpPr>
        <p:spPr>
          <a:xfrm rot="18673705">
            <a:off x="4115388" y="5104072"/>
            <a:ext cx="474880" cy="93610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2" name="Freccia circolare a destra 21"/>
          <p:cNvSpPr/>
          <p:nvPr/>
        </p:nvSpPr>
        <p:spPr>
          <a:xfrm rot="14625280">
            <a:off x="5867471" y="5017319"/>
            <a:ext cx="474880" cy="93610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66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  <p:bldP spid="18" grpId="0"/>
      <p:bldP spid="19" grpId="0" animBg="1"/>
      <p:bldP spid="20" grpId="0" animBg="1"/>
      <p:bldP spid="21" grpId="0" animBg="1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Sequence</a:t>
            </a:r>
            <a:r>
              <a:rPr lang="it-IT" dirty="0" smtClean="0"/>
              <a:t> </a:t>
            </a:r>
            <a:r>
              <a:rPr lang="it-IT" dirty="0" err="1" smtClean="0"/>
              <a:t>numbers</a:t>
            </a:r>
            <a:endParaRPr lang="it-IT" dirty="0"/>
          </a:p>
        </p:txBody>
      </p:sp>
      <p:sp>
        <p:nvSpPr>
          <p:cNvPr id="16387" name="Rettangolo 3"/>
          <p:cNvSpPr>
            <a:spLocks noChangeArrowheads="1"/>
          </p:cNvSpPr>
          <p:nvPr/>
        </p:nvSpPr>
        <p:spPr bwMode="auto">
          <a:xfrm>
            <a:off x="1258888" y="1557338"/>
            <a:ext cx="1225550" cy="143986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Client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C_seqnum</a:t>
            </a:r>
          </a:p>
        </p:txBody>
      </p:sp>
      <p:sp>
        <p:nvSpPr>
          <p:cNvPr id="16388" name="Rettangolo 4"/>
          <p:cNvSpPr>
            <a:spLocks noChangeArrowheads="1"/>
          </p:cNvSpPr>
          <p:nvPr/>
        </p:nvSpPr>
        <p:spPr bwMode="auto">
          <a:xfrm>
            <a:off x="6516688" y="1557338"/>
            <a:ext cx="1223962" cy="143986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Server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S_seqnum</a:t>
            </a:r>
          </a:p>
        </p:txBody>
      </p:sp>
      <p:sp>
        <p:nvSpPr>
          <p:cNvPr id="7" name="Segnaposto contenuto 2"/>
          <p:cNvSpPr>
            <a:spLocks noGrp="1"/>
          </p:cNvSpPr>
          <p:nvPr>
            <p:ph idx="1"/>
          </p:nvPr>
        </p:nvSpPr>
        <p:spPr>
          <a:xfrm>
            <a:off x="685800" y="3500438"/>
            <a:ext cx="7696200" cy="2595562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è"/>
              <a:defRPr/>
            </a:pPr>
            <a:r>
              <a:rPr lang="en-US" dirty="0" smtClean="0"/>
              <a:t>kept at both connection extremes</a:t>
            </a:r>
          </a:p>
          <a:p>
            <a:pPr lvl="1">
              <a:buFont typeface="Wingdings" pitchFamily="2" charset="2"/>
              <a:buChar char="ð"/>
              <a:defRPr/>
            </a:pPr>
            <a:r>
              <a:rPr lang="en-US" dirty="0" smtClean="0"/>
              <a:t>Distinct per-direction</a:t>
            </a:r>
          </a:p>
          <a:p>
            <a:pPr lvl="1">
              <a:buFont typeface="Wingdings" pitchFamily="2" charset="2"/>
              <a:buChar char="ð"/>
              <a:defRPr/>
            </a:pPr>
            <a:r>
              <a:rPr lang="en-US" dirty="0" smtClean="0"/>
              <a:t>Initialized to 0; up to 2</a:t>
            </a:r>
            <a:r>
              <a:rPr lang="en-US" baseline="30000" dirty="0" smtClean="0"/>
              <a:t>64</a:t>
            </a:r>
            <a:r>
              <a:rPr lang="en-US" dirty="0" smtClean="0"/>
              <a:t>-1; do NOT wrap</a:t>
            </a:r>
          </a:p>
          <a:p>
            <a:pPr>
              <a:buFont typeface="Wingdings" pitchFamily="2" charset="2"/>
              <a:buChar char="è"/>
              <a:defRPr/>
            </a:pPr>
            <a:r>
              <a:rPr lang="en-US" dirty="0" smtClean="0"/>
              <a:t>Not transmitted</a:t>
            </a:r>
          </a:p>
          <a:p>
            <a:pPr lvl="1">
              <a:buFont typeface="Wingdings" pitchFamily="2" charset="2"/>
              <a:buChar char="ð"/>
              <a:defRPr/>
            </a:pPr>
            <a:r>
              <a:rPr lang="en-US" dirty="0" smtClean="0"/>
              <a:t>Remember: reliable transport, hence no “holes”</a:t>
            </a:r>
          </a:p>
          <a:p>
            <a:pPr lvl="1">
              <a:buFont typeface="Wingdings" pitchFamily="2" charset="2"/>
              <a:buChar char="ð"/>
              <a:defRPr/>
            </a:pPr>
            <a:r>
              <a:rPr lang="en-US" dirty="0" smtClean="0">
                <a:solidFill>
                  <a:srgbClr val="FF0000"/>
                </a:solidFill>
              </a:rPr>
              <a:t>Aftermath: NO WAY TO AVOID TCP!</a:t>
            </a:r>
          </a:p>
          <a:p>
            <a:pPr lvl="2">
              <a:buFont typeface="Wingdings" pitchFamily="2" charset="2"/>
              <a:buChar char="à"/>
              <a:defRPr/>
            </a:pPr>
            <a:r>
              <a:rPr lang="en-US" dirty="0" smtClean="0">
                <a:solidFill>
                  <a:srgbClr val="FF0000"/>
                </a:solidFill>
              </a:rPr>
              <a:t>Explicit 2+6=8 bytes sequence number added in DTLS</a:t>
            </a:r>
          </a:p>
          <a:p>
            <a:pPr>
              <a:buFont typeface="Wingdings" pitchFamily="2" charset="2"/>
              <a:buChar char="è"/>
              <a:defRPr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6324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9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mtClean="0"/>
              <a:t>MAC generation details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644900"/>
            <a:ext cx="8134350" cy="194627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it-IT" altLang="it-IT" sz="2400" smtClean="0">
                <a:sym typeface="Wingdings" charset="2"/>
              </a:rPr>
              <a:t>Negotiation may decide not to use MAC</a:t>
            </a:r>
          </a:p>
          <a:p>
            <a:pPr lvl="1" eaLnBrk="1" hangingPunct="1">
              <a:lnSpc>
                <a:spcPct val="80000"/>
              </a:lnSpc>
            </a:pPr>
            <a:r>
              <a:rPr lang="it-IT" altLang="it-IT" sz="2400" smtClean="0">
                <a:sym typeface="Wingdings" charset="2"/>
              </a:rPr>
              <a:t>In practice, always present</a:t>
            </a:r>
          </a:p>
          <a:p>
            <a:pPr eaLnBrk="1" hangingPunct="1">
              <a:lnSpc>
                <a:spcPct val="80000"/>
              </a:lnSpc>
            </a:pPr>
            <a:r>
              <a:rPr lang="it-IT" altLang="it-IT" sz="2400" smtClean="0"/>
              <a:t>Sequence number:</a:t>
            </a:r>
          </a:p>
          <a:p>
            <a:pPr lvl="1" eaLnBrk="1" hangingPunct="1">
              <a:lnSpc>
                <a:spcPct val="80000"/>
              </a:lnSpc>
            </a:pPr>
            <a:r>
              <a:rPr lang="it-IT" altLang="it-IT" sz="2400" smtClean="0"/>
              <a:t>Not transmitted but included in the MAC </a:t>
            </a:r>
          </a:p>
          <a:p>
            <a:pPr lvl="2" eaLnBrk="1" hangingPunct="1">
              <a:lnSpc>
                <a:spcPct val="80000"/>
              </a:lnSpc>
            </a:pPr>
            <a:r>
              <a:rPr lang="it-IT" altLang="it-IT" sz="2000" smtClean="0">
                <a:latin typeface="Times New Roman" charset="0"/>
              </a:rPr>
              <a:t>to detect missing/extra data </a:t>
            </a:r>
          </a:p>
          <a:p>
            <a:pPr lvl="2" eaLnBrk="1" hangingPunct="1">
              <a:lnSpc>
                <a:spcPct val="80000"/>
              </a:lnSpc>
            </a:pPr>
            <a:r>
              <a:rPr lang="it-IT" altLang="it-IT" sz="2000" smtClean="0">
                <a:latin typeface="Times New Roman" charset="0"/>
              </a:rPr>
              <a:t>and to prevent replay/reordering attacks</a:t>
            </a:r>
          </a:p>
        </p:txBody>
      </p:sp>
      <p:sp>
        <p:nvSpPr>
          <p:cNvPr id="17412" name="Rettangolo 3"/>
          <p:cNvSpPr>
            <a:spLocks noChangeArrowheads="1"/>
          </p:cNvSpPr>
          <p:nvPr/>
        </p:nvSpPr>
        <p:spPr bwMode="auto">
          <a:xfrm>
            <a:off x="1258888" y="1628775"/>
            <a:ext cx="1225550" cy="576263"/>
          </a:xfrm>
          <a:prstGeom prst="rect">
            <a:avLst/>
          </a:prstGeom>
          <a:solidFill>
            <a:srgbClr val="92D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Sequence number</a:t>
            </a:r>
          </a:p>
        </p:txBody>
      </p:sp>
      <p:sp>
        <p:nvSpPr>
          <p:cNvPr id="17413" name="Rettangolo 4"/>
          <p:cNvSpPr>
            <a:spLocks noChangeArrowheads="1"/>
          </p:cNvSpPr>
          <p:nvPr/>
        </p:nvSpPr>
        <p:spPr bwMode="auto">
          <a:xfrm>
            <a:off x="2484438" y="1628775"/>
            <a:ext cx="2808287" cy="57626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TLS record header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Content type | version | length</a:t>
            </a:r>
          </a:p>
        </p:txBody>
      </p:sp>
      <p:sp>
        <p:nvSpPr>
          <p:cNvPr id="17414" name="Rettangolo 5"/>
          <p:cNvSpPr>
            <a:spLocks noChangeArrowheads="1"/>
          </p:cNvSpPr>
          <p:nvPr/>
        </p:nvSpPr>
        <p:spPr bwMode="auto">
          <a:xfrm>
            <a:off x="5292725" y="1628775"/>
            <a:ext cx="2808288" cy="57626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	DATA</a:t>
            </a:r>
          </a:p>
        </p:txBody>
      </p:sp>
      <p:sp>
        <p:nvSpPr>
          <p:cNvPr id="17415" name="Parentesi graffa chiusa 6"/>
          <p:cNvSpPr>
            <a:spLocks/>
          </p:cNvSpPr>
          <p:nvPr/>
        </p:nvSpPr>
        <p:spPr bwMode="auto">
          <a:xfrm rot="5400000">
            <a:off x="4410075" y="-1089025"/>
            <a:ext cx="539750" cy="6985000"/>
          </a:xfrm>
          <a:prstGeom prst="rightBrace">
            <a:avLst>
              <a:gd name="adj1" fmla="val 17674"/>
              <a:gd name="adj2" fmla="val 50000"/>
            </a:avLst>
          </a:prstGeom>
          <a:noFill/>
          <a:ln w="381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17416" name="CasellaDiTesto 7"/>
          <p:cNvSpPr txBox="1">
            <a:spLocks noChangeArrowheads="1"/>
          </p:cNvSpPr>
          <p:nvPr/>
        </p:nvSpPr>
        <p:spPr bwMode="auto">
          <a:xfrm>
            <a:off x="1908175" y="2708275"/>
            <a:ext cx="5668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HMAC-XXX (MD5/SHA-1 up to TLS1.0; SHA-256 default TLS1.2)</a:t>
            </a:r>
          </a:p>
        </p:txBody>
      </p:sp>
      <p:sp>
        <p:nvSpPr>
          <p:cNvPr id="17417" name="CasellaDiTesto 8"/>
          <p:cNvSpPr txBox="1">
            <a:spLocks noChangeArrowheads="1"/>
          </p:cNvSpPr>
          <p:nvPr/>
        </p:nvSpPr>
        <p:spPr bwMode="auto">
          <a:xfrm>
            <a:off x="1409700" y="1268413"/>
            <a:ext cx="930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Not TX!!!</a:t>
            </a:r>
          </a:p>
        </p:txBody>
      </p:sp>
    </p:spTree>
    <p:extLst>
      <p:ext uri="{BB962C8B-B14F-4D97-AF65-F5344CB8AC3E}">
        <p14:creationId xmlns:p14="http://schemas.microsoft.com/office/powerpoint/2010/main" val="260005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z="3200" dirty="0" smtClean="0"/>
              <a:t>More </a:t>
            </a:r>
            <a:r>
              <a:rPr lang="it-IT" sz="3200" dirty="0" err="1" smtClean="0"/>
              <a:t>insights</a:t>
            </a:r>
            <a:r>
              <a:rPr lang="it-IT" sz="3200" dirty="0" smtClean="0"/>
              <a:t> on </a:t>
            </a:r>
            <a:br>
              <a:rPr lang="it-IT" sz="3200" dirty="0" smtClean="0"/>
            </a:br>
            <a:r>
              <a:rPr lang="it-IT" sz="3200" dirty="0" err="1" smtClean="0"/>
              <a:t>encryption</a:t>
            </a:r>
            <a:r>
              <a:rPr lang="it-IT" sz="3200" dirty="0" smtClean="0"/>
              <a:t> + </a:t>
            </a:r>
            <a:r>
              <a:rPr lang="it-IT" sz="3200" dirty="0" err="1" smtClean="0"/>
              <a:t>authentication</a:t>
            </a:r>
            <a:endParaRPr lang="it-IT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Encryption</a:t>
            </a:r>
            <a:r>
              <a:rPr lang="it-IT" dirty="0" smtClean="0"/>
              <a:t> vs </a:t>
            </a:r>
            <a:r>
              <a:rPr lang="it-IT" dirty="0" err="1" smtClean="0"/>
              <a:t>Integrity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charset="2"/>
              <a:buChar char="è"/>
              <a:defRPr/>
            </a:pPr>
            <a:r>
              <a:rPr lang="en-US" dirty="0" smtClean="0">
                <a:solidFill>
                  <a:schemeClr val="hlink"/>
                </a:solidFill>
              </a:rPr>
              <a:t>Integrity:</a:t>
            </a:r>
            <a:r>
              <a:rPr lang="en-US" dirty="0" smtClean="0"/>
              <a:t> prevent attacker from tampering with message</a:t>
            </a:r>
          </a:p>
          <a:p>
            <a:pPr>
              <a:buFont typeface="Wingdings" charset="2"/>
              <a:buChar char="è"/>
              <a:defRPr/>
            </a:pPr>
            <a:endParaRPr lang="en-US" dirty="0" smtClean="0"/>
          </a:p>
          <a:p>
            <a:pPr>
              <a:buFont typeface="Wingdings" charset="2"/>
              <a:buChar char="è"/>
              <a:defRPr/>
            </a:pPr>
            <a:r>
              <a:rPr lang="en-US" dirty="0" smtClean="0"/>
              <a:t>Integrity may be the only requirement</a:t>
            </a:r>
          </a:p>
          <a:p>
            <a:pPr lvl="1">
              <a:buFont typeface="Wingdings" charset="2"/>
              <a:buChar char="ð"/>
              <a:defRPr/>
            </a:pPr>
            <a:r>
              <a:rPr lang="en-US" dirty="0" smtClean="0"/>
              <a:t>Why “also” encrypt (extra effort) if not needed by scenario?!</a:t>
            </a:r>
          </a:p>
          <a:p>
            <a:pPr>
              <a:buFont typeface="Wingdings" charset="2"/>
              <a:buChar char="è"/>
              <a:defRPr/>
            </a:pPr>
            <a:endParaRPr lang="en-US" dirty="0" smtClean="0"/>
          </a:p>
          <a:p>
            <a:pPr>
              <a:buFont typeface="Wingdings" charset="2"/>
              <a:buChar char="è"/>
              <a:defRPr/>
            </a:pPr>
            <a:r>
              <a:rPr lang="en-US" dirty="0" smtClean="0"/>
              <a:t>Encryption may NOT guarantee integrity!</a:t>
            </a:r>
          </a:p>
          <a:p>
            <a:pPr lvl="1">
              <a:buFont typeface="Wingdings" charset="2"/>
              <a:buChar char="ð"/>
              <a:defRPr/>
            </a:pPr>
            <a:r>
              <a:rPr lang="en-US" dirty="0" smtClean="0"/>
              <a:t>In many encryption schemes, attacker may modify encrypted message</a:t>
            </a:r>
          </a:p>
          <a:p>
            <a:pPr>
              <a:buFont typeface="Wingdings" charset="2"/>
              <a:buChar char="è"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it-IT" dirty="0" err="1" smtClean="0"/>
              <a:t>One</a:t>
            </a:r>
            <a:r>
              <a:rPr lang="it-IT" dirty="0" smtClean="0"/>
              <a:t> </a:t>
            </a:r>
            <a:r>
              <a:rPr lang="it-IT" dirty="0" err="1" smtClean="0"/>
              <a:t>time</a:t>
            </a:r>
            <a:r>
              <a:rPr lang="it-IT" dirty="0" smtClean="0"/>
              <a:t> pad (</a:t>
            </a:r>
            <a:r>
              <a:rPr lang="it-IT" dirty="0" err="1" smtClean="0"/>
              <a:t>one</a:t>
            </a:r>
            <a:r>
              <a:rPr lang="it-IT" dirty="0" smtClean="0"/>
              <a:t> </a:t>
            </a:r>
            <a:r>
              <a:rPr lang="it-IT" dirty="0" err="1" smtClean="0"/>
              <a:t>time</a:t>
            </a:r>
            <a:r>
              <a:rPr lang="it-IT" dirty="0" smtClean="0"/>
              <a:t> </a:t>
            </a:r>
            <a:r>
              <a:rPr lang="it-IT" dirty="0" err="1" smtClean="0"/>
              <a:t>random</a:t>
            </a:r>
            <a:r>
              <a:rPr lang="it-IT" dirty="0" smtClean="0"/>
              <a:t> key K): </a:t>
            </a:r>
            <a:r>
              <a:rPr lang="it-IT" dirty="0" err="1" smtClean="0"/>
              <a:t>perfect</a:t>
            </a:r>
            <a:r>
              <a:rPr lang="it-IT" dirty="0" smtClean="0"/>
              <a:t> </a:t>
            </a:r>
            <a:r>
              <a:rPr lang="it-IT" dirty="0" err="1" smtClean="0"/>
              <a:t>secrecy</a:t>
            </a:r>
            <a:r>
              <a:rPr lang="it-IT" dirty="0" smtClean="0"/>
              <a:t>... </a:t>
            </a:r>
            <a:r>
              <a:rPr lang="it-IT" dirty="0" err="1" smtClean="0"/>
              <a:t>But</a:t>
            </a:r>
            <a:r>
              <a:rPr lang="it-IT" dirty="0" smtClean="0"/>
              <a:t>:</a:t>
            </a:r>
          </a:p>
          <a:p>
            <a:pPr lvl="1">
              <a:defRPr/>
            </a:pPr>
            <a:r>
              <a:rPr lang="it-IT" dirty="0" err="1" smtClean="0"/>
              <a:t>Encryption</a:t>
            </a:r>
            <a:r>
              <a:rPr lang="it-IT" dirty="0" smtClean="0"/>
              <a:t>: ENC(M) </a:t>
            </a:r>
            <a:r>
              <a:rPr lang="it-IT" dirty="0" smtClean="0">
                <a:sym typeface="Wingdings" pitchFamily="2" charset="2"/>
              </a:rPr>
              <a:t> </a:t>
            </a:r>
            <a:r>
              <a:rPr lang="it-IT" dirty="0" smtClean="0"/>
              <a:t>C = M</a:t>
            </a:r>
            <a:r>
              <a:rPr lang="it-IT" dirty="0" smtClean="0">
                <a:sym typeface="Symbol"/>
              </a:rPr>
              <a:t></a:t>
            </a:r>
            <a:r>
              <a:rPr lang="it-IT" dirty="0" smtClean="0"/>
              <a:t>K</a:t>
            </a:r>
          </a:p>
          <a:p>
            <a:pPr lvl="1">
              <a:defRPr/>
            </a:pPr>
            <a:r>
              <a:rPr lang="it-IT" dirty="0" err="1" smtClean="0"/>
              <a:t>But</a:t>
            </a:r>
            <a:r>
              <a:rPr lang="it-IT" dirty="0" smtClean="0"/>
              <a:t>:</a:t>
            </a:r>
          </a:p>
          <a:p>
            <a:pPr lvl="2">
              <a:defRPr/>
            </a:pPr>
            <a:r>
              <a:rPr lang="it-IT" dirty="0" smtClean="0"/>
              <a:t>C</a:t>
            </a:r>
            <a:r>
              <a:rPr lang="it-IT" dirty="0" smtClean="0">
                <a:sym typeface="Symbol"/>
              </a:rPr>
              <a:t>M’ = (MK)M’ = (MM’)</a:t>
            </a:r>
            <a:r>
              <a:rPr lang="it-IT" dirty="0" err="1" smtClean="0">
                <a:sym typeface="Symbol"/>
              </a:rPr>
              <a:t>K=ENC</a:t>
            </a:r>
            <a:r>
              <a:rPr lang="it-IT" dirty="0" smtClean="0">
                <a:sym typeface="Symbol"/>
              </a:rPr>
              <a:t>(MM’)</a:t>
            </a:r>
          </a:p>
          <a:p>
            <a:pPr lvl="2">
              <a:defRPr/>
            </a:pPr>
            <a:r>
              <a:rPr lang="it-IT" dirty="0" smtClean="0">
                <a:sym typeface="Symbol"/>
              </a:rPr>
              <a:t>“</a:t>
            </a:r>
            <a:r>
              <a:rPr lang="it-IT" dirty="0" err="1" smtClean="0">
                <a:sym typeface="Symbol"/>
              </a:rPr>
              <a:t>pay</a:t>
            </a:r>
            <a:r>
              <a:rPr lang="it-IT" dirty="0" smtClean="0">
                <a:sym typeface="Symbol"/>
              </a:rPr>
              <a:t> 1000 $”   “…(1  9)…” </a:t>
            </a:r>
            <a:r>
              <a:rPr lang="it-IT" dirty="0" smtClean="0">
                <a:sym typeface="Wingdings" pitchFamily="2" charset="2"/>
              </a:rPr>
              <a:t> “</a:t>
            </a:r>
            <a:r>
              <a:rPr lang="it-IT" dirty="0" err="1" smtClean="0">
                <a:sym typeface="Wingdings" pitchFamily="2" charset="2"/>
              </a:rPr>
              <a:t>pay</a:t>
            </a:r>
            <a:r>
              <a:rPr lang="it-IT" dirty="0" smtClean="0">
                <a:sym typeface="Wingdings" pitchFamily="2" charset="2"/>
              </a:rPr>
              <a:t> 9000 $”</a:t>
            </a:r>
            <a:endParaRPr lang="it-IT" dirty="0" smtClean="0"/>
          </a:p>
          <a:p>
            <a:pPr>
              <a:defRPr/>
            </a:pPr>
            <a:r>
              <a:rPr lang="it-IT" dirty="0" err="1" smtClean="0"/>
              <a:t>Not</a:t>
            </a:r>
            <a:r>
              <a:rPr lang="it-IT" dirty="0" smtClean="0"/>
              <a:t> the </a:t>
            </a:r>
            <a:r>
              <a:rPr lang="it-IT" dirty="0" err="1" smtClean="0"/>
              <a:t>only</a:t>
            </a:r>
            <a:r>
              <a:rPr lang="it-IT" dirty="0" smtClean="0"/>
              <a:t> case</a:t>
            </a:r>
          </a:p>
          <a:p>
            <a:pPr lvl="1">
              <a:defRPr/>
            </a:pPr>
            <a:r>
              <a:rPr lang="it-IT" dirty="0" smtClean="0"/>
              <a:t>RC4: </a:t>
            </a:r>
            <a:r>
              <a:rPr lang="it-IT" dirty="0" err="1" smtClean="0"/>
              <a:t>same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above</a:t>
            </a:r>
            <a:endParaRPr lang="it-IT" dirty="0" smtClean="0"/>
          </a:p>
          <a:p>
            <a:pPr lvl="1">
              <a:defRPr/>
            </a:pPr>
            <a:r>
              <a:rPr lang="it-IT" dirty="0" err="1" smtClean="0"/>
              <a:t>Homomorphic</a:t>
            </a:r>
            <a:r>
              <a:rPr lang="it-IT" dirty="0" smtClean="0"/>
              <a:t> </a:t>
            </a:r>
            <a:r>
              <a:rPr lang="it-IT" dirty="0" err="1" smtClean="0"/>
              <a:t>encryption</a:t>
            </a:r>
            <a:r>
              <a:rPr lang="it-IT" dirty="0" smtClean="0"/>
              <a:t>: </a:t>
            </a:r>
            <a:r>
              <a:rPr lang="it-IT" dirty="0" err="1" smtClean="0"/>
              <a:t>modifiable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design! </a:t>
            </a:r>
          </a:p>
          <a:p>
            <a:pPr lvl="2">
              <a:defRPr/>
            </a:pPr>
            <a:r>
              <a:rPr lang="it-IT" dirty="0" err="1" smtClean="0"/>
              <a:t>including</a:t>
            </a:r>
            <a:r>
              <a:rPr lang="it-IT" dirty="0" smtClean="0"/>
              <a:t> RSA</a:t>
            </a:r>
          </a:p>
          <a:p>
            <a:pPr>
              <a:defRPr/>
            </a:pPr>
            <a:r>
              <a:rPr lang="it-IT" dirty="0" smtClean="0"/>
              <a:t>In </a:t>
            </a:r>
            <a:r>
              <a:rPr lang="it-IT" dirty="0" err="1" smtClean="0"/>
              <a:t>general</a:t>
            </a:r>
            <a:r>
              <a:rPr lang="it-IT" dirty="0" smtClean="0"/>
              <a:t>, don’t trust </a:t>
            </a:r>
            <a:r>
              <a:rPr lang="it-IT" dirty="0" err="1" smtClean="0"/>
              <a:t>encryption</a:t>
            </a:r>
            <a:r>
              <a:rPr lang="it-IT" dirty="0" smtClean="0"/>
              <a:t> </a:t>
            </a:r>
            <a:r>
              <a:rPr lang="it-IT" dirty="0" err="1" smtClean="0"/>
              <a:t>mechanisms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integrity</a:t>
            </a:r>
            <a:endParaRPr lang="it-IT" dirty="0" smtClean="0"/>
          </a:p>
          <a:p>
            <a:pPr lvl="1">
              <a:defRPr/>
            </a:pPr>
            <a:r>
              <a:rPr lang="it-IT" dirty="0" err="1" smtClean="0"/>
              <a:t>unless</a:t>
            </a:r>
            <a:r>
              <a:rPr lang="it-IT" dirty="0" smtClean="0"/>
              <a:t> </a:t>
            </a:r>
            <a:r>
              <a:rPr lang="it-IT" dirty="0" err="1" smtClean="0"/>
              <a:t>they</a:t>
            </a:r>
            <a:r>
              <a:rPr lang="it-IT" dirty="0" smtClean="0"/>
              <a:t> are </a:t>
            </a:r>
            <a:r>
              <a:rPr lang="it-IT" dirty="0" err="1" smtClean="0"/>
              <a:t>explicitly</a:t>
            </a:r>
            <a:r>
              <a:rPr lang="it-IT" dirty="0" smtClean="0"/>
              <a:t> </a:t>
            </a:r>
            <a:r>
              <a:rPr lang="it-IT" dirty="0" err="1" smtClean="0"/>
              <a:t>designed</a:t>
            </a:r>
            <a:r>
              <a:rPr lang="it-IT" dirty="0" smtClean="0"/>
              <a:t> ALSO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(</a:t>
            </a:r>
            <a:r>
              <a:rPr lang="it-IT" dirty="0" err="1" smtClean="0"/>
              <a:t>authenticated</a:t>
            </a:r>
            <a:r>
              <a:rPr lang="it-IT" dirty="0" smtClean="0"/>
              <a:t> </a:t>
            </a:r>
            <a:r>
              <a:rPr lang="it-IT" dirty="0" err="1" smtClean="0"/>
              <a:t>encryption</a:t>
            </a:r>
            <a:r>
              <a:rPr lang="it-IT" dirty="0" smtClean="0"/>
              <a:t>, e.g. AES-CCM, AES-GCM, </a:t>
            </a:r>
            <a:r>
              <a:rPr lang="it-IT" dirty="0" err="1" smtClean="0"/>
              <a:t>etc</a:t>
            </a:r>
            <a:r>
              <a:rPr lang="it-IT" dirty="0" smtClean="0"/>
              <a:t>)</a:t>
            </a:r>
          </a:p>
          <a:p>
            <a:pPr>
              <a:defRPr/>
            </a:pPr>
            <a:endParaRPr lang="it-IT" dirty="0"/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Encrytion</a:t>
            </a:r>
            <a:r>
              <a:rPr lang="it-IT" dirty="0" smtClean="0"/>
              <a:t> </a:t>
            </a:r>
            <a:r>
              <a:rPr lang="it-IT" dirty="0" err="1" smtClean="0"/>
              <a:t>does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nearly</a:t>
            </a:r>
            <a:r>
              <a:rPr lang="it-IT" dirty="0" smtClean="0"/>
              <a:t> </a:t>
            </a:r>
            <a:r>
              <a:rPr lang="it-IT" dirty="0" err="1" smtClean="0"/>
              <a:t>guarantee</a:t>
            </a:r>
            <a:r>
              <a:rPr lang="it-IT" dirty="0" smtClean="0"/>
              <a:t> </a:t>
            </a:r>
            <a:r>
              <a:rPr lang="it-IT" dirty="0" err="1" smtClean="0"/>
              <a:t>integrity</a:t>
            </a:r>
            <a:r>
              <a:rPr lang="it-IT" dirty="0" smtClean="0"/>
              <a:t>!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" descr="Horizontal brick"/>
          <p:cNvSpPr>
            <a:spLocks noChangeArrowheads="1"/>
          </p:cNvSpPr>
          <p:nvPr/>
        </p:nvSpPr>
        <p:spPr bwMode="auto">
          <a:xfrm>
            <a:off x="3708400" y="1557338"/>
            <a:ext cx="2951163" cy="576262"/>
          </a:xfrm>
          <a:prstGeom prst="rect">
            <a:avLst/>
          </a:prstGeom>
          <a:pattFill prst="horzBrick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endParaRPr lang="it-IT" altLang="it-IT" b="1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How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combine ENC + MAC?</a:t>
            </a:r>
            <a:endParaRPr lang="it-IT" dirty="0"/>
          </a:p>
        </p:txBody>
      </p:sp>
      <p:sp>
        <p:nvSpPr>
          <p:cNvPr id="23556" name="CasellaDiTesto 3"/>
          <p:cNvSpPr txBox="1">
            <a:spLocks noChangeArrowheads="1"/>
          </p:cNvSpPr>
          <p:nvPr/>
        </p:nvSpPr>
        <p:spPr bwMode="auto">
          <a:xfrm>
            <a:off x="971550" y="1700213"/>
            <a:ext cx="2541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 b="1"/>
              <a:t>TLS: MAC then ENCRYPT </a:t>
            </a:r>
          </a:p>
        </p:txBody>
      </p:sp>
      <p:sp>
        <p:nvSpPr>
          <p:cNvPr id="23557" name="Rettangolo 4"/>
          <p:cNvSpPr>
            <a:spLocks noChangeArrowheads="1"/>
          </p:cNvSpPr>
          <p:nvPr/>
        </p:nvSpPr>
        <p:spPr bwMode="auto">
          <a:xfrm>
            <a:off x="3779838" y="1628775"/>
            <a:ext cx="1512887" cy="431800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b="1"/>
              <a:t>DATA</a:t>
            </a:r>
          </a:p>
        </p:txBody>
      </p:sp>
      <p:sp>
        <p:nvSpPr>
          <p:cNvPr id="23558" name="Rettangolo 5"/>
          <p:cNvSpPr>
            <a:spLocks noChangeArrowheads="1"/>
          </p:cNvSpPr>
          <p:nvPr/>
        </p:nvSpPr>
        <p:spPr bwMode="auto">
          <a:xfrm>
            <a:off x="5292725" y="1628775"/>
            <a:ext cx="1295400" cy="431800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b="1"/>
              <a:t>MAC(DATA)</a:t>
            </a:r>
          </a:p>
        </p:txBody>
      </p:sp>
      <p:sp>
        <p:nvSpPr>
          <p:cNvPr id="23559" name="Rectangle 10" descr="Horizontal brick"/>
          <p:cNvSpPr>
            <a:spLocks noChangeArrowheads="1"/>
          </p:cNvSpPr>
          <p:nvPr/>
        </p:nvSpPr>
        <p:spPr bwMode="auto">
          <a:xfrm>
            <a:off x="3708400" y="2781300"/>
            <a:ext cx="1655763" cy="576263"/>
          </a:xfrm>
          <a:prstGeom prst="rect">
            <a:avLst/>
          </a:prstGeom>
          <a:pattFill prst="horzBrick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endParaRPr lang="it-IT" altLang="it-IT" b="1"/>
          </a:p>
        </p:txBody>
      </p:sp>
      <p:sp>
        <p:nvSpPr>
          <p:cNvPr id="23560" name="CasellaDiTesto 9"/>
          <p:cNvSpPr txBox="1">
            <a:spLocks noChangeArrowheads="1"/>
          </p:cNvSpPr>
          <p:nvPr/>
        </p:nvSpPr>
        <p:spPr bwMode="auto">
          <a:xfrm>
            <a:off x="971550" y="2924175"/>
            <a:ext cx="26812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 b="1"/>
              <a:t>IPsec: ENCRYPT then MAC </a:t>
            </a:r>
          </a:p>
        </p:txBody>
      </p:sp>
      <p:sp>
        <p:nvSpPr>
          <p:cNvPr id="23561" name="Rettangolo 10"/>
          <p:cNvSpPr>
            <a:spLocks noChangeArrowheads="1"/>
          </p:cNvSpPr>
          <p:nvPr/>
        </p:nvSpPr>
        <p:spPr bwMode="auto">
          <a:xfrm>
            <a:off x="3779838" y="2852738"/>
            <a:ext cx="1512887" cy="431800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b="1"/>
              <a:t>DATA</a:t>
            </a:r>
          </a:p>
        </p:txBody>
      </p:sp>
      <p:sp>
        <p:nvSpPr>
          <p:cNvPr id="23562" name="Rettangolo 11"/>
          <p:cNvSpPr>
            <a:spLocks noChangeArrowheads="1"/>
          </p:cNvSpPr>
          <p:nvPr/>
        </p:nvSpPr>
        <p:spPr bwMode="auto">
          <a:xfrm>
            <a:off x="5364163" y="2852738"/>
            <a:ext cx="1295400" cy="431800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b="1"/>
              <a:t>MAC(ENC)</a:t>
            </a:r>
          </a:p>
        </p:txBody>
      </p:sp>
      <p:sp>
        <p:nvSpPr>
          <p:cNvPr id="23563" name="Rectangle 10" descr="Horizontal brick"/>
          <p:cNvSpPr>
            <a:spLocks noChangeArrowheads="1"/>
          </p:cNvSpPr>
          <p:nvPr/>
        </p:nvSpPr>
        <p:spPr bwMode="auto">
          <a:xfrm>
            <a:off x="3708400" y="4149725"/>
            <a:ext cx="1655763" cy="574675"/>
          </a:xfrm>
          <a:prstGeom prst="rect">
            <a:avLst/>
          </a:prstGeom>
          <a:pattFill prst="horzBrick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endParaRPr lang="it-IT" altLang="it-IT" b="1"/>
          </a:p>
        </p:txBody>
      </p:sp>
      <p:sp>
        <p:nvSpPr>
          <p:cNvPr id="23564" name="CasellaDiTesto 13"/>
          <p:cNvSpPr txBox="1">
            <a:spLocks noChangeArrowheads="1"/>
          </p:cNvSpPr>
          <p:nvPr/>
        </p:nvSpPr>
        <p:spPr bwMode="auto">
          <a:xfrm>
            <a:off x="971550" y="4292600"/>
            <a:ext cx="2511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 b="1"/>
              <a:t>SSH: ENCRYPT and MAC </a:t>
            </a:r>
          </a:p>
        </p:txBody>
      </p:sp>
      <p:sp>
        <p:nvSpPr>
          <p:cNvPr id="23565" name="Rettangolo 14"/>
          <p:cNvSpPr>
            <a:spLocks noChangeArrowheads="1"/>
          </p:cNvSpPr>
          <p:nvPr/>
        </p:nvSpPr>
        <p:spPr bwMode="auto">
          <a:xfrm>
            <a:off x="3779838" y="4221163"/>
            <a:ext cx="1512887" cy="431800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b="1"/>
              <a:t>DATA</a:t>
            </a:r>
          </a:p>
        </p:txBody>
      </p:sp>
      <p:sp>
        <p:nvSpPr>
          <p:cNvPr id="23566" name="Rettangolo 15"/>
          <p:cNvSpPr>
            <a:spLocks noChangeArrowheads="1"/>
          </p:cNvSpPr>
          <p:nvPr/>
        </p:nvSpPr>
        <p:spPr bwMode="auto">
          <a:xfrm>
            <a:off x="5364163" y="4221163"/>
            <a:ext cx="1295400" cy="431800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b="1"/>
              <a:t>MAC(DATA)</a:t>
            </a:r>
          </a:p>
        </p:txBody>
      </p:sp>
      <p:sp>
        <p:nvSpPr>
          <p:cNvPr id="23567" name="CasellaDiTesto 16"/>
          <p:cNvSpPr txBox="1">
            <a:spLocks noChangeArrowheads="1"/>
          </p:cNvSpPr>
          <p:nvPr/>
        </p:nvSpPr>
        <p:spPr bwMode="auto">
          <a:xfrm>
            <a:off x="900113" y="5013325"/>
            <a:ext cx="66833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 sz="2400"/>
              <a:t>Issue: which construction is best, in the assumption of </a:t>
            </a:r>
          </a:p>
          <a:p>
            <a:pPr lvl="1" eaLnBrk="1" hangingPunct="1">
              <a:buFontTx/>
              <a:buChar char="-"/>
            </a:pPr>
            <a:r>
              <a:rPr lang="it-IT" altLang="it-IT" sz="2400"/>
              <a:t> GENERAL (semantically secure) Encryption scheme</a:t>
            </a:r>
          </a:p>
          <a:p>
            <a:pPr lvl="1" eaLnBrk="1" hangingPunct="1">
              <a:buFontTx/>
              <a:buChar char="-"/>
            </a:pPr>
            <a:r>
              <a:rPr lang="it-IT" altLang="it-IT" sz="2400"/>
              <a:t> GENERAL (unforgeable) MAC scheme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Encrypt</a:t>
            </a:r>
            <a:r>
              <a:rPr lang="it-IT" dirty="0" smtClean="0"/>
              <a:t> and MAC (SSH)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696200" cy="2879725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it-IT" dirty="0" err="1" smtClean="0"/>
              <a:t>Most</a:t>
            </a:r>
            <a:r>
              <a:rPr lang="it-IT" dirty="0" smtClean="0"/>
              <a:t> </a:t>
            </a:r>
            <a:r>
              <a:rPr lang="it-IT" dirty="0" err="1" smtClean="0"/>
              <a:t>insecure</a:t>
            </a:r>
            <a:r>
              <a:rPr lang="it-IT" dirty="0" smtClean="0"/>
              <a:t>!</a:t>
            </a:r>
          </a:p>
          <a:p>
            <a:pPr lvl="1">
              <a:defRPr/>
            </a:pPr>
            <a:r>
              <a:rPr lang="it-IT" dirty="0" err="1" smtClean="0"/>
              <a:t>Unforgeable</a:t>
            </a:r>
            <a:r>
              <a:rPr lang="it-IT" dirty="0" smtClean="0"/>
              <a:t> MAC </a:t>
            </a:r>
            <a:r>
              <a:rPr lang="it-IT" dirty="0" err="1" smtClean="0"/>
              <a:t>construction</a:t>
            </a:r>
            <a:r>
              <a:rPr lang="it-IT" dirty="0" smtClean="0"/>
              <a:t> </a:t>
            </a:r>
            <a:r>
              <a:rPr lang="it-IT" dirty="0" err="1" smtClean="0"/>
              <a:t>does</a:t>
            </a:r>
            <a:r>
              <a:rPr lang="it-IT" dirty="0" smtClean="0"/>
              <a:t> NOT </a:t>
            </a:r>
            <a:r>
              <a:rPr lang="it-IT" dirty="0" err="1" smtClean="0"/>
              <a:t>guarantee</a:t>
            </a:r>
            <a:r>
              <a:rPr lang="it-IT" dirty="0" smtClean="0"/>
              <a:t> </a:t>
            </a:r>
            <a:r>
              <a:rPr lang="it-IT" dirty="0" err="1" smtClean="0"/>
              <a:t>anything</a:t>
            </a:r>
            <a:r>
              <a:rPr lang="it-IT" dirty="0" smtClean="0"/>
              <a:t> </a:t>
            </a:r>
            <a:r>
              <a:rPr lang="it-IT" dirty="0" err="1" smtClean="0"/>
              <a:t>about</a:t>
            </a:r>
            <a:r>
              <a:rPr lang="it-IT" dirty="0" smtClean="0"/>
              <a:t> information </a:t>
            </a:r>
            <a:r>
              <a:rPr lang="it-IT" dirty="0" err="1" smtClean="0"/>
              <a:t>leakage</a:t>
            </a:r>
            <a:r>
              <a:rPr lang="it-IT" dirty="0" smtClean="0"/>
              <a:t>!</a:t>
            </a:r>
          </a:p>
          <a:p>
            <a:pPr lvl="1">
              <a:defRPr/>
            </a:pPr>
            <a:r>
              <a:rPr lang="it-IT" dirty="0" smtClean="0"/>
              <a:t>MAC (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encrypted</a:t>
            </a:r>
            <a:r>
              <a:rPr lang="it-IT" dirty="0" smtClean="0"/>
              <a:t>, and </a:t>
            </a:r>
            <a:r>
              <a:rPr lang="it-IT" dirty="0" err="1" smtClean="0"/>
              <a:t>applied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plaintext</a:t>
            </a:r>
            <a:r>
              <a:rPr lang="it-IT" dirty="0" smtClean="0"/>
              <a:t>) </a:t>
            </a:r>
            <a:r>
              <a:rPr lang="it-IT" dirty="0" err="1" smtClean="0"/>
              <a:t>may</a:t>
            </a:r>
            <a:r>
              <a:rPr lang="it-IT" dirty="0" smtClean="0"/>
              <a:t> </a:t>
            </a:r>
            <a:r>
              <a:rPr lang="it-IT" dirty="0" err="1" smtClean="0"/>
              <a:t>reveal</a:t>
            </a:r>
            <a:r>
              <a:rPr lang="it-IT" dirty="0" smtClean="0"/>
              <a:t> </a:t>
            </a:r>
            <a:r>
              <a:rPr lang="it-IT" dirty="0" err="1" smtClean="0"/>
              <a:t>something</a:t>
            </a:r>
            <a:r>
              <a:rPr lang="it-IT" dirty="0" smtClean="0"/>
              <a:t> </a:t>
            </a:r>
            <a:r>
              <a:rPr lang="it-IT" dirty="0" err="1" smtClean="0"/>
              <a:t>about</a:t>
            </a:r>
            <a:r>
              <a:rPr lang="it-IT" dirty="0" smtClean="0"/>
              <a:t> the </a:t>
            </a:r>
            <a:r>
              <a:rPr lang="it-IT" dirty="0" err="1" smtClean="0"/>
              <a:t>message</a:t>
            </a:r>
            <a:r>
              <a:rPr lang="it-IT" dirty="0" smtClean="0"/>
              <a:t>!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MAC </a:t>
            </a:r>
            <a:r>
              <a:rPr lang="it-IT" dirty="0" err="1" smtClean="0"/>
              <a:t>then</a:t>
            </a:r>
            <a:r>
              <a:rPr lang="it-IT" dirty="0" smtClean="0"/>
              <a:t> </a:t>
            </a:r>
            <a:r>
              <a:rPr lang="it-IT" dirty="0" err="1" smtClean="0"/>
              <a:t>Encrypt</a:t>
            </a:r>
            <a:r>
              <a:rPr lang="it-IT" dirty="0" smtClean="0"/>
              <a:t> (TLS)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recommended</a:t>
            </a:r>
            <a:r>
              <a:rPr lang="it-IT" dirty="0" smtClean="0"/>
              <a:t>!</a:t>
            </a:r>
          </a:p>
          <a:p>
            <a:pPr lvl="1">
              <a:defRPr/>
            </a:pPr>
            <a:r>
              <a:rPr lang="it-IT" dirty="0" err="1" smtClean="0"/>
              <a:t>Pathological</a:t>
            </a:r>
            <a:r>
              <a:rPr lang="it-IT" dirty="0" smtClean="0"/>
              <a:t> </a:t>
            </a:r>
            <a:r>
              <a:rPr lang="it-IT" dirty="0" err="1" smtClean="0"/>
              <a:t>counterexamples</a:t>
            </a:r>
            <a:endParaRPr lang="it-IT" dirty="0" smtClean="0"/>
          </a:p>
          <a:p>
            <a:pPr lvl="2">
              <a:defRPr/>
            </a:pPr>
            <a:r>
              <a:rPr lang="it-IT" dirty="0" err="1" smtClean="0"/>
              <a:t>Krawczyk</a:t>
            </a:r>
            <a:r>
              <a:rPr lang="it-IT" dirty="0" smtClean="0"/>
              <a:t>, </a:t>
            </a:r>
            <a:r>
              <a:rPr lang="it-IT" dirty="0" err="1" smtClean="0"/>
              <a:t>Crypto</a:t>
            </a:r>
            <a:r>
              <a:rPr lang="it-IT" dirty="0" smtClean="0"/>
              <a:t> 2001: </a:t>
            </a:r>
            <a:r>
              <a:rPr lang="it-IT" dirty="0" err="1" smtClean="0"/>
              <a:t>explicit</a:t>
            </a:r>
            <a:r>
              <a:rPr lang="it-IT" dirty="0" smtClean="0"/>
              <a:t> </a:t>
            </a:r>
            <a:r>
              <a:rPr lang="it-IT" dirty="0" err="1" smtClean="0"/>
              <a:t>costruction</a:t>
            </a:r>
            <a:endParaRPr lang="it-IT" dirty="0" smtClean="0"/>
          </a:p>
          <a:p>
            <a:pPr lvl="3">
              <a:defRPr/>
            </a:pPr>
            <a:r>
              <a:rPr lang="it-IT" dirty="0" err="1" smtClean="0"/>
              <a:t>Uses</a:t>
            </a:r>
            <a:r>
              <a:rPr lang="it-IT" dirty="0" smtClean="0"/>
              <a:t> </a:t>
            </a:r>
            <a:r>
              <a:rPr lang="it-IT" dirty="0" err="1" smtClean="0"/>
              <a:t>active</a:t>
            </a:r>
            <a:r>
              <a:rPr lang="it-IT" dirty="0" smtClean="0"/>
              <a:t> </a:t>
            </a:r>
            <a:r>
              <a:rPr lang="it-IT" dirty="0" err="1" smtClean="0"/>
              <a:t>attacker</a:t>
            </a:r>
            <a:r>
              <a:rPr lang="it-IT" dirty="0" smtClean="0"/>
              <a:t> </a:t>
            </a:r>
            <a:r>
              <a:rPr lang="it-IT" dirty="0" err="1" smtClean="0"/>
              <a:t>against</a:t>
            </a:r>
            <a:r>
              <a:rPr lang="it-IT" dirty="0" smtClean="0"/>
              <a:t> </a:t>
            </a:r>
            <a:r>
              <a:rPr lang="it-IT" dirty="0" err="1" smtClean="0"/>
              <a:t>tailored</a:t>
            </a:r>
            <a:r>
              <a:rPr lang="it-IT" dirty="0" smtClean="0"/>
              <a:t> and “</a:t>
            </a:r>
            <a:r>
              <a:rPr lang="it-IT" dirty="0" err="1" smtClean="0"/>
              <a:t>strange</a:t>
            </a:r>
            <a:r>
              <a:rPr lang="it-IT" dirty="0" smtClean="0"/>
              <a:t>” (</a:t>
            </a: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shannon</a:t>
            </a:r>
            <a:r>
              <a:rPr lang="it-IT" dirty="0" smtClean="0"/>
              <a:t>’ </a:t>
            </a:r>
            <a:r>
              <a:rPr lang="it-IT" dirty="0" err="1" smtClean="0"/>
              <a:t>secure</a:t>
            </a:r>
            <a:r>
              <a:rPr lang="it-IT" dirty="0" smtClean="0"/>
              <a:t>) ENC</a:t>
            </a:r>
          </a:p>
          <a:p>
            <a:pPr lvl="1">
              <a:defRPr/>
            </a:pPr>
            <a:r>
              <a:rPr lang="it-IT" dirty="0" err="1" smtClean="0"/>
              <a:t>Practical</a:t>
            </a:r>
            <a:r>
              <a:rPr lang="it-IT" dirty="0" smtClean="0"/>
              <a:t> </a:t>
            </a:r>
            <a:r>
              <a:rPr lang="it-IT" dirty="0" err="1" smtClean="0"/>
              <a:t>attacks</a:t>
            </a:r>
            <a:r>
              <a:rPr lang="it-IT" dirty="0" smtClean="0"/>
              <a:t> </a:t>
            </a:r>
            <a:r>
              <a:rPr lang="it-IT" dirty="0" err="1" smtClean="0"/>
              <a:t>found</a:t>
            </a:r>
            <a:endParaRPr lang="it-IT" dirty="0" smtClean="0"/>
          </a:p>
          <a:p>
            <a:pPr lvl="2">
              <a:defRPr/>
            </a:pPr>
            <a:r>
              <a:rPr lang="it-IT" dirty="0" smtClean="0"/>
              <a:t> on some </a:t>
            </a:r>
            <a:r>
              <a:rPr lang="it-IT" dirty="0" err="1" smtClean="0"/>
              <a:t>specific</a:t>
            </a:r>
            <a:r>
              <a:rPr lang="it-IT" dirty="0" smtClean="0"/>
              <a:t> (</a:t>
            </a:r>
            <a:r>
              <a:rPr lang="it-IT" dirty="0" err="1" smtClean="0"/>
              <a:t>unusual</a:t>
            </a:r>
            <a:r>
              <a:rPr lang="it-IT" dirty="0" smtClean="0"/>
              <a:t>) </a:t>
            </a:r>
            <a:r>
              <a:rPr lang="it-IT" dirty="0" err="1" smtClean="0"/>
              <a:t>IPsec</a:t>
            </a:r>
            <a:r>
              <a:rPr lang="it-IT" dirty="0" smtClean="0"/>
              <a:t> </a:t>
            </a:r>
            <a:r>
              <a:rPr lang="it-IT" dirty="0" err="1" smtClean="0"/>
              <a:t>configurations</a:t>
            </a:r>
            <a:r>
              <a:rPr lang="it-IT" dirty="0" smtClean="0"/>
              <a:t> (</a:t>
            </a:r>
            <a:r>
              <a:rPr lang="it-IT" dirty="0" err="1" smtClean="0"/>
              <a:t>Degrabriele</a:t>
            </a:r>
            <a:r>
              <a:rPr lang="it-IT" dirty="0" smtClean="0"/>
              <a:t>, </a:t>
            </a:r>
            <a:r>
              <a:rPr lang="it-IT" dirty="0" err="1" smtClean="0"/>
              <a:t>Paterson</a:t>
            </a:r>
            <a:r>
              <a:rPr lang="it-IT" dirty="0" smtClean="0"/>
              <a:t>, ACM CCS 2010)</a:t>
            </a:r>
          </a:p>
          <a:p>
            <a:pPr lvl="3">
              <a:defRPr/>
            </a:pPr>
            <a:r>
              <a:rPr lang="it-IT" dirty="0" smtClean="0"/>
              <a:t>Yes, </a:t>
            </a:r>
            <a:r>
              <a:rPr lang="it-IT" dirty="0" err="1" smtClean="0"/>
              <a:t>IPsec</a:t>
            </a:r>
            <a:r>
              <a:rPr lang="it-IT" dirty="0" smtClean="0"/>
              <a:t> </a:t>
            </a:r>
            <a:r>
              <a:rPr lang="it-IT" dirty="0" err="1" smtClean="0"/>
              <a:t>may</a:t>
            </a:r>
            <a:r>
              <a:rPr lang="it-IT" dirty="0" smtClean="0"/>
              <a:t> </a:t>
            </a:r>
            <a:r>
              <a:rPr lang="it-IT" dirty="0" err="1" smtClean="0"/>
              <a:t>be</a:t>
            </a:r>
            <a:r>
              <a:rPr lang="it-IT" dirty="0" smtClean="0"/>
              <a:t> “re”</a:t>
            </a:r>
            <a:r>
              <a:rPr lang="it-IT" dirty="0" err="1" smtClean="0"/>
              <a:t>configured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use</a:t>
            </a:r>
            <a:r>
              <a:rPr lang="it-IT" dirty="0" smtClean="0"/>
              <a:t> MAC </a:t>
            </a:r>
            <a:r>
              <a:rPr lang="it-IT" dirty="0" err="1" smtClean="0"/>
              <a:t>then</a:t>
            </a:r>
            <a:r>
              <a:rPr lang="it-IT" dirty="0" smtClean="0"/>
              <a:t> </a:t>
            </a:r>
            <a:r>
              <a:rPr lang="it-IT" dirty="0" err="1" smtClean="0"/>
              <a:t>encrypt</a:t>
            </a:r>
            <a:r>
              <a:rPr lang="it-IT" dirty="0" smtClean="0"/>
              <a:t>! [e.g. </a:t>
            </a:r>
            <a:r>
              <a:rPr lang="it-IT" dirty="0" err="1" smtClean="0"/>
              <a:t>use</a:t>
            </a:r>
            <a:r>
              <a:rPr lang="it-IT" dirty="0" smtClean="0"/>
              <a:t> AH </a:t>
            </a:r>
            <a:r>
              <a:rPr lang="it-IT" dirty="0" err="1" smtClean="0"/>
              <a:t>then</a:t>
            </a:r>
            <a:r>
              <a:rPr lang="it-IT" dirty="0" smtClean="0"/>
              <a:t> ESP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encryption</a:t>
            </a:r>
            <a:r>
              <a:rPr lang="it-IT" dirty="0" smtClean="0"/>
              <a:t> </a:t>
            </a:r>
            <a:r>
              <a:rPr lang="it-IT" dirty="0" err="1" smtClean="0"/>
              <a:t>only</a:t>
            </a:r>
            <a:r>
              <a:rPr lang="it-IT" dirty="0" smtClean="0"/>
              <a:t>]</a:t>
            </a:r>
          </a:p>
          <a:p>
            <a:pPr lvl="1">
              <a:defRPr/>
            </a:pP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also</a:t>
            </a:r>
            <a:r>
              <a:rPr lang="it-IT" dirty="0" smtClean="0"/>
              <a:t> positive </a:t>
            </a:r>
            <a:r>
              <a:rPr lang="it-IT" dirty="0" err="1" smtClean="0"/>
              <a:t>results</a:t>
            </a:r>
            <a:endParaRPr lang="it-IT" dirty="0" smtClean="0"/>
          </a:p>
          <a:p>
            <a:pPr lvl="2">
              <a:defRPr/>
            </a:pPr>
            <a:r>
              <a:rPr lang="it-IT" dirty="0" smtClean="0"/>
              <a:t>MAC </a:t>
            </a:r>
            <a:r>
              <a:rPr lang="it-IT" dirty="0" err="1" smtClean="0"/>
              <a:t>then</a:t>
            </a:r>
            <a:r>
              <a:rPr lang="it-IT" dirty="0" smtClean="0"/>
              <a:t> </a:t>
            </a:r>
            <a:r>
              <a:rPr lang="it-IT" dirty="0" err="1" smtClean="0"/>
              <a:t>encrypt</a:t>
            </a:r>
            <a:r>
              <a:rPr lang="it-IT" dirty="0" smtClean="0"/>
              <a:t> </a:t>
            </a:r>
            <a:r>
              <a:rPr lang="it-IT" dirty="0" err="1" smtClean="0"/>
              <a:t>provably</a:t>
            </a:r>
            <a:r>
              <a:rPr lang="it-IT" dirty="0" smtClean="0"/>
              <a:t> </a:t>
            </a:r>
            <a:r>
              <a:rPr lang="it-IT" dirty="0" err="1" smtClean="0"/>
              <a:t>secure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endParaRPr lang="it-IT" dirty="0" smtClean="0"/>
          </a:p>
          <a:p>
            <a:pPr lvl="3">
              <a:defRPr/>
            </a:pPr>
            <a:r>
              <a:rPr lang="it-IT" dirty="0" err="1" smtClean="0"/>
              <a:t>Stream</a:t>
            </a:r>
            <a:r>
              <a:rPr lang="it-IT" dirty="0" smtClean="0"/>
              <a:t> </a:t>
            </a:r>
            <a:r>
              <a:rPr lang="it-IT" dirty="0" err="1" smtClean="0"/>
              <a:t>ciphers</a:t>
            </a:r>
            <a:endParaRPr lang="it-IT" dirty="0" smtClean="0"/>
          </a:p>
          <a:p>
            <a:pPr lvl="3">
              <a:defRPr/>
            </a:pPr>
            <a:r>
              <a:rPr lang="it-IT" dirty="0" smtClean="0"/>
              <a:t>CBC 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Encrypt</a:t>
            </a:r>
            <a:r>
              <a:rPr lang="it-IT" dirty="0" smtClean="0"/>
              <a:t> </a:t>
            </a:r>
            <a:r>
              <a:rPr lang="it-IT" dirty="0" err="1" smtClean="0"/>
              <a:t>then</a:t>
            </a:r>
            <a:r>
              <a:rPr lang="it-IT" dirty="0" smtClean="0"/>
              <a:t> MAC</a:t>
            </a:r>
            <a:endParaRPr lang="it-IT" dirty="0"/>
          </a:p>
        </p:txBody>
      </p:sp>
      <p:sp>
        <p:nvSpPr>
          <p:cNvPr id="26627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altLang="it-IT" smtClean="0"/>
              <a:t>Provably secure</a:t>
            </a:r>
          </a:p>
          <a:p>
            <a:pPr lvl="1"/>
            <a:r>
              <a:rPr lang="en-US" altLang="it-IT" smtClean="0"/>
              <a:t>If semantically secure Encryption scheme</a:t>
            </a:r>
          </a:p>
          <a:p>
            <a:pPr lvl="2"/>
            <a:r>
              <a:rPr lang="en-US" altLang="it-IT" smtClean="0"/>
              <a:t>Note: ENC not required to be secure against active attacks!</a:t>
            </a:r>
          </a:p>
          <a:p>
            <a:pPr lvl="1"/>
            <a:r>
              <a:rPr lang="en-US" altLang="it-IT" smtClean="0"/>
              <a:t>And unforgeable MAC scheme</a:t>
            </a:r>
            <a:endParaRPr lang="it-IT" altLang="it-IT" smtClean="0"/>
          </a:p>
          <a:p>
            <a:r>
              <a:rPr lang="it-IT" altLang="it-IT" smtClean="0"/>
              <a:t>Conclusion:</a:t>
            </a:r>
          </a:p>
          <a:p>
            <a:pPr lvl="1"/>
            <a:r>
              <a:rPr lang="it-IT" altLang="it-IT" smtClean="0"/>
              <a:t>If given the choice, </a:t>
            </a:r>
            <a:br>
              <a:rPr lang="it-IT" altLang="it-IT" smtClean="0"/>
            </a:br>
            <a:r>
              <a:rPr lang="it-IT" altLang="it-IT" smtClean="0"/>
              <a:t>ALWAYS use ENC then MAC, i.e. Ipsec-style </a:t>
            </a:r>
            <a:endParaRPr lang="en-US" alt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z="3200" dirty="0" err="1" smtClean="0"/>
              <a:t>Attacks</a:t>
            </a:r>
            <a:r>
              <a:rPr lang="it-IT" sz="3200" dirty="0" smtClean="0"/>
              <a:t> </a:t>
            </a:r>
            <a:r>
              <a:rPr lang="it-IT" sz="3200" dirty="0" err="1" smtClean="0"/>
              <a:t>to</a:t>
            </a:r>
            <a:r>
              <a:rPr lang="it-IT" sz="3200" dirty="0" smtClean="0"/>
              <a:t> TLS (CBC) </a:t>
            </a:r>
            <a:r>
              <a:rPr lang="it-IT" sz="3200" dirty="0" err="1" smtClean="0"/>
              <a:t>encryption</a:t>
            </a:r>
            <a:endParaRPr lang="it-IT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TLS </a:t>
            </a:r>
            <a:r>
              <a:rPr lang="it-IT" dirty="0" err="1" smtClean="0"/>
              <a:t>encryption</a:t>
            </a:r>
            <a:r>
              <a:rPr lang="it-IT" dirty="0" smtClean="0"/>
              <a:t>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it-IT" dirty="0" err="1" smtClean="0"/>
              <a:t>Not</a:t>
            </a:r>
            <a:r>
              <a:rPr lang="it-IT" dirty="0" smtClean="0"/>
              <a:t> a single </a:t>
            </a:r>
            <a:r>
              <a:rPr lang="it-IT" dirty="0" err="1" smtClean="0"/>
              <a:t>scheme</a:t>
            </a:r>
            <a:r>
              <a:rPr lang="it-IT" dirty="0" smtClean="0"/>
              <a:t>!</a:t>
            </a:r>
          </a:p>
          <a:p>
            <a:pPr lvl="1">
              <a:defRPr/>
            </a:pPr>
            <a:r>
              <a:rPr lang="it-IT" dirty="0" smtClean="0"/>
              <a:t>TLS </a:t>
            </a:r>
            <a:r>
              <a:rPr lang="it-IT" dirty="0" err="1" smtClean="0"/>
              <a:t>supports</a:t>
            </a:r>
            <a:r>
              <a:rPr lang="it-IT" dirty="0" smtClean="0"/>
              <a:t> a </a:t>
            </a:r>
            <a:r>
              <a:rPr lang="it-IT" u="sng" dirty="0" err="1" smtClean="0"/>
              <a:t>number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ciphers</a:t>
            </a:r>
            <a:r>
              <a:rPr lang="it-IT" dirty="0" smtClean="0"/>
              <a:t>!</a:t>
            </a:r>
          </a:p>
          <a:p>
            <a:pPr lvl="1">
              <a:defRPr/>
            </a:pPr>
            <a:r>
              <a:rPr lang="it-IT" dirty="0" err="1" smtClean="0"/>
              <a:t>Attacks</a:t>
            </a:r>
            <a:r>
              <a:rPr lang="it-IT" dirty="0" smtClean="0"/>
              <a:t> </a:t>
            </a:r>
            <a:r>
              <a:rPr lang="it-IT" dirty="0" err="1" smtClean="0"/>
              <a:t>apply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u="sng" dirty="0" err="1" smtClean="0"/>
              <a:t>specific</a:t>
            </a:r>
            <a:r>
              <a:rPr lang="it-IT" dirty="0" smtClean="0"/>
              <a:t> </a:t>
            </a:r>
            <a:r>
              <a:rPr lang="it-IT" dirty="0" err="1" smtClean="0"/>
              <a:t>ciphers</a:t>
            </a:r>
            <a:endParaRPr lang="it-IT" dirty="0" smtClean="0"/>
          </a:p>
          <a:p>
            <a:pPr>
              <a:defRPr/>
            </a:pPr>
            <a:r>
              <a:rPr lang="it-IT" dirty="0" err="1" smtClean="0"/>
              <a:t>Attack</a:t>
            </a:r>
            <a:r>
              <a:rPr lang="it-IT" dirty="0" smtClean="0"/>
              <a:t> </a:t>
            </a:r>
            <a:r>
              <a:rPr lang="it-IT" dirty="0" err="1" smtClean="0"/>
              <a:t>categories</a:t>
            </a:r>
            <a:r>
              <a:rPr lang="it-IT" dirty="0" smtClean="0"/>
              <a:t>:</a:t>
            </a:r>
          </a:p>
          <a:p>
            <a:pPr lvl="1">
              <a:defRPr/>
            </a:pPr>
            <a:r>
              <a:rPr lang="it-IT" dirty="0" err="1" smtClean="0"/>
              <a:t>Against</a:t>
            </a:r>
            <a:r>
              <a:rPr lang="it-IT" dirty="0" smtClean="0"/>
              <a:t> “bad” </a:t>
            </a:r>
            <a:r>
              <a:rPr lang="it-IT" dirty="0" err="1" smtClean="0"/>
              <a:t>ciphers</a:t>
            </a:r>
            <a:r>
              <a:rPr lang="it-IT" dirty="0" smtClean="0"/>
              <a:t> </a:t>
            </a:r>
          </a:p>
          <a:p>
            <a:pPr lvl="2">
              <a:defRPr/>
            </a:pPr>
            <a:r>
              <a:rPr lang="it-IT" dirty="0" err="1" smtClean="0"/>
              <a:t>Obvious</a:t>
            </a:r>
            <a:endParaRPr lang="it-IT" dirty="0" smtClean="0"/>
          </a:p>
          <a:p>
            <a:pPr lvl="1">
              <a:defRPr/>
            </a:pPr>
            <a:r>
              <a:rPr lang="it-IT" dirty="0" err="1" smtClean="0"/>
              <a:t>Against</a:t>
            </a:r>
            <a:r>
              <a:rPr lang="it-IT" dirty="0" smtClean="0"/>
              <a:t> “bad” </a:t>
            </a:r>
            <a:r>
              <a:rPr lang="it-IT" dirty="0" err="1" smtClean="0"/>
              <a:t>usage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ciphers</a:t>
            </a:r>
            <a:r>
              <a:rPr lang="it-IT" dirty="0" smtClean="0"/>
              <a:t> </a:t>
            </a:r>
            <a:r>
              <a:rPr lang="it-IT" dirty="0" err="1" smtClean="0"/>
              <a:t>made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TLS</a:t>
            </a:r>
          </a:p>
          <a:p>
            <a:pPr lvl="2">
              <a:defRPr/>
            </a:pPr>
            <a:r>
              <a:rPr lang="it-IT" dirty="0" err="1" smtClean="0"/>
              <a:t>less</a:t>
            </a:r>
            <a:r>
              <a:rPr lang="it-IT" dirty="0" smtClean="0"/>
              <a:t> </a:t>
            </a:r>
            <a:r>
              <a:rPr lang="it-IT" dirty="0" err="1" smtClean="0"/>
              <a:t>obvious</a:t>
            </a:r>
            <a:r>
              <a:rPr lang="it-IT" dirty="0" smtClean="0"/>
              <a:t>!</a:t>
            </a:r>
          </a:p>
          <a:p>
            <a:pPr lvl="1">
              <a:defRPr/>
            </a:pPr>
            <a:r>
              <a:rPr lang="it-IT" dirty="0" smtClean="0"/>
              <a:t>In </a:t>
            </a:r>
            <a:r>
              <a:rPr lang="it-IT" dirty="0" err="1" smtClean="0"/>
              <a:t>either</a:t>
            </a:r>
            <a:r>
              <a:rPr lang="it-IT" dirty="0" smtClean="0"/>
              <a:t> </a:t>
            </a:r>
            <a:r>
              <a:rPr lang="it-IT" dirty="0" err="1" smtClean="0"/>
              <a:t>cases</a:t>
            </a:r>
            <a:r>
              <a:rPr lang="it-IT" dirty="0" smtClean="0"/>
              <a:t>, </a:t>
            </a:r>
            <a:r>
              <a:rPr lang="it-IT" dirty="0" err="1" smtClean="0"/>
              <a:t>practical</a:t>
            </a:r>
            <a:r>
              <a:rPr lang="it-IT" dirty="0" smtClean="0"/>
              <a:t> </a:t>
            </a:r>
            <a:r>
              <a:rPr lang="it-IT" dirty="0" err="1" smtClean="0"/>
              <a:t>exploitation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vulnerabilities</a:t>
            </a:r>
            <a:r>
              <a:rPr lang="it-IT" dirty="0" smtClean="0"/>
              <a:t> </a:t>
            </a:r>
            <a:r>
              <a:rPr lang="it-IT" dirty="0" err="1" smtClean="0"/>
              <a:t>may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</a:t>
            </a:r>
            <a:r>
              <a:rPr lang="it-IT" dirty="0" err="1" smtClean="0"/>
              <a:t>obvious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Background: Block </a:t>
            </a:r>
            <a:r>
              <a:rPr lang="it-IT" dirty="0" err="1" smtClean="0"/>
              <a:t>ciphers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it-IT" dirty="0" err="1" smtClean="0"/>
              <a:t>Two</a:t>
            </a:r>
            <a:r>
              <a:rPr lang="it-IT" dirty="0" smtClean="0"/>
              <a:t> “</a:t>
            </a:r>
            <a:r>
              <a:rPr lang="it-IT" dirty="0" err="1" smtClean="0"/>
              <a:t>ingredients</a:t>
            </a:r>
            <a:r>
              <a:rPr lang="it-IT" dirty="0" smtClean="0"/>
              <a:t>”:</a:t>
            </a:r>
          </a:p>
          <a:p>
            <a:pPr lvl="1">
              <a:defRPr/>
            </a:pPr>
            <a:r>
              <a:rPr lang="it-IT" dirty="0" smtClean="0"/>
              <a:t>A “</a:t>
            </a:r>
            <a:r>
              <a:rPr lang="it-IT" dirty="0" err="1" smtClean="0"/>
              <a:t>secure</a:t>
            </a:r>
            <a:r>
              <a:rPr lang="it-IT" dirty="0" smtClean="0"/>
              <a:t>” Pseudo </a:t>
            </a:r>
            <a:r>
              <a:rPr lang="it-IT" dirty="0" err="1" smtClean="0"/>
              <a:t>Random</a:t>
            </a:r>
            <a:r>
              <a:rPr lang="it-IT" dirty="0" smtClean="0"/>
              <a:t> </a:t>
            </a:r>
            <a:r>
              <a:rPr lang="it-IT" dirty="0" err="1" smtClean="0"/>
              <a:t>Permutation</a:t>
            </a:r>
            <a:endParaRPr lang="it-IT" dirty="0" smtClean="0"/>
          </a:p>
          <a:p>
            <a:pPr lvl="2">
              <a:defRPr/>
            </a:pPr>
            <a:r>
              <a:rPr lang="it-IT" dirty="0" err="1" smtClean="0"/>
              <a:t>Reversible</a:t>
            </a:r>
            <a:r>
              <a:rPr lang="it-IT" dirty="0" smtClean="0"/>
              <a:t> </a:t>
            </a:r>
            <a:r>
              <a:rPr lang="it-IT" dirty="0" err="1" smtClean="0"/>
              <a:t>Transformation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a single block</a:t>
            </a:r>
          </a:p>
          <a:p>
            <a:pPr lvl="2">
              <a:buFont typeface="Wingdings" pitchFamily="2" charset="2"/>
              <a:buNone/>
              <a:defRPr/>
            </a:pPr>
            <a:endParaRPr lang="it-IT" dirty="0" smtClean="0"/>
          </a:p>
          <a:p>
            <a:pPr lvl="2">
              <a:buFont typeface="Wingdings" pitchFamily="2" charset="2"/>
              <a:buNone/>
              <a:defRPr/>
            </a:pPr>
            <a:r>
              <a:rPr lang="it-IT" dirty="0" smtClean="0"/>
              <a:t> </a:t>
            </a:r>
          </a:p>
          <a:p>
            <a:pPr lvl="2">
              <a:buFont typeface="Wingdings" pitchFamily="2" charset="2"/>
              <a:buNone/>
              <a:defRPr/>
            </a:pPr>
            <a:endParaRPr lang="it-IT" dirty="0" smtClean="0"/>
          </a:p>
          <a:p>
            <a:pPr lvl="2">
              <a:buFont typeface="Wingdings" pitchFamily="2" charset="2"/>
              <a:buNone/>
              <a:defRPr/>
            </a:pPr>
            <a:r>
              <a:rPr lang="it-IT" dirty="0" smtClean="0"/>
              <a:t> </a:t>
            </a:r>
          </a:p>
          <a:p>
            <a:pPr lvl="3">
              <a:defRPr/>
            </a:pPr>
            <a:r>
              <a:rPr lang="it-IT" dirty="0" smtClean="0"/>
              <a:t>3DES (n=64 bit, k=168 bit)</a:t>
            </a:r>
          </a:p>
          <a:p>
            <a:pPr lvl="3">
              <a:defRPr/>
            </a:pPr>
            <a:r>
              <a:rPr lang="it-IT" dirty="0" smtClean="0"/>
              <a:t>AES (n=128 bit, k=128 | 192 | 256 bit)</a:t>
            </a:r>
          </a:p>
          <a:p>
            <a:pPr lvl="1">
              <a:defRPr/>
            </a:pPr>
            <a:r>
              <a:rPr lang="it-IT" dirty="0" smtClean="0"/>
              <a:t>A “</a:t>
            </a:r>
            <a:r>
              <a:rPr lang="it-IT" dirty="0" err="1" smtClean="0"/>
              <a:t>secure</a:t>
            </a:r>
            <a:r>
              <a:rPr lang="it-IT" dirty="0" smtClean="0"/>
              <a:t>” way </a:t>
            </a:r>
            <a:r>
              <a:rPr lang="it-IT" dirty="0" err="1" smtClean="0"/>
              <a:t>to</a:t>
            </a:r>
            <a:r>
              <a:rPr lang="it-IT" dirty="0" smtClean="0"/>
              <a:t> combine block </a:t>
            </a:r>
            <a:r>
              <a:rPr lang="it-IT" dirty="0" err="1" smtClean="0"/>
              <a:t>transformations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encrypt</a:t>
            </a:r>
            <a:r>
              <a:rPr lang="it-IT" dirty="0" smtClean="0"/>
              <a:t> a text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arbitrary</a:t>
            </a:r>
            <a:r>
              <a:rPr lang="it-IT" dirty="0" smtClean="0"/>
              <a:t> </a:t>
            </a:r>
            <a:r>
              <a:rPr lang="it-IT" dirty="0" err="1" smtClean="0"/>
              <a:t>length</a:t>
            </a:r>
            <a:endParaRPr lang="it-IT" dirty="0" smtClean="0"/>
          </a:p>
          <a:p>
            <a:pPr lvl="3">
              <a:defRPr/>
            </a:pPr>
            <a:r>
              <a:rPr lang="it-IT" dirty="0" err="1" smtClean="0"/>
              <a:t>Cipher</a:t>
            </a:r>
            <a:r>
              <a:rPr lang="it-IT" dirty="0" smtClean="0"/>
              <a:t> Block </a:t>
            </a:r>
            <a:r>
              <a:rPr lang="it-IT" dirty="0" err="1" smtClean="0"/>
              <a:t>Chaining</a:t>
            </a:r>
            <a:r>
              <a:rPr lang="it-IT" dirty="0" smtClean="0"/>
              <a:t> - CBC</a:t>
            </a:r>
          </a:p>
          <a:p>
            <a:pPr lvl="3">
              <a:defRPr/>
            </a:pPr>
            <a:r>
              <a:rPr lang="it-IT" dirty="0" err="1" smtClean="0"/>
              <a:t>Counter</a:t>
            </a:r>
            <a:r>
              <a:rPr lang="it-IT" dirty="0" smtClean="0"/>
              <a:t> mode – CTR</a:t>
            </a:r>
          </a:p>
          <a:p>
            <a:pPr lvl="3">
              <a:defRPr/>
            </a:pPr>
            <a:r>
              <a:rPr lang="it-IT" dirty="0" smtClean="0"/>
              <a:t>…</a:t>
            </a:r>
            <a:endParaRPr lang="it-IT" dirty="0"/>
          </a:p>
        </p:txBody>
      </p:sp>
      <p:sp>
        <p:nvSpPr>
          <p:cNvPr id="29700" name="Rettangolo 3"/>
          <p:cNvSpPr>
            <a:spLocks noChangeArrowheads="1"/>
          </p:cNvSpPr>
          <p:nvPr/>
        </p:nvSpPr>
        <p:spPr bwMode="auto">
          <a:xfrm>
            <a:off x="5372100" y="2420938"/>
            <a:ext cx="1152525" cy="720725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E = encrypt</a:t>
            </a:r>
          </a:p>
          <a:p>
            <a:pPr eaLnBrk="1" hangingPunct="1"/>
            <a:r>
              <a:rPr lang="it-IT" altLang="it-IT"/>
              <a:t>D = decrypt</a:t>
            </a:r>
          </a:p>
        </p:txBody>
      </p:sp>
      <p:cxnSp>
        <p:nvCxnSpPr>
          <p:cNvPr id="29701" name="Connettore 2 5"/>
          <p:cNvCxnSpPr>
            <a:cxnSpLocks noChangeShapeType="1"/>
          </p:cNvCxnSpPr>
          <p:nvPr/>
        </p:nvCxnSpPr>
        <p:spPr bwMode="auto">
          <a:xfrm flipV="1">
            <a:off x="5948363" y="3141663"/>
            <a:ext cx="0" cy="43180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02" name="CasellaDiTesto 6"/>
          <p:cNvSpPr txBox="1">
            <a:spLocks noChangeArrowheads="1"/>
          </p:cNvSpPr>
          <p:nvPr/>
        </p:nvSpPr>
        <p:spPr bwMode="auto">
          <a:xfrm>
            <a:off x="5588000" y="3573463"/>
            <a:ext cx="6905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Key K</a:t>
            </a:r>
          </a:p>
        </p:txBody>
      </p:sp>
      <p:cxnSp>
        <p:nvCxnSpPr>
          <p:cNvPr id="29703" name="Connettore 2 8"/>
          <p:cNvCxnSpPr>
            <a:cxnSpLocks noChangeShapeType="1"/>
          </p:cNvCxnSpPr>
          <p:nvPr/>
        </p:nvCxnSpPr>
        <p:spPr bwMode="auto">
          <a:xfrm>
            <a:off x="4329113" y="2781300"/>
            <a:ext cx="1042987" cy="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triangl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04" name="CasellaDiTesto 9"/>
          <p:cNvSpPr txBox="1">
            <a:spLocks noChangeArrowheads="1"/>
          </p:cNvSpPr>
          <p:nvPr/>
        </p:nvSpPr>
        <p:spPr bwMode="auto">
          <a:xfrm>
            <a:off x="3211513" y="2422525"/>
            <a:ext cx="14081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/>
              <a:t>Plaintext block</a:t>
            </a:r>
          </a:p>
          <a:p>
            <a:pPr algn="ctr" eaLnBrk="1" hangingPunct="1"/>
            <a:r>
              <a:rPr lang="it-IT" altLang="it-IT"/>
              <a:t>(n bits)</a:t>
            </a:r>
          </a:p>
        </p:txBody>
      </p:sp>
      <p:sp>
        <p:nvSpPr>
          <p:cNvPr id="29705" name="CasellaDiTesto 10"/>
          <p:cNvSpPr txBox="1">
            <a:spLocks noChangeArrowheads="1"/>
          </p:cNvSpPr>
          <p:nvPr/>
        </p:nvSpPr>
        <p:spPr bwMode="auto">
          <a:xfrm>
            <a:off x="7204075" y="2420938"/>
            <a:ext cx="15446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/>
              <a:t>Ciphertext block</a:t>
            </a:r>
          </a:p>
          <a:p>
            <a:pPr algn="ctr" eaLnBrk="1" hangingPunct="1"/>
            <a:r>
              <a:rPr lang="it-IT" altLang="it-IT"/>
              <a:t>(n bits)</a:t>
            </a:r>
          </a:p>
        </p:txBody>
      </p:sp>
      <p:cxnSp>
        <p:nvCxnSpPr>
          <p:cNvPr id="29706" name="Connettore 2 11"/>
          <p:cNvCxnSpPr>
            <a:cxnSpLocks noChangeShapeType="1"/>
          </p:cNvCxnSpPr>
          <p:nvPr/>
        </p:nvCxnSpPr>
        <p:spPr bwMode="auto">
          <a:xfrm>
            <a:off x="6561138" y="2781300"/>
            <a:ext cx="1042987" cy="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triangl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9700" grpId="0" animBg="1"/>
      <p:bldP spid="29702" grpId="0"/>
      <p:bldP spid="29704" grpId="0"/>
      <p:bldP spid="2970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From</a:t>
            </a:r>
            <a:r>
              <a:rPr lang="it-IT" dirty="0" smtClean="0"/>
              <a:t> PRP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cipher</a:t>
            </a:r>
            <a:r>
              <a:rPr lang="it-IT" dirty="0" smtClean="0"/>
              <a:t>: </a:t>
            </a:r>
            <a:br>
              <a:rPr lang="it-IT" dirty="0" smtClean="0"/>
            </a:br>
            <a:r>
              <a:rPr lang="it-IT" dirty="0" err="1" smtClean="0"/>
              <a:t>what</a:t>
            </a:r>
            <a:r>
              <a:rPr lang="it-IT" dirty="0" smtClean="0"/>
              <a:t> NOT </a:t>
            </a:r>
            <a:r>
              <a:rPr lang="it-IT" dirty="0" err="1" smtClean="0"/>
              <a:t>to</a:t>
            </a:r>
            <a:r>
              <a:rPr lang="it-IT" dirty="0" smtClean="0"/>
              <a:t> do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696200" cy="2951162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it-IT" dirty="0" smtClean="0"/>
              <a:t>Electronic Code Book</a:t>
            </a:r>
          </a:p>
          <a:p>
            <a:pPr>
              <a:defRPr/>
            </a:pPr>
            <a:endParaRPr lang="it-IT" dirty="0" smtClean="0"/>
          </a:p>
          <a:p>
            <a:pPr>
              <a:defRPr/>
            </a:pPr>
            <a:endParaRPr lang="it-IT" dirty="0" smtClean="0"/>
          </a:p>
          <a:p>
            <a:pPr>
              <a:defRPr/>
            </a:pPr>
            <a:endParaRPr lang="it-IT" dirty="0" smtClean="0"/>
          </a:p>
          <a:p>
            <a:pPr>
              <a:defRPr/>
            </a:pPr>
            <a:endParaRPr lang="it-IT" dirty="0" smtClean="0"/>
          </a:p>
          <a:p>
            <a:pPr>
              <a:defRPr/>
            </a:pPr>
            <a:r>
              <a:rPr lang="it-IT" dirty="0" err="1" smtClean="0"/>
              <a:t>Same</a:t>
            </a:r>
            <a:r>
              <a:rPr lang="it-IT" dirty="0" smtClean="0"/>
              <a:t> PT block </a:t>
            </a:r>
            <a:r>
              <a:rPr lang="it-IT" dirty="0" smtClean="0">
                <a:sym typeface="Wingdings" pitchFamily="2" charset="2"/>
              </a:rPr>
              <a:t> </a:t>
            </a:r>
            <a:r>
              <a:rPr lang="it-IT" dirty="0" err="1" smtClean="0">
                <a:sym typeface="Wingdings" pitchFamily="2" charset="2"/>
              </a:rPr>
              <a:t>same</a:t>
            </a:r>
            <a:r>
              <a:rPr lang="it-IT" dirty="0" smtClean="0">
                <a:sym typeface="Wingdings" pitchFamily="2" charset="2"/>
              </a:rPr>
              <a:t> CT block!</a:t>
            </a:r>
          </a:p>
          <a:p>
            <a:pPr lvl="2">
              <a:defRPr/>
            </a:pPr>
            <a:r>
              <a:rPr lang="it-IT" dirty="0" err="1" smtClean="0">
                <a:sym typeface="Wingdings" pitchFamily="2" charset="2"/>
              </a:rPr>
              <a:t>Leaks</a:t>
            </a:r>
            <a:r>
              <a:rPr lang="it-IT" dirty="0" smtClean="0">
                <a:sym typeface="Wingdings" pitchFamily="2" charset="2"/>
              </a:rPr>
              <a:t> info on data </a:t>
            </a:r>
            <a:r>
              <a:rPr lang="it-IT" dirty="0" err="1" smtClean="0">
                <a:sym typeface="Wingdings" pitchFamily="2" charset="2"/>
              </a:rPr>
              <a:t>patterns</a:t>
            </a:r>
            <a:r>
              <a:rPr lang="it-IT" dirty="0" smtClean="0">
                <a:sym typeface="Wingdings" pitchFamily="2" charset="2"/>
              </a:rPr>
              <a:t> (NO </a:t>
            </a:r>
            <a:r>
              <a:rPr lang="it-IT" dirty="0" err="1" smtClean="0">
                <a:sym typeface="Wingdings" pitchFamily="2" charset="2"/>
              </a:rPr>
              <a:t>semantic</a:t>
            </a:r>
            <a:r>
              <a:rPr lang="it-IT" dirty="0" smtClean="0">
                <a:sym typeface="Wingdings" pitchFamily="2" charset="2"/>
              </a:rPr>
              <a:t> security)</a:t>
            </a:r>
          </a:p>
          <a:p>
            <a:pPr lvl="2">
              <a:defRPr/>
            </a:pPr>
            <a:r>
              <a:rPr lang="it-IT" dirty="0" err="1" smtClean="0">
                <a:sym typeface="Wingdings" pitchFamily="2" charset="2"/>
              </a:rPr>
              <a:t>Rather</a:t>
            </a:r>
            <a:r>
              <a:rPr lang="it-IT" dirty="0" smtClean="0">
                <a:sym typeface="Wingdings" pitchFamily="2" charset="2"/>
              </a:rPr>
              <a:t>, CT </a:t>
            </a:r>
            <a:r>
              <a:rPr lang="it-IT" dirty="0" err="1" smtClean="0">
                <a:sym typeface="Wingdings" pitchFamily="2" charset="2"/>
              </a:rPr>
              <a:t>should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be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undistinguishable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from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random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noise</a:t>
            </a:r>
            <a:endParaRPr lang="it-IT" dirty="0"/>
          </a:p>
        </p:txBody>
      </p:sp>
      <p:sp>
        <p:nvSpPr>
          <p:cNvPr id="30724" name="Rettangolo 3"/>
          <p:cNvSpPr>
            <a:spLocks noChangeArrowheads="1"/>
          </p:cNvSpPr>
          <p:nvPr/>
        </p:nvSpPr>
        <p:spPr bwMode="auto">
          <a:xfrm>
            <a:off x="3103563" y="1484313"/>
            <a:ext cx="936625" cy="36036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CIAO</a:t>
            </a:r>
          </a:p>
        </p:txBody>
      </p:sp>
      <p:sp>
        <p:nvSpPr>
          <p:cNvPr id="30725" name="Rettangolo 4"/>
          <p:cNvSpPr>
            <a:spLocks noChangeArrowheads="1"/>
          </p:cNvSpPr>
          <p:nvPr/>
        </p:nvSpPr>
        <p:spPr bwMode="auto">
          <a:xfrm>
            <a:off x="4040188" y="1484313"/>
            <a:ext cx="936625" cy="36036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COME</a:t>
            </a:r>
          </a:p>
        </p:txBody>
      </p:sp>
      <p:sp>
        <p:nvSpPr>
          <p:cNvPr id="30726" name="Rettangolo 5"/>
          <p:cNvSpPr>
            <a:spLocks noChangeArrowheads="1"/>
          </p:cNvSpPr>
          <p:nvPr/>
        </p:nvSpPr>
        <p:spPr bwMode="auto">
          <a:xfrm>
            <a:off x="4976813" y="1484313"/>
            <a:ext cx="936625" cy="36036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STAI</a:t>
            </a:r>
          </a:p>
        </p:txBody>
      </p:sp>
      <p:sp>
        <p:nvSpPr>
          <p:cNvPr id="30727" name="Rettangolo 6"/>
          <p:cNvSpPr>
            <a:spLocks noChangeArrowheads="1"/>
          </p:cNvSpPr>
          <p:nvPr/>
        </p:nvSpPr>
        <p:spPr bwMode="auto">
          <a:xfrm>
            <a:off x="5913438" y="1484313"/>
            <a:ext cx="935037" cy="36036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COME</a:t>
            </a:r>
          </a:p>
        </p:txBody>
      </p:sp>
      <p:sp>
        <p:nvSpPr>
          <p:cNvPr id="30728" name="Rettangolo 7"/>
          <p:cNvSpPr>
            <a:spLocks noChangeArrowheads="1"/>
          </p:cNvSpPr>
          <p:nvPr/>
        </p:nvSpPr>
        <p:spPr bwMode="auto">
          <a:xfrm>
            <a:off x="6848475" y="1484313"/>
            <a:ext cx="936625" cy="36036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VA??</a:t>
            </a:r>
          </a:p>
        </p:txBody>
      </p:sp>
      <p:sp>
        <p:nvSpPr>
          <p:cNvPr id="30729" name="CasellaDiTesto 8"/>
          <p:cNvSpPr txBox="1">
            <a:spLocks noChangeArrowheads="1"/>
          </p:cNvSpPr>
          <p:nvPr/>
        </p:nvSpPr>
        <p:spPr bwMode="auto">
          <a:xfrm>
            <a:off x="2659063" y="1517650"/>
            <a:ext cx="3730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…</a:t>
            </a:r>
          </a:p>
        </p:txBody>
      </p:sp>
      <p:sp>
        <p:nvSpPr>
          <p:cNvPr id="30730" name="CasellaDiTesto 9"/>
          <p:cNvSpPr txBox="1">
            <a:spLocks noChangeArrowheads="1"/>
          </p:cNvSpPr>
          <p:nvPr/>
        </p:nvSpPr>
        <p:spPr bwMode="auto">
          <a:xfrm>
            <a:off x="7785100" y="1517650"/>
            <a:ext cx="3730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…</a:t>
            </a:r>
          </a:p>
        </p:txBody>
      </p:sp>
      <p:sp>
        <p:nvSpPr>
          <p:cNvPr id="30731" name="Rettangolo 10"/>
          <p:cNvSpPr>
            <a:spLocks noChangeArrowheads="1"/>
          </p:cNvSpPr>
          <p:nvPr/>
        </p:nvSpPr>
        <p:spPr bwMode="auto">
          <a:xfrm>
            <a:off x="3117850" y="2276475"/>
            <a:ext cx="936625" cy="36036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A231</a:t>
            </a:r>
          </a:p>
        </p:txBody>
      </p:sp>
      <p:sp>
        <p:nvSpPr>
          <p:cNvPr id="30732" name="Rettangolo 11"/>
          <p:cNvSpPr>
            <a:spLocks noChangeArrowheads="1"/>
          </p:cNvSpPr>
          <p:nvPr/>
        </p:nvSpPr>
        <p:spPr bwMode="auto">
          <a:xfrm>
            <a:off x="4054475" y="2276475"/>
            <a:ext cx="935038" cy="360363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3BFA</a:t>
            </a:r>
          </a:p>
        </p:txBody>
      </p:sp>
      <p:sp>
        <p:nvSpPr>
          <p:cNvPr id="30733" name="Rettangolo 12"/>
          <p:cNvSpPr>
            <a:spLocks noChangeArrowheads="1"/>
          </p:cNvSpPr>
          <p:nvPr/>
        </p:nvSpPr>
        <p:spPr bwMode="auto">
          <a:xfrm>
            <a:off x="4989513" y="2276475"/>
            <a:ext cx="936625" cy="36036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1221</a:t>
            </a:r>
          </a:p>
        </p:txBody>
      </p:sp>
      <p:sp>
        <p:nvSpPr>
          <p:cNvPr id="30734" name="Rettangolo 13"/>
          <p:cNvSpPr>
            <a:spLocks noChangeArrowheads="1"/>
          </p:cNvSpPr>
          <p:nvPr/>
        </p:nvSpPr>
        <p:spPr bwMode="auto">
          <a:xfrm>
            <a:off x="5926138" y="2276475"/>
            <a:ext cx="936625" cy="360363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3BFA</a:t>
            </a:r>
          </a:p>
        </p:txBody>
      </p:sp>
      <p:sp>
        <p:nvSpPr>
          <p:cNvPr id="30735" name="Rettangolo 14"/>
          <p:cNvSpPr>
            <a:spLocks noChangeArrowheads="1"/>
          </p:cNvSpPr>
          <p:nvPr/>
        </p:nvSpPr>
        <p:spPr bwMode="auto">
          <a:xfrm>
            <a:off x="6862763" y="2276475"/>
            <a:ext cx="936625" cy="36036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F565</a:t>
            </a:r>
          </a:p>
        </p:txBody>
      </p:sp>
      <p:sp>
        <p:nvSpPr>
          <p:cNvPr id="30736" name="CasellaDiTesto 15"/>
          <p:cNvSpPr txBox="1">
            <a:spLocks noChangeArrowheads="1"/>
          </p:cNvSpPr>
          <p:nvPr/>
        </p:nvSpPr>
        <p:spPr bwMode="auto">
          <a:xfrm>
            <a:off x="2671763" y="2309813"/>
            <a:ext cx="3746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…</a:t>
            </a:r>
          </a:p>
        </p:txBody>
      </p:sp>
      <p:sp>
        <p:nvSpPr>
          <p:cNvPr id="30737" name="CasellaDiTesto 16"/>
          <p:cNvSpPr txBox="1">
            <a:spLocks noChangeArrowheads="1"/>
          </p:cNvSpPr>
          <p:nvPr/>
        </p:nvSpPr>
        <p:spPr bwMode="auto">
          <a:xfrm>
            <a:off x="7799388" y="2309813"/>
            <a:ext cx="3730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…</a:t>
            </a:r>
          </a:p>
        </p:txBody>
      </p:sp>
      <p:pic>
        <p:nvPicPr>
          <p:cNvPr id="30738" name="Immagine 17" descr="Tu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076700"/>
            <a:ext cx="2011363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9" name="Immagine 18" descr="Tux_ec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4076700"/>
            <a:ext cx="2028825" cy="223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0" name="Immagine 19" descr="Tux_secur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4090988"/>
            <a:ext cx="2016125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CBC </a:t>
            </a:r>
            <a:r>
              <a:rPr lang="it-IT" dirty="0" err="1" smtClean="0"/>
              <a:t>encryption</a:t>
            </a:r>
            <a:endParaRPr lang="it-IT" dirty="0"/>
          </a:p>
        </p:txBody>
      </p:sp>
      <p:sp>
        <p:nvSpPr>
          <p:cNvPr id="31747" name="Rectangle 5"/>
          <p:cNvSpPr>
            <a:spLocks noChangeArrowheads="1"/>
          </p:cNvSpPr>
          <p:nvPr/>
        </p:nvSpPr>
        <p:spPr bwMode="auto">
          <a:xfrm>
            <a:off x="2133600" y="2498725"/>
            <a:ext cx="914400" cy="6286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 sz="2400"/>
              <a:t>PRP</a:t>
            </a:r>
            <a:endParaRPr lang="en-US" altLang="it-IT" sz="2400">
              <a:sym typeface="Symbol" pitchFamily="18" charset="2"/>
            </a:endParaRPr>
          </a:p>
        </p:txBody>
      </p:sp>
      <p:sp>
        <p:nvSpPr>
          <p:cNvPr id="31748" name="Rectangle 6"/>
          <p:cNvSpPr>
            <a:spLocks noChangeArrowheads="1"/>
          </p:cNvSpPr>
          <p:nvPr/>
        </p:nvSpPr>
        <p:spPr bwMode="auto">
          <a:xfrm>
            <a:off x="3810000" y="2498725"/>
            <a:ext cx="914400" cy="6286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 sz="2400"/>
              <a:t>PRP</a:t>
            </a:r>
            <a:endParaRPr lang="en-US" altLang="it-IT" sz="2400">
              <a:sym typeface="Symbol" pitchFamily="18" charset="2"/>
            </a:endParaRPr>
          </a:p>
        </p:txBody>
      </p:sp>
      <p:sp>
        <p:nvSpPr>
          <p:cNvPr id="31749" name="Rectangle 8"/>
          <p:cNvSpPr>
            <a:spLocks noChangeArrowheads="1"/>
          </p:cNvSpPr>
          <p:nvPr/>
        </p:nvSpPr>
        <p:spPr bwMode="auto">
          <a:xfrm>
            <a:off x="7010400" y="2498725"/>
            <a:ext cx="914400" cy="6286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 sz="2400"/>
              <a:t>PRP</a:t>
            </a:r>
            <a:endParaRPr lang="en-US" altLang="it-IT" sz="2400">
              <a:sym typeface="Symbol" pitchFamily="18" charset="2"/>
            </a:endParaRPr>
          </a:p>
        </p:txBody>
      </p:sp>
      <p:sp>
        <p:nvSpPr>
          <p:cNvPr id="31750" name="Rectangle 10"/>
          <p:cNvSpPr>
            <a:spLocks noChangeArrowheads="1"/>
          </p:cNvSpPr>
          <p:nvPr/>
        </p:nvSpPr>
        <p:spPr bwMode="auto">
          <a:xfrm>
            <a:off x="1828800" y="1412875"/>
            <a:ext cx="1524000" cy="285750"/>
          </a:xfrm>
          <a:prstGeom prst="rect">
            <a:avLst/>
          </a:prstGeom>
          <a:solidFill>
            <a:srgbClr val="FAC09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m[0]</a:t>
            </a:r>
          </a:p>
        </p:txBody>
      </p:sp>
      <p:sp>
        <p:nvSpPr>
          <p:cNvPr id="31751" name="Rectangle 11"/>
          <p:cNvSpPr>
            <a:spLocks noChangeArrowheads="1"/>
          </p:cNvSpPr>
          <p:nvPr/>
        </p:nvSpPr>
        <p:spPr bwMode="auto">
          <a:xfrm>
            <a:off x="3352800" y="1412875"/>
            <a:ext cx="1676400" cy="285750"/>
          </a:xfrm>
          <a:prstGeom prst="rect">
            <a:avLst/>
          </a:prstGeom>
          <a:solidFill>
            <a:srgbClr val="FAC09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m[1]</a:t>
            </a:r>
          </a:p>
        </p:txBody>
      </p:sp>
      <p:sp>
        <p:nvSpPr>
          <p:cNvPr id="31752" name="Rectangle 12"/>
          <p:cNvSpPr>
            <a:spLocks noChangeArrowheads="1"/>
          </p:cNvSpPr>
          <p:nvPr/>
        </p:nvSpPr>
        <p:spPr bwMode="auto">
          <a:xfrm>
            <a:off x="5029200" y="1412875"/>
            <a:ext cx="1600200" cy="285750"/>
          </a:xfrm>
          <a:prstGeom prst="rect">
            <a:avLst/>
          </a:prstGeom>
          <a:solidFill>
            <a:srgbClr val="FAC09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m[2]</a:t>
            </a:r>
          </a:p>
        </p:txBody>
      </p:sp>
      <p:sp>
        <p:nvSpPr>
          <p:cNvPr id="31753" name="Rectangle 13"/>
          <p:cNvSpPr>
            <a:spLocks noChangeArrowheads="1"/>
          </p:cNvSpPr>
          <p:nvPr/>
        </p:nvSpPr>
        <p:spPr bwMode="auto">
          <a:xfrm>
            <a:off x="6629400" y="1412875"/>
            <a:ext cx="1524000" cy="285750"/>
          </a:xfrm>
          <a:prstGeom prst="rect">
            <a:avLst/>
          </a:prstGeom>
          <a:solidFill>
            <a:srgbClr val="FAC09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m[3]</a:t>
            </a:r>
          </a:p>
        </p:txBody>
      </p:sp>
      <p:sp>
        <p:nvSpPr>
          <p:cNvPr id="31754" name="Rectangle 14"/>
          <p:cNvSpPr>
            <a:spLocks noChangeArrowheads="1"/>
          </p:cNvSpPr>
          <p:nvPr/>
        </p:nvSpPr>
        <p:spPr bwMode="auto">
          <a:xfrm>
            <a:off x="685800" y="1412875"/>
            <a:ext cx="838200" cy="28575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IV</a:t>
            </a:r>
          </a:p>
        </p:txBody>
      </p:sp>
      <p:sp>
        <p:nvSpPr>
          <p:cNvPr id="31755" name="Text Box 15"/>
          <p:cNvSpPr txBox="1">
            <a:spLocks noChangeArrowheads="1"/>
          </p:cNvSpPr>
          <p:nvPr/>
        </p:nvSpPr>
        <p:spPr bwMode="auto">
          <a:xfrm>
            <a:off x="2322513" y="1800225"/>
            <a:ext cx="500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en-US" altLang="it-IT" sz="3200">
                <a:sym typeface="Symbol" pitchFamily="18" charset="2"/>
              </a:rPr>
              <a:t></a:t>
            </a:r>
          </a:p>
        </p:txBody>
      </p:sp>
      <p:sp>
        <p:nvSpPr>
          <p:cNvPr id="31756" name="Text Box 16"/>
          <p:cNvSpPr txBox="1">
            <a:spLocks noChangeArrowheads="1"/>
          </p:cNvSpPr>
          <p:nvPr/>
        </p:nvSpPr>
        <p:spPr bwMode="auto">
          <a:xfrm>
            <a:off x="7239000" y="1800225"/>
            <a:ext cx="500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en-US" altLang="it-IT" sz="3200">
                <a:sym typeface="Symbol" pitchFamily="18" charset="2"/>
              </a:rPr>
              <a:t></a:t>
            </a:r>
          </a:p>
        </p:txBody>
      </p:sp>
      <p:sp>
        <p:nvSpPr>
          <p:cNvPr id="31757" name="Text Box 17"/>
          <p:cNvSpPr txBox="1">
            <a:spLocks noChangeArrowheads="1"/>
          </p:cNvSpPr>
          <p:nvPr/>
        </p:nvSpPr>
        <p:spPr bwMode="auto">
          <a:xfrm>
            <a:off x="4038600" y="1800225"/>
            <a:ext cx="500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en-US" altLang="it-IT" sz="3200">
                <a:sym typeface="Symbol" pitchFamily="18" charset="2"/>
              </a:rPr>
              <a:t></a:t>
            </a:r>
          </a:p>
        </p:txBody>
      </p:sp>
      <p:sp>
        <p:nvSpPr>
          <p:cNvPr id="31758" name="Line 19"/>
          <p:cNvSpPr>
            <a:spLocks noChangeShapeType="1"/>
          </p:cNvSpPr>
          <p:nvPr/>
        </p:nvSpPr>
        <p:spPr bwMode="auto">
          <a:xfrm>
            <a:off x="2559050" y="169862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1759" name="Line 20"/>
          <p:cNvSpPr>
            <a:spLocks noChangeShapeType="1"/>
          </p:cNvSpPr>
          <p:nvPr/>
        </p:nvSpPr>
        <p:spPr bwMode="auto">
          <a:xfrm>
            <a:off x="4267200" y="1722438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1760" name="Line 21"/>
          <p:cNvSpPr>
            <a:spLocks noChangeShapeType="1"/>
          </p:cNvSpPr>
          <p:nvPr/>
        </p:nvSpPr>
        <p:spPr bwMode="auto">
          <a:xfrm>
            <a:off x="7467600" y="169862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1761" name="Line 22"/>
          <p:cNvSpPr>
            <a:spLocks noChangeShapeType="1"/>
          </p:cNvSpPr>
          <p:nvPr/>
        </p:nvSpPr>
        <p:spPr bwMode="auto">
          <a:xfrm>
            <a:off x="4267200" y="221297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1762" name="Line 23"/>
          <p:cNvSpPr>
            <a:spLocks noChangeShapeType="1"/>
          </p:cNvSpPr>
          <p:nvPr/>
        </p:nvSpPr>
        <p:spPr bwMode="auto">
          <a:xfrm>
            <a:off x="7467600" y="221297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1763" name="Line 24"/>
          <p:cNvSpPr>
            <a:spLocks noChangeShapeType="1"/>
          </p:cNvSpPr>
          <p:nvPr/>
        </p:nvSpPr>
        <p:spPr bwMode="auto">
          <a:xfrm>
            <a:off x="2514600" y="221297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1764" name="Freeform 26"/>
          <p:cNvSpPr>
            <a:spLocks/>
          </p:cNvSpPr>
          <p:nvPr/>
        </p:nvSpPr>
        <p:spPr bwMode="auto">
          <a:xfrm>
            <a:off x="1066800" y="1698625"/>
            <a:ext cx="1371600" cy="400050"/>
          </a:xfrm>
          <a:custGeom>
            <a:avLst/>
            <a:gdLst>
              <a:gd name="T0" fmla="*/ 0 w 864"/>
              <a:gd name="T1" fmla="*/ 0 h 336"/>
              <a:gd name="T2" fmla="*/ 0 w 864"/>
              <a:gd name="T3" fmla="*/ 2147483647 h 336"/>
              <a:gd name="T4" fmla="*/ 2147483647 w 864"/>
              <a:gd name="T5" fmla="*/ 2147483647 h 336"/>
              <a:gd name="T6" fmla="*/ 0 60000 65536"/>
              <a:gd name="T7" fmla="*/ 0 60000 65536"/>
              <a:gd name="T8" fmla="*/ 0 60000 65536"/>
              <a:gd name="T9" fmla="*/ 0 w 864"/>
              <a:gd name="T10" fmla="*/ 0 h 336"/>
              <a:gd name="T11" fmla="*/ 864 w 864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4" h="336">
                <a:moveTo>
                  <a:pt x="0" y="0"/>
                </a:moveTo>
                <a:lnTo>
                  <a:pt x="0" y="336"/>
                </a:lnTo>
                <a:lnTo>
                  <a:pt x="864" y="336"/>
                </a:lnTo>
              </a:path>
            </a:pathLst>
          </a:custGeom>
          <a:noFill/>
          <a:ln w="12700" cmpd="sng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1765" name="Line 27"/>
          <p:cNvSpPr>
            <a:spLocks noChangeShapeType="1"/>
          </p:cNvSpPr>
          <p:nvPr/>
        </p:nvSpPr>
        <p:spPr bwMode="auto">
          <a:xfrm>
            <a:off x="2514600" y="3127375"/>
            <a:ext cx="1588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1766" name="Freeform 28"/>
          <p:cNvSpPr>
            <a:spLocks/>
          </p:cNvSpPr>
          <p:nvPr/>
        </p:nvSpPr>
        <p:spPr bwMode="auto">
          <a:xfrm>
            <a:off x="2514600" y="2098675"/>
            <a:ext cx="1600200" cy="1257300"/>
          </a:xfrm>
          <a:custGeom>
            <a:avLst/>
            <a:gdLst>
              <a:gd name="T0" fmla="*/ 0 w 1008"/>
              <a:gd name="T1" fmla="*/ 2147483647 h 1056"/>
              <a:gd name="T2" fmla="*/ 2147483647 w 1008"/>
              <a:gd name="T3" fmla="*/ 2147483647 h 1056"/>
              <a:gd name="T4" fmla="*/ 2147483647 w 1008"/>
              <a:gd name="T5" fmla="*/ 0 h 1056"/>
              <a:gd name="T6" fmla="*/ 2147483647 w 1008"/>
              <a:gd name="T7" fmla="*/ 0 h 105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056"/>
              <a:gd name="T14" fmla="*/ 1008 w 1008"/>
              <a:gd name="T15" fmla="*/ 1056 h 10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056">
                <a:moveTo>
                  <a:pt x="0" y="1056"/>
                </a:moveTo>
                <a:lnTo>
                  <a:pt x="576" y="1056"/>
                </a:lnTo>
                <a:lnTo>
                  <a:pt x="576" y="0"/>
                </a:lnTo>
                <a:lnTo>
                  <a:pt x="100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1767" name="Line 29"/>
          <p:cNvSpPr>
            <a:spLocks noChangeShapeType="1"/>
          </p:cNvSpPr>
          <p:nvPr/>
        </p:nvSpPr>
        <p:spPr bwMode="auto">
          <a:xfrm>
            <a:off x="4267200" y="3127375"/>
            <a:ext cx="1588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1768" name="Rectangle 36"/>
          <p:cNvSpPr>
            <a:spLocks noChangeArrowheads="1"/>
          </p:cNvSpPr>
          <p:nvPr/>
        </p:nvSpPr>
        <p:spPr bwMode="auto">
          <a:xfrm>
            <a:off x="5486400" y="2498725"/>
            <a:ext cx="914400" cy="6286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 sz="2400"/>
              <a:t>PRP</a:t>
            </a:r>
            <a:endParaRPr lang="en-US" altLang="it-IT" sz="2400">
              <a:sym typeface="Symbol" pitchFamily="18" charset="2"/>
            </a:endParaRPr>
          </a:p>
        </p:txBody>
      </p:sp>
      <p:sp>
        <p:nvSpPr>
          <p:cNvPr id="31769" name="Freeform 37"/>
          <p:cNvSpPr>
            <a:spLocks/>
          </p:cNvSpPr>
          <p:nvPr/>
        </p:nvSpPr>
        <p:spPr bwMode="auto">
          <a:xfrm>
            <a:off x="4267200" y="2098675"/>
            <a:ext cx="1600200" cy="1257300"/>
          </a:xfrm>
          <a:custGeom>
            <a:avLst/>
            <a:gdLst>
              <a:gd name="T0" fmla="*/ 0 w 1008"/>
              <a:gd name="T1" fmla="*/ 2147483647 h 1056"/>
              <a:gd name="T2" fmla="*/ 2147483647 w 1008"/>
              <a:gd name="T3" fmla="*/ 2147483647 h 1056"/>
              <a:gd name="T4" fmla="*/ 2147483647 w 1008"/>
              <a:gd name="T5" fmla="*/ 0 h 1056"/>
              <a:gd name="T6" fmla="*/ 2147483647 w 1008"/>
              <a:gd name="T7" fmla="*/ 0 h 105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056"/>
              <a:gd name="T14" fmla="*/ 1008 w 1008"/>
              <a:gd name="T15" fmla="*/ 1056 h 10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056">
                <a:moveTo>
                  <a:pt x="0" y="1056"/>
                </a:moveTo>
                <a:lnTo>
                  <a:pt x="576" y="1056"/>
                </a:lnTo>
                <a:lnTo>
                  <a:pt x="576" y="0"/>
                </a:lnTo>
                <a:lnTo>
                  <a:pt x="100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1770" name="Freeform 38"/>
          <p:cNvSpPr>
            <a:spLocks/>
          </p:cNvSpPr>
          <p:nvPr/>
        </p:nvSpPr>
        <p:spPr bwMode="auto">
          <a:xfrm>
            <a:off x="5943600" y="2098675"/>
            <a:ext cx="1371600" cy="1257300"/>
          </a:xfrm>
          <a:custGeom>
            <a:avLst/>
            <a:gdLst>
              <a:gd name="T0" fmla="*/ 0 w 1008"/>
              <a:gd name="T1" fmla="*/ 2147483647 h 1056"/>
              <a:gd name="T2" fmla="*/ 2147483647 w 1008"/>
              <a:gd name="T3" fmla="*/ 2147483647 h 1056"/>
              <a:gd name="T4" fmla="*/ 2147483647 w 1008"/>
              <a:gd name="T5" fmla="*/ 0 h 1056"/>
              <a:gd name="T6" fmla="*/ 2147483647 w 1008"/>
              <a:gd name="T7" fmla="*/ 0 h 105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056"/>
              <a:gd name="T14" fmla="*/ 1008 w 1008"/>
              <a:gd name="T15" fmla="*/ 1056 h 10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056">
                <a:moveTo>
                  <a:pt x="0" y="1056"/>
                </a:moveTo>
                <a:lnTo>
                  <a:pt x="576" y="1056"/>
                </a:lnTo>
                <a:lnTo>
                  <a:pt x="576" y="0"/>
                </a:lnTo>
                <a:lnTo>
                  <a:pt x="100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1771" name="Text Box 39"/>
          <p:cNvSpPr txBox="1">
            <a:spLocks noChangeArrowheads="1"/>
          </p:cNvSpPr>
          <p:nvPr/>
        </p:nvSpPr>
        <p:spPr bwMode="auto">
          <a:xfrm>
            <a:off x="5751513" y="1800225"/>
            <a:ext cx="500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en-US" altLang="it-IT" sz="3200">
                <a:sym typeface="Symbol" pitchFamily="18" charset="2"/>
              </a:rPr>
              <a:t></a:t>
            </a:r>
          </a:p>
        </p:txBody>
      </p:sp>
      <p:sp>
        <p:nvSpPr>
          <p:cNvPr id="31772" name="Line 40"/>
          <p:cNvSpPr>
            <a:spLocks noChangeShapeType="1"/>
          </p:cNvSpPr>
          <p:nvPr/>
        </p:nvSpPr>
        <p:spPr bwMode="auto">
          <a:xfrm>
            <a:off x="5980113" y="1722438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1773" name="Line 41"/>
          <p:cNvSpPr>
            <a:spLocks noChangeShapeType="1"/>
          </p:cNvSpPr>
          <p:nvPr/>
        </p:nvSpPr>
        <p:spPr bwMode="auto">
          <a:xfrm>
            <a:off x="5980113" y="221297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1774" name="Line 42"/>
          <p:cNvSpPr>
            <a:spLocks noChangeShapeType="1"/>
          </p:cNvSpPr>
          <p:nvPr/>
        </p:nvSpPr>
        <p:spPr bwMode="auto">
          <a:xfrm>
            <a:off x="5943600" y="3127375"/>
            <a:ext cx="1588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1775" name="Line 43"/>
          <p:cNvSpPr>
            <a:spLocks noChangeShapeType="1"/>
          </p:cNvSpPr>
          <p:nvPr/>
        </p:nvSpPr>
        <p:spPr bwMode="auto">
          <a:xfrm>
            <a:off x="7466013" y="3127375"/>
            <a:ext cx="1587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1776" name="Rectangle 44"/>
          <p:cNvSpPr>
            <a:spLocks noChangeArrowheads="1"/>
          </p:cNvSpPr>
          <p:nvPr/>
        </p:nvSpPr>
        <p:spPr bwMode="auto">
          <a:xfrm>
            <a:off x="1828800" y="3584575"/>
            <a:ext cx="1524000" cy="2857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c[0]</a:t>
            </a:r>
          </a:p>
        </p:txBody>
      </p:sp>
      <p:sp>
        <p:nvSpPr>
          <p:cNvPr id="31777" name="Rectangle 45"/>
          <p:cNvSpPr>
            <a:spLocks noChangeArrowheads="1"/>
          </p:cNvSpPr>
          <p:nvPr/>
        </p:nvSpPr>
        <p:spPr bwMode="auto">
          <a:xfrm>
            <a:off x="3352800" y="3584575"/>
            <a:ext cx="1676400" cy="2857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c[1]</a:t>
            </a:r>
          </a:p>
        </p:txBody>
      </p:sp>
      <p:sp>
        <p:nvSpPr>
          <p:cNvPr id="31778" name="Rectangle 46"/>
          <p:cNvSpPr>
            <a:spLocks noChangeArrowheads="1"/>
          </p:cNvSpPr>
          <p:nvPr/>
        </p:nvSpPr>
        <p:spPr bwMode="auto">
          <a:xfrm>
            <a:off x="5029200" y="3584575"/>
            <a:ext cx="1600200" cy="2857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c[2]</a:t>
            </a:r>
          </a:p>
        </p:txBody>
      </p:sp>
      <p:sp>
        <p:nvSpPr>
          <p:cNvPr id="31779" name="Rectangle 47"/>
          <p:cNvSpPr>
            <a:spLocks noChangeArrowheads="1"/>
          </p:cNvSpPr>
          <p:nvPr/>
        </p:nvSpPr>
        <p:spPr bwMode="auto">
          <a:xfrm>
            <a:off x="6629400" y="3584575"/>
            <a:ext cx="1524000" cy="2857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c[3]</a:t>
            </a:r>
          </a:p>
        </p:txBody>
      </p:sp>
      <p:sp>
        <p:nvSpPr>
          <p:cNvPr id="31780" name="Rectangle 48"/>
          <p:cNvSpPr>
            <a:spLocks noChangeArrowheads="1"/>
          </p:cNvSpPr>
          <p:nvPr/>
        </p:nvSpPr>
        <p:spPr bwMode="auto">
          <a:xfrm>
            <a:off x="685800" y="3584575"/>
            <a:ext cx="838200" cy="28575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IV</a:t>
            </a:r>
          </a:p>
        </p:txBody>
      </p:sp>
      <p:sp>
        <p:nvSpPr>
          <p:cNvPr id="31781" name="AutoShape 49"/>
          <p:cNvSpPr>
            <a:spLocks/>
          </p:cNvSpPr>
          <p:nvPr/>
        </p:nvSpPr>
        <p:spPr bwMode="auto">
          <a:xfrm rot="16200000" flipV="1">
            <a:off x="4305300" y="250825"/>
            <a:ext cx="228600" cy="7467600"/>
          </a:xfrm>
          <a:prstGeom prst="leftBrace">
            <a:avLst>
              <a:gd name="adj1" fmla="val 2041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1782" name="Text Box 50"/>
          <p:cNvSpPr txBox="1">
            <a:spLocks noChangeArrowheads="1"/>
          </p:cNvSpPr>
          <p:nvPr/>
        </p:nvSpPr>
        <p:spPr bwMode="auto">
          <a:xfrm>
            <a:off x="3778250" y="4010025"/>
            <a:ext cx="1146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en-US" altLang="it-IT"/>
              <a:t>ciphertext</a:t>
            </a:r>
          </a:p>
        </p:txBody>
      </p:sp>
      <p:cxnSp>
        <p:nvCxnSpPr>
          <p:cNvPr id="31783" name="Connettore 2 43"/>
          <p:cNvCxnSpPr>
            <a:cxnSpLocks noChangeShapeType="1"/>
          </p:cNvCxnSpPr>
          <p:nvPr/>
        </p:nvCxnSpPr>
        <p:spPr bwMode="auto">
          <a:xfrm>
            <a:off x="3635375" y="3036888"/>
            <a:ext cx="144463" cy="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84" name="CasellaDiTesto 44"/>
          <p:cNvSpPr txBox="1">
            <a:spLocks noChangeArrowheads="1"/>
          </p:cNvSpPr>
          <p:nvPr/>
        </p:nvSpPr>
        <p:spPr bwMode="auto">
          <a:xfrm>
            <a:off x="3397250" y="2820988"/>
            <a:ext cx="311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K</a:t>
            </a:r>
          </a:p>
        </p:txBody>
      </p:sp>
      <p:cxnSp>
        <p:nvCxnSpPr>
          <p:cNvPr id="31785" name="Connettore 2 45"/>
          <p:cNvCxnSpPr>
            <a:cxnSpLocks noChangeShapeType="1"/>
          </p:cNvCxnSpPr>
          <p:nvPr/>
        </p:nvCxnSpPr>
        <p:spPr bwMode="auto">
          <a:xfrm>
            <a:off x="1979613" y="3046413"/>
            <a:ext cx="144462" cy="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86" name="CasellaDiTesto 46"/>
          <p:cNvSpPr txBox="1">
            <a:spLocks noChangeArrowheads="1"/>
          </p:cNvSpPr>
          <p:nvPr/>
        </p:nvSpPr>
        <p:spPr bwMode="auto">
          <a:xfrm>
            <a:off x="1739900" y="2830513"/>
            <a:ext cx="311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K</a:t>
            </a:r>
          </a:p>
        </p:txBody>
      </p:sp>
      <p:cxnSp>
        <p:nvCxnSpPr>
          <p:cNvPr id="31787" name="Connettore 2 47"/>
          <p:cNvCxnSpPr>
            <a:cxnSpLocks noChangeShapeType="1"/>
          </p:cNvCxnSpPr>
          <p:nvPr/>
        </p:nvCxnSpPr>
        <p:spPr bwMode="auto">
          <a:xfrm>
            <a:off x="5364163" y="3046413"/>
            <a:ext cx="144462" cy="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88" name="CasellaDiTesto 48"/>
          <p:cNvSpPr txBox="1">
            <a:spLocks noChangeArrowheads="1"/>
          </p:cNvSpPr>
          <p:nvPr/>
        </p:nvSpPr>
        <p:spPr bwMode="auto">
          <a:xfrm>
            <a:off x="5124450" y="2830513"/>
            <a:ext cx="311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K</a:t>
            </a:r>
          </a:p>
        </p:txBody>
      </p:sp>
      <p:cxnSp>
        <p:nvCxnSpPr>
          <p:cNvPr id="31789" name="Connettore 2 49"/>
          <p:cNvCxnSpPr>
            <a:cxnSpLocks noChangeShapeType="1"/>
          </p:cNvCxnSpPr>
          <p:nvPr/>
        </p:nvCxnSpPr>
        <p:spPr bwMode="auto">
          <a:xfrm>
            <a:off x="6899275" y="3046413"/>
            <a:ext cx="144463" cy="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90" name="CasellaDiTesto 50"/>
          <p:cNvSpPr txBox="1">
            <a:spLocks noChangeArrowheads="1"/>
          </p:cNvSpPr>
          <p:nvPr/>
        </p:nvSpPr>
        <p:spPr bwMode="auto">
          <a:xfrm>
            <a:off x="6659563" y="2830513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K</a:t>
            </a:r>
          </a:p>
        </p:txBody>
      </p:sp>
      <p:sp>
        <p:nvSpPr>
          <p:cNvPr id="52" name="Segnaposto contenuto 2"/>
          <p:cNvSpPr>
            <a:spLocks noGrp="1"/>
          </p:cNvSpPr>
          <p:nvPr>
            <p:ph idx="1"/>
          </p:nvPr>
        </p:nvSpPr>
        <p:spPr>
          <a:xfrm>
            <a:off x="685800" y="4365625"/>
            <a:ext cx="7696200" cy="1727200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it-IT" dirty="0" smtClean="0"/>
              <a:t>First block</a:t>
            </a:r>
          </a:p>
          <a:p>
            <a:pPr lvl="1">
              <a:defRPr/>
            </a:pPr>
            <a:r>
              <a:rPr lang="it-IT" dirty="0" smtClean="0"/>
              <a:t>XOR </a:t>
            </a:r>
            <a:r>
              <a:rPr lang="it-IT" dirty="0" err="1" smtClean="0"/>
              <a:t>message</a:t>
            </a:r>
            <a:r>
              <a:rPr lang="it-IT" dirty="0" smtClean="0"/>
              <a:t> m[0]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random</a:t>
            </a:r>
            <a:r>
              <a:rPr lang="it-IT" dirty="0" smtClean="0"/>
              <a:t> </a:t>
            </a:r>
            <a:r>
              <a:rPr lang="it-IT" dirty="0" err="1" smtClean="0"/>
              <a:t>initialization</a:t>
            </a:r>
            <a:r>
              <a:rPr lang="it-IT" dirty="0" smtClean="0"/>
              <a:t> </a:t>
            </a:r>
            <a:r>
              <a:rPr lang="it-IT" dirty="0" err="1" smtClean="0"/>
              <a:t>vector</a:t>
            </a:r>
            <a:r>
              <a:rPr lang="it-IT" dirty="0" smtClean="0"/>
              <a:t> IV</a:t>
            </a:r>
          </a:p>
          <a:p>
            <a:pPr>
              <a:defRPr/>
            </a:pPr>
            <a:r>
              <a:rPr lang="it-IT" dirty="0" err="1" smtClean="0"/>
              <a:t>Subsequent</a:t>
            </a:r>
            <a:r>
              <a:rPr lang="it-IT" dirty="0" smtClean="0"/>
              <a:t> </a:t>
            </a:r>
            <a:r>
              <a:rPr lang="it-IT" dirty="0" err="1" smtClean="0"/>
              <a:t>blocks</a:t>
            </a:r>
            <a:endParaRPr lang="it-IT" dirty="0" smtClean="0"/>
          </a:p>
          <a:p>
            <a:pPr lvl="1">
              <a:defRPr/>
            </a:pPr>
            <a:r>
              <a:rPr lang="it-IT" dirty="0" smtClean="0"/>
              <a:t>XOR </a:t>
            </a:r>
            <a:r>
              <a:rPr lang="it-IT" dirty="0" err="1" smtClean="0"/>
              <a:t>message</a:t>
            </a:r>
            <a:r>
              <a:rPr lang="it-IT" dirty="0" smtClean="0"/>
              <a:t> m[i]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previous</a:t>
            </a:r>
            <a:r>
              <a:rPr lang="it-IT" dirty="0" smtClean="0"/>
              <a:t> </a:t>
            </a:r>
            <a:r>
              <a:rPr lang="it-IT" dirty="0" err="1" smtClean="0"/>
              <a:t>ciphertext</a:t>
            </a:r>
            <a:r>
              <a:rPr lang="it-IT" dirty="0" smtClean="0"/>
              <a:t> block c[i-1]</a:t>
            </a:r>
          </a:p>
          <a:p>
            <a:pPr>
              <a:defRPr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CBC </a:t>
            </a:r>
            <a:r>
              <a:rPr lang="it-IT" dirty="0" err="1" smtClean="0"/>
              <a:t>for</a:t>
            </a:r>
            <a:r>
              <a:rPr lang="it-IT" dirty="0" smtClean="0"/>
              <a:t> multiple </a:t>
            </a:r>
            <a:r>
              <a:rPr lang="it-IT" dirty="0" err="1" smtClean="0"/>
              <a:t>msg</a:t>
            </a:r>
            <a:r>
              <a:rPr lang="it-IT" dirty="0" smtClean="0"/>
              <a:t> (</a:t>
            </a:r>
            <a:r>
              <a:rPr lang="it-IT" dirty="0" err="1" smtClean="0"/>
              <a:t>same</a:t>
            </a:r>
            <a:r>
              <a:rPr lang="it-IT" dirty="0" smtClean="0"/>
              <a:t> K)</a:t>
            </a:r>
            <a:endParaRPr lang="it-IT" dirty="0"/>
          </a:p>
        </p:txBody>
      </p:sp>
      <p:grpSp>
        <p:nvGrpSpPr>
          <p:cNvPr id="32771" name="Gruppo 47"/>
          <p:cNvGrpSpPr>
            <a:grpSpLocks/>
          </p:cNvGrpSpPr>
          <p:nvPr/>
        </p:nvGrpSpPr>
        <p:grpSpPr bwMode="auto">
          <a:xfrm>
            <a:off x="704850" y="981075"/>
            <a:ext cx="7467600" cy="1909763"/>
            <a:chOff x="704900" y="980660"/>
            <a:chExt cx="7467600" cy="2457450"/>
          </a:xfrm>
        </p:grpSpPr>
        <p:sp>
          <p:nvSpPr>
            <p:cNvPr id="32816" name="Rectangle 5"/>
            <p:cNvSpPr>
              <a:spLocks noChangeArrowheads="1"/>
            </p:cNvSpPr>
            <p:nvPr/>
          </p:nvSpPr>
          <p:spPr bwMode="auto">
            <a:xfrm>
              <a:off x="2152700" y="2066510"/>
              <a:ext cx="914400" cy="62865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hangingPunct="1"/>
              <a:r>
                <a:rPr lang="en-US" altLang="it-IT" sz="2400"/>
                <a:t>PRP</a:t>
              </a:r>
              <a:endParaRPr lang="en-US" altLang="it-IT" sz="2400">
                <a:sym typeface="Symbol" pitchFamily="18" charset="2"/>
              </a:endParaRPr>
            </a:p>
          </p:txBody>
        </p:sp>
        <p:sp>
          <p:nvSpPr>
            <p:cNvPr id="32817" name="Rectangle 6"/>
            <p:cNvSpPr>
              <a:spLocks noChangeArrowheads="1"/>
            </p:cNvSpPr>
            <p:nvPr/>
          </p:nvSpPr>
          <p:spPr bwMode="auto">
            <a:xfrm>
              <a:off x="3829100" y="2066510"/>
              <a:ext cx="914400" cy="62865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hangingPunct="1"/>
              <a:r>
                <a:rPr lang="en-US" altLang="it-IT" sz="2400"/>
                <a:t>PRP</a:t>
              </a:r>
              <a:endParaRPr lang="en-US" altLang="it-IT" sz="2400">
                <a:sym typeface="Symbol" pitchFamily="18" charset="2"/>
              </a:endParaRPr>
            </a:p>
          </p:txBody>
        </p:sp>
        <p:sp>
          <p:nvSpPr>
            <p:cNvPr id="32818" name="Rectangle 8"/>
            <p:cNvSpPr>
              <a:spLocks noChangeArrowheads="1"/>
            </p:cNvSpPr>
            <p:nvPr/>
          </p:nvSpPr>
          <p:spPr bwMode="auto">
            <a:xfrm>
              <a:off x="7029500" y="2066510"/>
              <a:ext cx="914400" cy="62865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hangingPunct="1"/>
              <a:r>
                <a:rPr lang="en-US" altLang="it-IT" sz="2400"/>
                <a:t>PRP</a:t>
              </a:r>
              <a:endParaRPr lang="en-US" altLang="it-IT" sz="2400">
                <a:sym typeface="Symbol" pitchFamily="18" charset="2"/>
              </a:endParaRPr>
            </a:p>
          </p:txBody>
        </p:sp>
        <p:sp>
          <p:nvSpPr>
            <p:cNvPr id="32819" name="Rectangle 10"/>
            <p:cNvSpPr>
              <a:spLocks noChangeArrowheads="1"/>
            </p:cNvSpPr>
            <p:nvPr/>
          </p:nvSpPr>
          <p:spPr bwMode="auto">
            <a:xfrm>
              <a:off x="1847900" y="980660"/>
              <a:ext cx="1524000" cy="285750"/>
            </a:xfrm>
            <a:prstGeom prst="rect">
              <a:avLst/>
            </a:prstGeom>
            <a:solidFill>
              <a:srgbClr val="FAC09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hangingPunct="1"/>
              <a:r>
                <a:rPr lang="en-US" altLang="it-IT"/>
                <a:t>m1[0]</a:t>
              </a:r>
            </a:p>
          </p:txBody>
        </p:sp>
        <p:sp>
          <p:nvSpPr>
            <p:cNvPr id="32820" name="Rectangle 11"/>
            <p:cNvSpPr>
              <a:spLocks noChangeArrowheads="1"/>
            </p:cNvSpPr>
            <p:nvPr/>
          </p:nvSpPr>
          <p:spPr bwMode="auto">
            <a:xfrm>
              <a:off x="3371900" y="980660"/>
              <a:ext cx="1676400" cy="285750"/>
            </a:xfrm>
            <a:prstGeom prst="rect">
              <a:avLst/>
            </a:prstGeom>
            <a:solidFill>
              <a:srgbClr val="FAC09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hangingPunct="1"/>
              <a:r>
                <a:rPr lang="en-US" altLang="it-IT"/>
                <a:t>m1[1]</a:t>
              </a:r>
            </a:p>
          </p:txBody>
        </p:sp>
        <p:sp>
          <p:nvSpPr>
            <p:cNvPr id="32821" name="Rectangle 12"/>
            <p:cNvSpPr>
              <a:spLocks noChangeArrowheads="1"/>
            </p:cNvSpPr>
            <p:nvPr/>
          </p:nvSpPr>
          <p:spPr bwMode="auto">
            <a:xfrm>
              <a:off x="5048300" y="980660"/>
              <a:ext cx="1600200" cy="285750"/>
            </a:xfrm>
            <a:prstGeom prst="rect">
              <a:avLst/>
            </a:prstGeom>
            <a:solidFill>
              <a:srgbClr val="FAC09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hangingPunct="1"/>
              <a:r>
                <a:rPr lang="en-US" altLang="it-IT"/>
                <a:t>m1[2]</a:t>
              </a:r>
            </a:p>
          </p:txBody>
        </p:sp>
        <p:sp>
          <p:nvSpPr>
            <p:cNvPr id="32822" name="Rectangle 13"/>
            <p:cNvSpPr>
              <a:spLocks noChangeArrowheads="1"/>
            </p:cNvSpPr>
            <p:nvPr/>
          </p:nvSpPr>
          <p:spPr bwMode="auto">
            <a:xfrm>
              <a:off x="6648500" y="980660"/>
              <a:ext cx="1524000" cy="285750"/>
            </a:xfrm>
            <a:prstGeom prst="rect">
              <a:avLst/>
            </a:prstGeom>
            <a:solidFill>
              <a:srgbClr val="FAC09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hangingPunct="1"/>
              <a:r>
                <a:rPr lang="en-US" altLang="it-IT"/>
                <a:t>m1[3]</a:t>
              </a:r>
            </a:p>
          </p:txBody>
        </p:sp>
        <p:sp>
          <p:nvSpPr>
            <p:cNvPr id="32823" name="Rectangle 14"/>
            <p:cNvSpPr>
              <a:spLocks noChangeArrowheads="1"/>
            </p:cNvSpPr>
            <p:nvPr/>
          </p:nvSpPr>
          <p:spPr bwMode="auto">
            <a:xfrm>
              <a:off x="704900" y="980660"/>
              <a:ext cx="838200" cy="28575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hangingPunct="1"/>
              <a:r>
                <a:rPr lang="en-US" altLang="it-IT"/>
                <a:t>IV-1</a:t>
              </a:r>
            </a:p>
          </p:txBody>
        </p:sp>
        <p:sp>
          <p:nvSpPr>
            <p:cNvPr id="32824" name="Text Box 15"/>
            <p:cNvSpPr txBox="1">
              <a:spLocks noChangeArrowheads="1"/>
            </p:cNvSpPr>
            <p:nvPr/>
          </p:nvSpPr>
          <p:spPr bwMode="auto">
            <a:xfrm>
              <a:off x="2341613" y="1368010"/>
              <a:ext cx="500062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eaLnBrk="1" hangingPunct="1"/>
              <a:r>
                <a:rPr lang="en-US" altLang="it-IT" sz="3200">
                  <a:sym typeface="Symbol" pitchFamily="18" charset="2"/>
                </a:rPr>
                <a:t></a:t>
              </a:r>
            </a:p>
          </p:txBody>
        </p:sp>
        <p:sp>
          <p:nvSpPr>
            <p:cNvPr id="32825" name="Text Box 16"/>
            <p:cNvSpPr txBox="1">
              <a:spLocks noChangeArrowheads="1"/>
            </p:cNvSpPr>
            <p:nvPr/>
          </p:nvSpPr>
          <p:spPr bwMode="auto">
            <a:xfrm>
              <a:off x="7258100" y="1368010"/>
              <a:ext cx="500063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eaLnBrk="1" hangingPunct="1"/>
              <a:r>
                <a:rPr lang="en-US" altLang="it-IT" sz="3200">
                  <a:sym typeface="Symbol" pitchFamily="18" charset="2"/>
                </a:rPr>
                <a:t></a:t>
              </a:r>
            </a:p>
          </p:txBody>
        </p:sp>
        <p:sp>
          <p:nvSpPr>
            <p:cNvPr id="32826" name="Text Box 17"/>
            <p:cNvSpPr txBox="1">
              <a:spLocks noChangeArrowheads="1"/>
            </p:cNvSpPr>
            <p:nvPr/>
          </p:nvSpPr>
          <p:spPr bwMode="auto">
            <a:xfrm>
              <a:off x="4057700" y="1368010"/>
              <a:ext cx="500063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eaLnBrk="1" hangingPunct="1"/>
              <a:r>
                <a:rPr lang="en-US" altLang="it-IT" sz="3200">
                  <a:sym typeface="Symbol" pitchFamily="18" charset="2"/>
                </a:rPr>
                <a:t></a:t>
              </a:r>
            </a:p>
          </p:txBody>
        </p:sp>
        <p:sp>
          <p:nvSpPr>
            <p:cNvPr id="32827" name="Line 19"/>
            <p:cNvSpPr>
              <a:spLocks noChangeShapeType="1"/>
            </p:cNvSpPr>
            <p:nvPr/>
          </p:nvSpPr>
          <p:spPr bwMode="auto">
            <a:xfrm>
              <a:off x="2578150" y="126641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828" name="Line 20"/>
            <p:cNvSpPr>
              <a:spLocks noChangeShapeType="1"/>
            </p:cNvSpPr>
            <p:nvPr/>
          </p:nvSpPr>
          <p:spPr bwMode="auto">
            <a:xfrm>
              <a:off x="4286300" y="1290223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829" name="Line 21"/>
            <p:cNvSpPr>
              <a:spLocks noChangeShapeType="1"/>
            </p:cNvSpPr>
            <p:nvPr/>
          </p:nvSpPr>
          <p:spPr bwMode="auto">
            <a:xfrm>
              <a:off x="7486700" y="126641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830" name="Line 22"/>
            <p:cNvSpPr>
              <a:spLocks noChangeShapeType="1"/>
            </p:cNvSpPr>
            <p:nvPr/>
          </p:nvSpPr>
          <p:spPr bwMode="auto">
            <a:xfrm>
              <a:off x="4286300" y="178076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831" name="Line 23"/>
            <p:cNvSpPr>
              <a:spLocks noChangeShapeType="1"/>
            </p:cNvSpPr>
            <p:nvPr/>
          </p:nvSpPr>
          <p:spPr bwMode="auto">
            <a:xfrm>
              <a:off x="7486700" y="178076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832" name="Line 24"/>
            <p:cNvSpPr>
              <a:spLocks noChangeShapeType="1"/>
            </p:cNvSpPr>
            <p:nvPr/>
          </p:nvSpPr>
          <p:spPr bwMode="auto">
            <a:xfrm>
              <a:off x="2533700" y="178076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833" name="Freeform 26"/>
            <p:cNvSpPr>
              <a:spLocks/>
            </p:cNvSpPr>
            <p:nvPr/>
          </p:nvSpPr>
          <p:spPr bwMode="auto">
            <a:xfrm>
              <a:off x="1085900" y="1266410"/>
              <a:ext cx="1371600" cy="400050"/>
            </a:xfrm>
            <a:custGeom>
              <a:avLst/>
              <a:gdLst>
                <a:gd name="T0" fmla="*/ 0 w 864"/>
                <a:gd name="T1" fmla="*/ 0 h 336"/>
                <a:gd name="T2" fmla="*/ 0 w 864"/>
                <a:gd name="T3" fmla="*/ 2147483647 h 336"/>
                <a:gd name="T4" fmla="*/ 2147483647 w 864"/>
                <a:gd name="T5" fmla="*/ 2147483647 h 336"/>
                <a:gd name="T6" fmla="*/ 0 60000 65536"/>
                <a:gd name="T7" fmla="*/ 0 60000 65536"/>
                <a:gd name="T8" fmla="*/ 0 60000 65536"/>
                <a:gd name="T9" fmla="*/ 0 w 864"/>
                <a:gd name="T10" fmla="*/ 0 h 336"/>
                <a:gd name="T11" fmla="*/ 864 w 864"/>
                <a:gd name="T12" fmla="*/ 336 h 3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336">
                  <a:moveTo>
                    <a:pt x="0" y="0"/>
                  </a:moveTo>
                  <a:lnTo>
                    <a:pt x="0" y="336"/>
                  </a:lnTo>
                  <a:lnTo>
                    <a:pt x="864" y="336"/>
                  </a:lnTo>
                </a:path>
              </a:pathLst>
            </a:custGeom>
            <a:noFill/>
            <a:ln w="12700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834" name="Line 27"/>
            <p:cNvSpPr>
              <a:spLocks noChangeShapeType="1"/>
            </p:cNvSpPr>
            <p:nvPr/>
          </p:nvSpPr>
          <p:spPr bwMode="auto">
            <a:xfrm>
              <a:off x="2533700" y="2695160"/>
              <a:ext cx="1588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835" name="Freeform 28"/>
            <p:cNvSpPr>
              <a:spLocks/>
            </p:cNvSpPr>
            <p:nvPr/>
          </p:nvSpPr>
          <p:spPr bwMode="auto">
            <a:xfrm>
              <a:off x="2533700" y="1666460"/>
              <a:ext cx="1600200" cy="1257300"/>
            </a:xfrm>
            <a:custGeom>
              <a:avLst/>
              <a:gdLst>
                <a:gd name="T0" fmla="*/ 0 w 1008"/>
                <a:gd name="T1" fmla="*/ 2147483647 h 1056"/>
                <a:gd name="T2" fmla="*/ 2147483647 w 1008"/>
                <a:gd name="T3" fmla="*/ 2147483647 h 1056"/>
                <a:gd name="T4" fmla="*/ 2147483647 w 1008"/>
                <a:gd name="T5" fmla="*/ 0 h 1056"/>
                <a:gd name="T6" fmla="*/ 2147483647 w 1008"/>
                <a:gd name="T7" fmla="*/ 0 h 10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08"/>
                <a:gd name="T13" fmla="*/ 0 h 1056"/>
                <a:gd name="T14" fmla="*/ 1008 w 1008"/>
                <a:gd name="T15" fmla="*/ 1056 h 10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08" h="1056">
                  <a:moveTo>
                    <a:pt x="0" y="1056"/>
                  </a:moveTo>
                  <a:lnTo>
                    <a:pt x="576" y="1056"/>
                  </a:lnTo>
                  <a:lnTo>
                    <a:pt x="576" y="0"/>
                  </a:lnTo>
                  <a:lnTo>
                    <a:pt x="1008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836" name="Line 29"/>
            <p:cNvSpPr>
              <a:spLocks noChangeShapeType="1"/>
            </p:cNvSpPr>
            <p:nvPr/>
          </p:nvSpPr>
          <p:spPr bwMode="auto">
            <a:xfrm>
              <a:off x="4286300" y="2695160"/>
              <a:ext cx="1588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837" name="Rectangle 36"/>
            <p:cNvSpPr>
              <a:spLocks noChangeArrowheads="1"/>
            </p:cNvSpPr>
            <p:nvPr/>
          </p:nvSpPr>
          <p:spPr bwMode="auto">
            <a:xfrm>
              <a:off x="5505500" y="2066510"/>
              <a:ext cx="914400" cy="62865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hangingPunct="1"/>
              <a:r>
                <a:rPr lang="en-US" altLang="it-IT" sz="2400"/>
                <a:t>PRP</a:t>
              </a:r>
              <a:endParaRPr lang="en-US" altLang="it-IT" sz="2400">
                <a:sym typeface="Symbol" pitchFamily="18" charset="2"/>
              </a:endParaRPr>
            </a:p>
          </p:txBody>
        </p:sp>
        <p:sp>
          <p:nvSpPr>
            <p:cNvPr id="32838" name="Freeform 37"/>
            <p:cNvSpPr>
              <a:spLocks/>
            </p:cNvSpPr>
            <p:nvPr/>
          </p:nvSpPr>
          <p:spPr bwMode="auto">
            <a:xfrm>
              <a:off x="4286300" y="1666460"/>
              <a:ext cx="1600200" cy="1257300"/>
            </a:xfrm>
            <a:custGeom>
              <a:avLst/>
              <a:gdLst>
                <a:gd name="T0" fmla="*/ 0 w 1008"/>
                <a:gd name="T1" fmla="*/ 2147483647 h 1056"/>
                <a:gd name="T2" fmla="*/ 2147483647 w 1008"/>
                <a:gd name="T3" fmla="*/ 2147483647 h 1056"/>
                <a:gd name="T4" fmla="*/ 2147483647 w 1008"/>
                <a:gd name="T5" fmla="*/ 0 h 1056"/>
                <a:gd name="T6" fmla="*/ 2147483647 w 1008"/>
                <a:gd name="T7" fmla="*/ 0 h 10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08"/>
                <a:gd name="T13" fmla="*/ 0 h 1056"/>
                <a:gd name="T14" fmla="*/ 1008 w 1008"/>
                <a:gd name="T15" fmla="*/ 1056 h 10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08" h="1056">
                  <a:moveTo>
                    <a:pt x="0" y="1056"/>
                  </a:moveTo>
                  <a:lnTo>
                    <a:pt x="576" y="1056"/>
                  </a:lnTo>
                  <a:lnTo>
                    <a:pt x="576" y="0"/>
                  </a:lnTo>
                  <a:lnTo>
                    <a:pt x="1008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839" name="Freeform 38"/>
            <p:cNvSpPr>
              <a:spLocks/>
            </p:cNvSpPr>
            <p:nvPr/>
          </p:nvSpPr>
          <p:spPr bwMode="auto">
            <a:xfrm>
              <a:off x="5962700" y="1666460"/>
              <a:ext cx="1371600" cy="1257300"/>
            </a:xfrm>
            <a:custGeom>
              <a:avLst/>
              <a:gdLst>
                <a:gd name="T0" fmla="*/ 0 w 1008"/>
                <a:gd name="T1" fmla="*/ 2147483647 h 1056"/>
                <a:gd name="T2" fmla="*/ 2147483647 w 1008"/>
                <a:gd name="T3" fmla="*/ 2147483647 h 1056"/>
                <a:gd name="T4" fmla="*/ 2147483647 w 1008"/>
                <a:gd name="T5" fmla="*/ 0 h 1056"/>
                <a:gd name="T6" fmla="*/ 2147483647 w 1008"/>
                <a:gd name="T7" fmla="*/ 0 h 10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08"/>
                <a:gd name="T13" fmla="*/ 0 h 1056"/>
                <a:gd name="T14" fmla="*/ 1008 w 1008"/>
                <a:gd name="T15" fmla="*/ 1056 h 10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08" h="1056">
                  <a:moveTo>
                    <a:pt x="0" y="1056"/>
                  </a:moveTo>
                  <a:lnTo>
                    <a:pt x="576" y="1056"/>
                  </a:lnTo>
                  <a:lnTo>
                    <a:pt x="576" y="0"/>
                  </a:lnTo>
                  <a:lnTo>
                    <a:pt x="1008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840" name="Text Box 39"/>
            <p:cNvSpPr txBox="1">
              <a:spLocks noChangeArrowheads="1"/>
            </p:cNvSpPr>
            <p:nvPr/>
          </p:nvSpPr>
          <p:spPr bwMode="auto">
            <a:xfrm>
              <a:off x="5770613" y="1368010"/>
              <a:ext cx="500062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eaLnBrk="1" hangingPunct="1"/>
              <a:r>
                <a:rPr lang="en-US" altLang="it-IT" sz="3200">
                  <a:sym typeface="Symbol" pitchFamily="18" charset="2"/>
                </a:rPr>
                <a:t></a:t>
              </a:r>
            </a:p>
          </p:txBody>
        </p:sp>
        <p:sp>
          <p:nvSpPr>
            <p:cNvPr id="32841" name="Line 40"/>
            <p:cNvSpPr>
              <a:spLocks noChangeShapeType="1"/>
            </p:cNvSpPr>
            <p:nvPr/>
          </p:nvSpPr>
          <p:spPr bwMode="auto">
            <a:xfrm>
              <a:off x="5999213" y="1290223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842" name="Line 41"/>
            <p:cNvSpPr>
              <a:spLocks noChangeShapeType="1"/>
            </p:cNvSpPr>
            <p:nvPr/>
          </p:nvSpPr>
          <p:spPr bwMode="auto">
            <a:xfrm>
              <a:off x="5999213" y="178076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843" name="Line 42"/>
            <p:cNvSpPr>
              <a:spLocks noChangeShapeType="1"/>
            </p:cNvSpPr>
            <p:nvPr/>
          </p:nvSpPr>
          <p:spPr bwMode="auto">
            <a:xfrm>
              <a:off x="5962700" y="2695160"/>
              <a:ext cx="1588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844" name="Line 43"/>
            <p:cNvSpPr>
              <a:spLocks noChangeShapeType="1"/>
            </p:cNvSpPr>
            <p:nvPr/>
          </p:nvSpPr>
          <p:spPr bwMode="auto">
            <a:xfrm>
              <a:off x="7485113" y="2695160"/>
              <a:ext cx="1587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845" name="Rectangle 44"/>
            <p:cNvSpPr>
              <a:spLocks noChangeArrowheads="1"/>
            </p:cNvSpPr>
            <p:nvPr/>
          </p:nvSpPr>
          <p:spPr bwMode="auto">
            <a:xfrm>
              <a:off x="1847900" y="3152360"/>
              <a:ext cx="1524000" cy="28575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hangingPunct="1"/>
              <a:r>
                <a:rPr lang="en-US" altLang="it-IT"/>
                <a:t>c1[0]</a:t>
              </a:r>
            </a:p>
          </p:txBody>
        </p:sp>
        <p:sp>
          <p:nvSpPr>
            <p:cNvPr id="32846" name="Rectangle 45"/>
            <p:cNvSpPr>
              <a:spLocks noChangeArrowheads="1"/>
            </p:cNvSpPr>
            <p:nvPr/>
          </p:nvSpPr>
          <p:spPr bwMode="auto">
            <a:xfrm>
              <a:off x="3371900" y="3152360"/>
              <a:ext cx="1676400" cy="28575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hangingPunct="1"/>
              <a:r>
                <a:rPr lang="en-US" altLang="it-IT"/>
                <a:t>c1[1]</a:t>
              </a:r>
            </a:p>
          </p:txBody>
        </p:sp>
        <p:sp>
          <p:nvSpPr>
            <p:cNvPr id="32847" name="Rectangle 46"/>
            <p:cNvSpPr>
              <a:spLocks noChangeArrowheads="1"/>
            </p:cNvSpPr>
            <p:nvPr/>
          </p:nvSpPr>
          <p:spPr bwMode="auto">
            <a:xfrm>
              <a:off x="5048300" y="3152360"/>
              <a:ext cx="1600200" cy="28575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hangingPunct="1"/>
              <a:r>
                <a:rPr lang="en-US" altLang="it-IT"/>
                <a:t>c1[2]</a:t>
              </a:r>
            </a:p>
          </p:txBody>
        </p:sp>
        <p:sp>
          <p:nvSpPr>
            <p:cNvPr id="32848" name="Rectangle 47"/>
            <p:cNvSpPr>
              <a:spLocks noChangeArrowheads="1"/>
            </p:cNvSpPr>
            <p:nvPr/>
          </p:nvSpPr>
          <p:spPr bwMode="auto">
            <a:xfrm>
              <a:off x="6648500" y="3152360"/>
              <a:ext cx="1524000" cy="28575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hangingPunct="1"/>
              <a:r>
                <a:rPr lang="en-US" altLang="it-IT"/>
                <a:t>c1[3]</a:t>
              </a:r>
            </a:p>
          </p:txBody>
        </p:sp>
        <p:sp>
          <p:nvSpPr>
            <p:cNvPr id="32849" name="Rectangle 48"/>
            <p:cNvSpPr>
              <a:spLocks noChangeArrowheads="1"/>
            </p:cNvSpPr>
            <p:nvPr/>
          </p:nvSpPr>
          <p:spPr bwMode="auto">
            <a:xfrm>
              <a:off x="704900" y="3152360"/>
              <a:ext cx="838200" cy="28575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hangingPunct="1"/>
              <a:r>
                <a:rPr lang="en-US" altLang="it-IT"/>
                <a:t>IV-1</a:t>
              </a:r>
            </a:p>
          </p:txBody>
        </p:sp>
        <p:cxnSp>
          <p:nvCxnSpPr>
            <p:cNvPr id="32850" name="Connettore 2 43"/>
            <p:cNvCxnSpPr>
              <a:cxnSpLocks noChangeShapeType="1"/>
            </p:cNvCxnSpPr>
            <p:nvPr/>
          </p:nvCxnSpPr>
          <p:spPr bwMode="auto">
            <a:xfrm>
              <a:off x="3654475" y="2604673"/>
              <a:ext cx="144463" cy="0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51" name="CasellaDiTesto 44"/>
            <p:cNvSpPr txBox="1">
              <a:spLocks noChangeArrowheads="1"/>
            </p:cNvSpPr>
            <p:nvPr/>
          </p:nvSpPr>
          <p:spPr bwMode="auto">
            <a:xfrm>
              <a:off x="3416350" y="2388773"/>
              <a:ext cx="31115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eaLnBrk="1" hangingPunct="1"/>
              <a:r>
                <a:rPr lang="it-IT" altLang="it-IT"/>
                <a:t>K</a:t>
              </a:r>
            </a:p>
          </p:txBody>
        </p:sp>
        <p:cxnSp>
          <p:nvCxnSpPr>
            <p:cNvPr id="32852" name="Connettore 2 45"/>
            <p:cNvCxnSpPr>
              <a:cxnSpLocks noChangeShapeType="1"/>
            </p:cNvCxnSpPr>
            <p:nvPr/>
          </p:nvCxnSpPr>
          <p:spPr bwMode="auto">
            <a:xfrm>
              <a:off x="1998713" y="2614198"/>
              <a:ext cx="144462" cy="0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53" name="CasellaDiTesto 46"/>
            <p:cNvSpPr txBox="1">
              <a:spLocks noChangeArrowheads="1"/>
            </p:cNvSpPr>
            <p:nvPr/>
          </p:nvSpPr>
          <p:spPr bwMode="auto">
            <a:xfrm>
              <a:off x="1759000" y="2398298"/>
              <a:ext cx="31115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eaLnBrk="1" hangingPunct="1"/>
              <a:r>
                <a:rPr lang="it-IT" altLang="it-IT"/>
                <a:t>K</a:t>
              </a:r>
            </a:p>
          </p:txBody>
        </p:sp>
        <p:cxnSp>
          <p:nvCxnSpPr>
            <p:cNvPr id="32854" name="Connettore 2 47"/>
            <p:cNvCxnSpPr>
              <a:cxnSpLocks noChangeShapeType="1"/>
            </p:cNvCxnSpPr>
            <p:nvPr/>
          </p:nvCxnSpPr>
          <p:spPr bwMode="auto">
            <a:xfrm>
              <a:off x="5383263" y="2614198"/>
              <a:ext cx="144462" cy="0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55" name="CasellaDiTesto 48"/>
            <p:cNvSpPr txBox="1">
              <a:spLocks noChangeArrowheads="1"/>
            </p:cNvSpPr>
            <p:nvPr/>
          </p:nvSpPr>
          <p:spPr bwMode="auto">
            <a:xfrm>
              <a:off x="5143550" y="2398298"/>
              <a:ext cx="31115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eaLnBrk="1" hangingPunct="1"/>
              <a:r>
                <a:rPr lang="it-IT" altLang="it-IT"/>
                <a:t>K</a:t>
              </a:r>
            </a:p>
          </p:txBody>
        </p:sp>
        <p:cxnSp>
          <p:nvCxnSpPr>
            <p:cNvPr id="32856" name="Connettore 2 49"/>
            <p:cNvCxnSpPr>
              <a:cxnSpLocks noChangeShapeType="1"/>
            </p:cNvCxnSpPr>
            <p:nvPr/>
          </p:nvCxnSpPr>
          <p:spPr bwMode="auto">
            <a:xfrm>
              <a:off x="6918375" y="2614198"/>
              <a:ext cx="144463" cy="0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57" name="CasellaDiTesto 50"/>
            <p:cNvSpPr txBox="1">
              <a:spLocks noChangeArrowheads="1"/>
            </p:cNvSpPr>
            <p:nvPr/>
          </p:nvSpPr>
          <p:spPr bwMode="auto">
            <a:xfrm>
              <a:off x="6678663" y="2398298"/>
              <a:ext cx="312737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eaLnBrk="1" hangingPunct="1"/>
              <a:r>
                <a:rPr lang="it-IT" altLang="it-IT"/>
                <a:t>K</a:t>
              </a:r>
            </a:p>
          </p:txBody>
        </p:sp>
      </p:grpSp>
      <p:grpSp>
        <p:nvGrpSpPr>
          <p:cNvPr id="32772" name="Gruppo 48"/>
          <p:cNvGrpSpPr>
            <a:grpSpLocks/>
          </p:cNvGrpSpPr>
          <p:nvPr/>
        </p:nvGrpSpPr>
        <p:grpSpPr bwMode="auto">
          <a:xfrm>
            <a:off x="704850" y="4256088"/>
            <a:ext cx="7467600" cy="1909762"/>
            <a:chOff x="704900" y="980660"/>
            <a:chExt cx="7467600" cy="2457450"/>
          </a:xfrm>
        </p:grpSpPr>
        <p:sp>
          <p:nvSpPr>
            <p:cNvPr id="32774" name="Rectangle 5"/>
            <p:cNvSpPr>
              <a:spLocks noChangeArrowheads="1"/>
            </p:cNvSpPr>
            <p:nvPr/>
          </p:nvSpPr>
          <p:spPr bwMode="auto">
            <a:xfrm>
              <a:off x="2152700" y="2066510"/>
              <a:ext cx="914400" cy="62865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hangingPunct="1"/>
              <a:r>
                <a:rPr lang="en-US" altLang="it-IT" sz="2400"/>
                <a:t>PRP</a:t>
              </a:r>
              <a:endParaRPr lang="en-US" altLang="it-IT" sz="2400">
                <a:sym typeface="Symbol" pitchFamily="18" charset="2"/>
              </a:endParaRPr>
            </a:p>
          </p:txBody>
        </p:sp>
        <p:sp>
          <p:nvSpPr>
            <p:cNvPr id="32775" name="Rectangle 6"/>
            <p:cNvSpPr>
              <a:spLocks noChangeArrowheads="1"/>
            </p:cNvSpPr>
            <p:nvPr/>
          </p:nvSpPr>
          <p:spPr bwMode="auto">
            <a:xfrm>
              <a:off x="3829100" y="2066510"/>
              <a:ext cx="914400" cy="62865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hangingPunct="1"/>
              <a:r>
                <a:rPr lang="en-US" altLang="it-IT" sz="2400"/>
                <a:t>PRP</a:t>
              </a:r>
              <a:endParaRPr lang="en-US" altLang="it-IT" sz="2400">
                <a:sym typeface="Symbol" pitchFamily="18" charset="2"/>
              </a:endParaRPr>
            </a:p>
          </p:txBody>
        </p:sp>
        <p:sp>
          <p:nvSpPr>
            <p:cNvPr id="32776" name="Rectangle 8"/>
            <p:cNvSpPr>
              <a:spLocks noChangeArrowheads="1"/>
            </p:cNvSpPr>
            <p:nvPr/>
          </p:nvSpPr>
          <p:spPr bwMode="auto">
            <a:xfrm>
              <a:off x="7029500" y="2066510"/>
              <a:ext cx="914400" cy="62865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hangingPunct="1"/>
              <a:r>
                <a:rPr lang="en-US" altLang="it-IT" sz="2400"/>
                <a:t>PRP</a:t>
              </a:r>
              <a:endParaRPr lang="en-US" altLang="it-IT" sz="2400">
                <a:sym typeface="Symbol" pitchFamily="18" charset="2"/>
              </a:endParaRPr>
            </a:p>
          </p:txBody>
        </p:sp>
        <p:sp>
          <p:nvSpPr>
            <p:cNvPr id="32777" name="Rectangle 10"/>
            <p:cNvSpPr>
              <a:spLocks noChangeArrowheads="1"/>
            </p:cNvSpPr>
            <p:nvPr/>
          </p:nvSpPr>
          <p:spPr bwMode="auto">
            <a:xfrm>
              <a:off x="1847900" y="980660"/>
              <a:ext cx="1524000" cy="285750"/>
            </a:xfrm>
            <a:prstGeom prst="rect">
              <a:avLst/>
            </a:prstGeom>
            <a:solidFill>
              <a:srgbClr val="FAC09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hangingPunct="1"/>
              <a:r>
                <a:rPr lang="en-US" altLang="it-IT"/>
                <a:t>m2[0]</a:t>
              </a:r>
            </a:p>
          </p:txBody>
        </p:sp>
        <p:sp>
          <p:nvSpPr>
            <p:cNvPr id="32778" name="Rectangle 11"/>
            <p:cNvSpPr>
              <a:spLocks noChangeArrowheads="1"/>
            </p:cNvSpPr>
            <p:nvPr/>
          </p:nvSpPr>
          <p:spPr bwMode="auto">
            <a:xfrm>
              <a:off x="3371900" y="980660"/>
              <a:ext cx="1676400" cy="285750"/>
            </a:xfrm>
            <a:prstGeom prst="rect">
              <a:avLst/>
            </a:prstGeom>
            <a:solidFill>
              <a:srgbClr val="FAC09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hangingPunct="1"/>
              <a:r>
                <a:rPr lang="en-US" altLang="it-IT"/>
                <a:t>m2[1]</a:t>
              </a:r>
            </a:p>
          </p:txBody>
        </p:sp>
        <p:sp>
          <p:nvSpPr>
            <p:cNvPr id="32779" name="Rectangle 12"/>
            <p:cNvSpPr>
              <a:spLocks noChangeArrowheads="1"/>
            </p:cNvSpPr>
            <p:nvPr/>
          </p:nvSpPr>
          <p:spPr bwMode="auto">
            <a:xfrm>
              <a:off x="5048300" y="980660"/>
              <a:ext cx="1600200" cy="285750"/>
            </a:xfrm>
            <a:prstGeom prst="rect">
              <a:avLst/>
            </a:prstGeom>
            <a:solidFill>
              <a:srgbClr val="FAC09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hangingPunct="1"/>
              <a:r>
                <a:rPr lang="en-US" altLang="it-IT"/>
                <a:t>m2[2]</a:t>
              </a:r>
            </a:p>
          </p:txBody>
        </p:sp>
        <p:sp>
          <p:nvSpPr>
            <p:cNvPr id="32780" name="Rectangle 13"/>
            <p:cNvSpPr>
              <a:spLocks noChangeArrowheads="1"/>
            </p:cNvSpPr>
            <p:nvPr/>
          </p:nvSpPr>
          <p:spPr bwMode="auto">
            <a:xfrm>
              <a:off x="6648500" y="980660"/>
              <a:ext cx="1524000" cy="285750"/>
            </a:xfrm>
            <a:prstGeom prst="rect">
              <a:avLst/>
            </a:prstGeom>
            <a:solidFill>
              <a:srgbClr val="FAC09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hangingPunct="1"/>
              <a:r>
                <a:rPr lang="en-US" altLang="it-IT"/>
                <a:t>M2[3]</a:t>
              </a:r>
            </a:p>
          </p:txBody>
        </p:sp>
        <p:sp>
          <p:nvSpPr>
            <p:cNvPr id="32781" name="Rectangle 14"/>
            <p:cNvSpPr>
              <a:spLocks noChangeArrowheads="1"/>
            </p:cNvSpPr>
            <p:nvPr/>
          </p:nvSpPr>
          <p:spPr bwMode="auto">
            <a:xfrm>
              <a:off x="704900" y="980660"/>
              <a:ext cx="838200" cy="28575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hangingPunct="1"/>
              <a:r>
                <a:rPr lang="en-US" altLang="it-IT"/>
                <a:t>IV-2</a:t>
              </a:r>
            </a:p>
          </p:txBody>
        </p:sp>
        <p:sp>
          <p:nvSpPr>
            <p:cNvPr id="32782" name="Text Box 15"/>
            <p:cNvSpPr txBox="1">
              <a:spLocks noChangeArrowheads="1"/>
            </p:cNvSpPr>
            <p:nvPr/>
          </p:nvSpPr>
          <p:spPr bwMode="auto">
            <a:xfrm>
              <a:off x="2341613" y="1368010"/>
              <a:ext cx="500062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eaLnBrk="1" hangingPunct="1"/>
              <a:r>
                <a:rPr lang="en-US" altLang="it-IT" sz="3200">
                  <a:sym typeface="Symbol" pitchFamily="18" charset="2"/>
                </a:rPr>
                <a:t></a:t>
              </a:r>
            </a:p>
          </p:txBody>
        </p:sp>
        <p:sp>
          <p:nvSpPr>
            <p:cNvPr id="32783" name="Text Box 16"/>
            <p:cNvSpPr txBox="1">
              <a:spLocks noChangeArrowheads="1"/>
            </p:cNvSpPr>
            <p:nvPr/>
          </p:nvSpPr>
          <p:spPr bwMode="auto">
            <a:xfrm>
              <a:off x="7258100" y="1368010"/>
              <a:ext cx="500063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eaLnBrk="1" hangingPunct="1"/>
              <a:r>
                <a:rPr lang="en-US" altLang="it-IT" sz="3200">
                  <a:sym typeface="Symbol" pitchFamily="18" charset="2"/>
                </a:rPr>
                <a:t></a:t>
              </a:r>
            </a:p>
          </p:txBody>
        </p:sp>
        <p:sp>
          <p:nvSpPr>
            <p:cNvPr id="32784" name="Text Box 17"/>
            <p:cNvSpPr txBox="1">
              <a:spLocks noChangeArrowheads="1"/>
            </p:cNvSpPr>
            <p:nvPr/>
          </p:nvSpPr>
          <p:spPr bwMode="auto">
            <a:xfrm>
              <a:off x="4057700" y="1368010"/>
              <a:ext cx="500063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eaLnBrk="1" hangingPunct="1"/>
              <a:r>
                <a:rPr lang="en-US" altLang="it-IT" sz="3200">
                  <a:sym typeface="Symbol" pitchFamily="18" charset="2"/>
                </a:rPr>
                <a:t></a:t>
              </a:r>
            </a:p>
          </p:txBody>
        </p:sp>
        <p:sp>
          <p:nvSpPr>
            <p:cNvPr id="32785" name="Line 19"/>
            <p:cNvSpPr>
              <a:spLocks noChangeShapeType="1"/>
            </p:cNvSpPr>
            <p:nvPr/>
          </p:nvSpPr>
          <p:spPr bwMode="auto">
            <a:xfrm>
              <a:off x="2578150" y="126641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786" name="Line 20"/>
            <p:cNvSpPr>
              <a:spLocks noChangeShapeType="1"/>
            </p:cNvSpPr>
            <p:nvPr/>
          </p:nvSpPr>
          <p:spPr bwMode="auto">
            <a:xfrm>
              <a:off x="4286300" y="1290223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787" name="Line 21"/>
            <p:cNvSpPr>
              <a:spLocks noChangeShapeType="1"/>
            </p:cNvSpPr>
            <p:nvPr/>
          </p:nvSpPr>
          <p:spPr bwMode="auto">
            <a:xfrm>
              <a:off x="7486700" y="126641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788" name="Line 22"/>
            <p:cNvSpPr>
              <a:spLocks noChangeShapeType="1"/>
            </p:cNvSpPr>
            <p:nvPr/>
          </p:nvSpPr>
          <p:spPr bwMode="auto">
            <a:xfrm>
              <a:off x="4286300" y="178076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789" name="Line 23"/>
            <p:cNvSpPr>
              <a:spLocks noChangeShapeType="1"/>
            </p:cNvSpPr>
            <p:nvPr/>
          </p:nvSpPr>
          <p:spPr bwMode="auto">
            <a:xfrm>
              <a:off x="7486700" y="178076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790" name="Line 24"/>
            <p:cNvSpPr>
              <a:spLocks noChangeShapeType="1"/>
            </p:cNvSpPr>
            <p:nvPr/>
          </p:nvSpPr>
          <p:spPr bwMode="auto">
            <a:xfrm>
              <a:off x="2533700" y="178076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791" name="Freeform 26"/>
            <p:cNvSpPr>
              <a:spLocks/>
            </p:cNvSpPr>
            <p:nvPr/>
          </p:nvSpPr>
          <p:spPr bwMode="auto">
            <a:xfrm>
              <a:off x="1085900" y="1266410"/>
              <a:ext cx="1371600" cy="400050"/>
            </a:xfrm>
            <a:custGeom>
              <a:avLst/>
              <a:gdLst>
                <a:gd name="T0" fmla="*/ 0 w 864"/>
                <a:gd name="T1" fmla="*/ 0 h 336"/>
                <a:gd name="T2" fmla="*/ 0 w 864"/>
                <a:gd name="T3" fmla="*/ 2147483647 h 336"/>
                <a:gd name="T4" fmla="*/ 2147483647 w 864"/>
                <a:gd name="T5" fmla="*/ 2147483647 h 336"/>
                <a:gd name="T6" fmla="*/ 0 60000 65536"/>
                <a:gd name="T7" fmla="*/ 0 60000 65536"/>
                <a:gd name="T8" fmla="*/ 0 60000 65536"/>
                <a:gd name="T9" fmla="*/ 0 w 864"/>
                <a:gd name="T10" fmla="*/ 0 h 336"/>
                <a:gd name="T11" fmla="*/ 864 w 864"/>
                <a:gd name="T12" fmla="*/ 336 h 3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336">
                  <a:moveTo>
                    <a:pt x="0" y="0"/>
                  </a:moveTo>
                  <a:lnTo>
                    <a:pt x="0" y="336"/>
                  </a:lnTo>
                  <a:lnTo>
                    <a:pt x="864" y="336"/>
                  </a:lnTo>
                </a:path>
              </a:pathLst>
            </a:custGeom>
            <a:noFill/>
            <a:ln w="12700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792" name="Line 27"/>
            <p:cNvSpPr>
              <a:spLocks noChangeShapeType="1"/>
            </p:cNvSpPr>
            <p:nvPr/>
          </p:nvSpPr>
          <p:spPr bwMode="auto">
            <a:xfrm>
              <a:off x="2533700" y="2695160"/>
              <a:ext cx="1588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793" name="Freeform 28"/>
            <p:cNvSpPr>
              <a:spLocks/>
            </p:cNvSpPr>
            <p:nvPr/>
          </p:nvSpPr>
          <p:spPr bwMode="auto">
            <a:xfrm>
              <a:off x="2533700" y="1666460"/>
              <a:ext cx="1600200" cy="1257300"/>
            </a:xfrm>
            <a:custGeom>
              <a:avLst/>
              <a:gdLst>
                <a:gd name="T0" fmla="*/ 0 w 1008"/>
                <a:gd name="T1" fmla="*/ 2147483647 h 1056"/>
                <a:gd name="T2" fmla="*/ 2147483647 w 1008"/>
                <a:gd name="T3" fmla="*/ 2147483647 h 1056"/>
                <a:gd name="T4" fmla="*/ 2147483647 w 1008"/>
                <a:gd name="T5" fmla="*/ 0 h 1056"/>
                <a:gd name="T6" fmla="*/ 2147483647 w 1008"/>
                <a:gd name="T7" fmla="*/ 0 h 10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08"/>
                <a:gd name="T13" fmla="*/ 0 h 1056"/>
                <a:gd name="T14" fmla="*/ 1008 w 1008"/>
                <a:gd name="T15" fmla="*/ 1056 h 10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08" h="1056">
                  <a:moveTo>
                    <a:pt x="0" y="1056"/>
                  </a:moveTo>
                  <a:lnTo>
                    <a:pt x="576" y="1056"/>
                  </a:lnTo>
                  <a:lnTo>
                    <a:pt x="576" y="0"/>
                  </a:lnTo>
                  <a:lnTo>
                    <a:pt x="1008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794" name="Line 29"/>
            <p:cNvSpPr>
              <a:spLocks noChangeShapeType="1"/>
            </p:cNvSpPr>
            <p:nvPr/>
          </p:nvSpPr>
          <p:spPr bwMode="auto">
            <a:xfrm>
              <a:off x="4286300" y="2695160"/>
              <a:ext cx="1588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795" name="Rectangle 36"/>
            <p:cNvSpPr>
              <a:spLocks noChangeArrowheads="1"/>
            </p:cNvSpPr>
            <p:nvPr/>
          </p:nvSpPr>
          <p:spPr bwMode="auto">
            <a:xfrm>
              <a:off x="5505500" y="2066510"/>
              <a:ext cx="914400" cy="62865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hangingPunct="1"/>
              <a:r>
                <a:rPr lang="en-US" altLang="it-IT" sz="2400"/>
                <a:t>PRP</a:t>
              </a:r>
              <a:endParaRPr lang="en-US" altLang="it-IT" sz="2400">
                <a:sym typeface="Symbol" pitchFamily="18" charset="2"/>
              </a:endParaRPr>
            </a:p>
          </p:txBody>
        </p:sp>
        <p:sp>
          <p:nvSpPr>
            <p:cNvPr id="32796" name="Freeform 37"/>
            <p:cNvSpPr>
              <a:spLocks/>
            </p:cNvSpPr>
            <p:nvPr/>
          </p:nvSpPr>
          <p:spPr bwMode="auto">
            <a:xfrm>
              <a:off x="4286300" y="1666460"/>
              <a:ext cx="1600200" cy="1257300"/>
            </a:xfrm>
            <a:custGeom>
              <a:avLst/>
              <a:gdLst>
                <a:gd name="T0" fmla="*/ 0 w 1008"/>
                <a:gd name="T1" fmla="*/ 2147483647 h 1056"/>
                <a:gd name="T2" fmla="*/ 2147483647 w 1008"/>
                <a:gd name="T3" fmla="*/ 2147483647 h 1056"/>
                <a:gd name="T4" fmla="*/ 2147483647 w 1008"/>
                <a:gd name="T5" fmla="*/ 0 h 1056"/>
                <a:gd name="T6" fmla="*/ 2147483647 w 1008"/>
                <a:gd name="T7" fmla="*/ 0 h 10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08"/>
                <a:gd name="T13" fmla="*/ 0 h 1056"/>
                <a:gd name="T14" fmla="*/ 1008 w 1008"/>
                <a:gd name="T15" fmla="*/ 1056 h 10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08" h="1056">
                  <a:moveTo>
                    <a:pt x="0" y="1056"/>
                  </a:moveTo>
                  <a:lnTo>
                    <a:pt x="576" y="1056"/>
                  </a:lnTo>
                  <a:lnTo>
                    <a:pt x="576" y="0"/>
                  </a:lnTo>
                  <a:lnTo>
                    <a:pt x="1008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797" name="Freeform 38"/>
            <p:cNvSpPr>
              <a:spLocks/>
            </p:cNvSpPr>
            <p:nvPr/>
          </p:nvSpPr>
          <p:spPr bwMode="auto">
            <a:xfrm>
              <a:off x="5962700" y="1666460"/>
              <a:ext cx="1371600" cy="1257300"/>
            </a:xfrm>
            <a:custGeom>
              <a:avLst/>
              <a:gdLst>
                <a:gd name="T0" fmla="*/ 0 w 1008"/>
                <a:gd name="T1" fmla="*/ 2147483647 h 1056"/>
                <a:gd name="T2" fmla="*/ 2147483647 w 1008"/>
                <a:gd name="T3" fmla="*/ 2147483647 h 1056"/>
                <a:gd name="T4" fmla="*/ 2147483647 w 1008"/>
                <a:gd name="T5" fmla="*/ 0 h 1056"/>
                <a:gd name="T6" fmla="*/ 2147483647 w 1008"/>
                <a:gd name="T7" fmla="*/ 0 h 10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08"/>
                <a:gd name="T13" fmla="*/ 0 h 1056"/>
                <a:gd name="T14" fmla="*/ 1008 w 1008"/>
                <a:gd name="T15" fmla="*/ 1056 h 10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08" h="1056">
                  <a:moveTo>
                    <a:pt x="0" y="1056"/>
                  </a:moveTo>
                  <a:lnTo>
                    <a:pt x="576" y="1056"/>
                  </a:lnTo>
                  <a:lnTo>
                    <a:pt x="576" y="0"/>
                  </a:lnTo>
                  <a:lnTo>
                    <a:pt x="1008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798" name="Text Box 39"/>
            <p:cNvSpPr txBox="1">
              <a:spLocks noChangeArrowheads="1"/>
            </p:cNvSpPr>
            <p:nvPr/>
          </p:nvSpPr>
          <p:spPr bwMode="auto">
            <a:xfrm>
              <a:off x="5770613" y="1368010"/>
              <a:ext cx="500062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eaLnBrk="1" hangingPunct="1"/>
              <a:r>
                <a:rPr lang="en-US" altLang="it-IT" sz="3200">
                  <a:sym typeface="Symbol" pitchFamily="18" charset="2"/>
                </a:rPr>
                <a:t></a:t>
              </a:r>
            </a:p>
          </p:txBody>
        </p:sp>
        <p:sp>
          <p:nvSpPr>
            <p:cNvPr id="32799" name="Line 40"/>
            <p:cNvSpPr>
              <a:spLocks noChangeShapeType="1"/>
            </p:cNvSpPr>
            <p:nvPr/>
          </p:nvSpPr>
          <p:spPr bwMode="auto">
            <a:xfrm>
              <a:off x="5999213" y="1290223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800" name="Line 41"/>
            <p:cNvSpPr>
              <a:spLocks noChangeShapeType="1"/>
            </p:cNvSpPr>
            <p:nvPr/>
          </p:nvSpPr>
          <p:spPr bwMode="auto">
            <a:xfrm>
              <a:off x="5999213" y="178076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801" name="Line 42"/>
            <p:cNvSpPr>
              <a:spLocks noChangeShapeType="1"/>
            </p:cNvSpPr>
            <p:nvPr/>
          </p:nvSpPr>
          <p:spPr bwMode="auto">
            <a:xfrm>
              <a:off x="5962700" y="2695160"/>
              <a:ext cx="1588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802" name="Line 43"/>
            <p:cNvSpPr>
              <a:spLocks noChangeShapeType="1"/>
            </p:cNvSpPr>
            <p:nvPr/>
          </p:nvSpPr>
          <p:spPr bwMode="auto">
            <a:xfrm>
              <a:off x="7485113" y="2695160"/>
              <a:ext cx="1587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803" name="Rectangle 44"/>
            <p:cNvSpPr>
              <a:spLocks noChangeArrowheads="1"/>
            </p:cNvSpPr>
            <p:nvPr/>
          </p:nvSpPr>
          <p:spPr bwMode="auto">
            <a:xfrm>
              <a:off x="1847900" y="3152360"/>
              <a:ext cx="1524000" cy="28575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hangingPunct="1"/>
              <a:r>
                <a:rPr lang="en-US" altLang="it-IT"/>
                <a:t>c2[0]</a:t>
              </a:r>
            </a:p>
          </p:txBody>
        </p:sp>
        <p:sp>
          <p:nvSpPr>
            <p:cNvPr id="32804" name="Rectangle 45"/>
            <p:cNvSpPr>
              <a:spLocks noChangeArrowheads="1"/>
            </p:cNvSpPr>
            <p:nvPr/>
          </p:nvSpPr>
          <p:spPr bwMode="auto">
            <a:xfrm>
              <a:off x="3371900" y="3152360"/>
              <a:ext cx="1676400" cy="28575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hangingPunct="1"/>
              <a:r>
                <a:rPr lang="en-US" altLang="it-IT"/>
                <a:t>c2[1]</a:t>
              </a:r>
            </a:p>
          </p:txBody>
        </p:sp>
        <p:sp>
          <p:nvSpPr>
            <p:cNvPr id="32805" name="Rectangle 46"/>
            <p:cNvSpPr>
              <a:spLocks noChangeArrowheads="1"/>
            </p:cNvSpPr>
            <p:nvPr/>
          </p:nvSpPr>
          <p:spPr bwMode="auto">
            <a:xfrm>
              <a:off x="5048300" y="3152360"/>
              <a:ext cx="1600200" cy="28575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hangingPunct="1"/>
              <a:r>
                <a:rPr lang="en-US" altLang="it-IT"/>
                <a:t>c2[2]</a:t>
              </a:r>
            </a:p>
          </p:txBody>
        </p:sp>
        <p:sp>
          <p:nvSpPr>
            <p:cNvPr id="32806" name="Rectangle 47"/>
            <p:cNvSpPr>
              <a:spLocks noChangeArrowheads="1"/>
            </p:cNvSpPr>
            <p:nvPr/>
          </p:nvSpPr>
          <p:spPr bwMode="auto">
            <a:xfrm>
              <a:off x="6648500" y="3152360"/>
              <a:ext cx="1524000" cy="28575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hangingPunct="1"/>
              <a:r>
                <a:rPr lang="en-US" altLang="it-IT"/>
                <a:t>c2[3]</a:t>
              </a:r>
            </a:p>
          </p:txBody>
        </p:sp>
        <p:sp>
          <p:nvSpPr>
            <p:cNvPr id="32807" name="Rectangle 48"/>
            <p:cNvSpPr>
              <a:spLocks noChangeArrowheads="1"/>
            </p:cNvSpPr>
            <p:nvPr/>
          </p:nvSpPr>
          <p:spPr bwMode="auto">
            <a:xfrm>
              <a:off x="704900" y="3152360"/>
              <a:ext cx="838200" cy="28575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hangingPunct="1"/>
              <a:r>
                <a:rPr lang="en-US" altLang="it-IT"/>
                <a:t>IV-2</a:t>
              </a:r>
            </a:p>
          </p:txBody>
        </p:sp>
        <p:cxnSp>
          <p:nvCxnSpPr>
            <p:cNvPr id="32808" name="Connettore 2 43"/>
            <p:cNvCxnSpPr>
              <a:cxnSpLocks noChangeShapeType="1"/>
            </p:cNvCxnSpPr>
            <p:nvPr/>
          </p:nvCxnSpPr>
          <p:spPr bwMode="auto">
            <a:xfrm>
              <a:off x="3654475" y="2604673"/>
              <a:ext cx="144463" cy="0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09" name="CasellaDiTesto 44"/>
            <p:cNvSpPr txBox="1">
              <a:spLocks noChangeArrowheads="1"/>
            </p:cNvSpPr>
            <p:nvPr/>
          </p:nvSpPr>
          <p:spPr bwMode="auto">
            <a:xfrm>
              <a:off x="3416350" y="2388773"/>
              <a:ext cx="31115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eaLnBrk="1" hangingPunct="1"/>
              <a:r>
                <a:rPr lang="it-IT" altLang="it-IT"/>
                <a:t>K</a:t>
              </a:r>
            </a:p>
          </p:txBody>
        </p:sp>
        <p:cxnSp>
          <p:nvCxnSpPr>
            <p:cNvPr id="32810" name="Connettore 2 45"/>
            <p:cNvCxnSpPr>
              <a:cxnSpLocks noChangeShapeType="1"/>
            </p:cNvCxnSpPr>
            <p:nvPr/>
          </p:nvCxnSpPr>
          <p:spPr bwMode="auto">
            <a:xfrm>
              <a:off x="1998713" y="2614198"/>
              <a:ext cx="144462" cy="0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11" name="CasellaDiTesto 46"/>
            <p:cNvSpPr txBox="1">
              <a:spLocks noChangeArrowheads="1"/>
            </p:cNvSpPr>
            <p:nvPr/>
          </p:nvSpPr>
          <p:spPr bwMode="auto">
            <a:xfrm>
              <a:off x="1759000" y="2398298"/>
              <a:ext cx="31115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eaLnBrk="1" hangingPunct="1"/>
              <a:r>
                <a:rPr lang="it-IT" altLang="it-IT"/>
                <a:t>K</a:t>
              </a:r>
            </a:p>
          </p:txBody>
        </p:sp>
        <p:cxnSp>
          <p:nvCxnSpPr>
            <p:cNvPr id="32812" name="Connettore 2 47"/>
            <p:cNvCxnSpPr>
              <a:cxnSpLocks noChangeShapeType="1"/>
            </p:cNvCxnSpPr>
            <p:nvPr/>
          </p:nvCxnSpPr>
          <p:spPr bwMode="auto">
            <a:xfrm>
              <a:off x="5383263" y="2614198"/>
              <a:ext cx="144462" cy="0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13" name="CasellaDiTesto 48"/>
            <p:cNvSpPr txBox="1">
              <a:spLocks noChangeArrowheads="1"/>
            </p:cNvSpPr>
            <p:nvPr/>
          </p:nvSpPr>
          <p:spPr bwMode="auto">
            <a:xfrm>
              <a:off x="5143550" y="2398298"/>
              <a:ext cx="31115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eaLnBrk="1" hangingPunct="1"/>
              <a:r>
                <a:rPr lang="it-IT" altLang="it-IT"/>
                <a:t>K</a:t>
              </a:r>
            </a:p>
          </p:txBody>
        </p:sp>
        <p:cxnSp>
          <p:nvCxnSpPr>
            <p:cNvPr id="32814" name="Connettore 2 49"/>
            <p:cNvCxnSpPr>
              <a:cxnSpLocks noChangeShapeType="1"/>
            </p:cNvCxnSpPr>
            <p:nvPr/>
          </p:nvCxnSpPr>
          <p:spPr bwMode="auto">
            <a:xfrm>
              <a:off x="6918375" y="2614198"/>
              <a:ext cx="144463" cy="0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15" name="CasellaDiTesto 50"/>
            <p:cNvSpPr txBox="1">
              <a:spLocks noChangeArrowheads="1"/>
            </p:cNvSpPr>
            <p:nvPr/>
          </p:nvSpPr>
          <p:spPr bwMode="auto">
            <a:xfrm>
              <a:off x="6678663" y="2398298"/>
              <a:ext cx="312737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eaLnBrk="1" hangingPunct="1"/>
              <a:r>
                <a:rPr lang="it-IT" altLang="it-IT"/>
                <a:t>K</a:t>
              </a:r>
            </a:p>
          </p:txBody>
        </p:sp>
      </p:grpSp>
      <p:sp>
        <p:nvSpPr>
          <p:cNvPr id="32773" name="CasellaDiTesto 93"/>
          <p:cNvSpPr txBox="1">
            <a:spLocks noChangeArrowheads="1"/>
          </p:cNvSpPr>
          <p:nvPr/>
        </p:nvSpPr>
        <p:spPr bwMode="auto">
          <a:xfrm>
            <a:off x="611188" y="3213100"/>
            <a:ext cx="83343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Necessary condition: </a:t>
            </a:r>
            <a:r>
              <a:rPr lang="it-IT" altLang="it-IT" b="1"/>
              <a:t>IV must differ</a:t>
            </a:r>
            <a:r>
              <a:rPr lang="it-IT" altLang="it-IT"/>
              <a:t>, otherwise insecure, again! (same msg </a:t>
            </a:r>
            <a:r>
              <a:rPr lang="it-IT" altLang="it-IT">
                <a:sym typeface="Wingdings" pitchFamily="2" charset="2"/>
              </a:rPr>
              <a:t> same ciphertext)</a:t>
            </a:r>
          </a:p>
          <a:p>
            <a:pPr eaLnBrk="1" hangingPunct="1"/>
            <a:r>
              <a:rPr lang="it-IT" altLang="it-IT">
                <a:sym typeface="Wingdings" pitchFamily="2" charset="2"/>
              </a:rPr>
              <a:t>But different IV is NOT sufficient: </a:t>
            </a:r>
            <a:r>
              <a:rPr lang="it-IT" altLang="it-IT" b="1">
                <a:sym typeface="Wingdings" pitchFamily="2" charset="2"/>
              </a:rPr>
              <a:t>IV must also be UNPREDICTABLE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z="3200" dirty="0" smtClean="0"/>
              <a:t>BEAST </a:t>
            </a:r>
            <a:r>
              <a:rPr lang="it-IT" sz="3200" dirty="0" err="1" smtClean="0"/>
              <a:t>attack</a:t>
            </a:r>
            <a:r>
              <a:rPr lang="it-IT" sz="3200" dirty="0" smtClean="0"/>
              <a:t>: </a:t>
            </a:r>
            <a:r>
              <a:rPr lang="it-IT" sz="3200" dirty="0" err="1" smtClean="0"/>
              <a:t>exploits</a:t>
            </a:r>
            <a:r>
              <a:rPr lang="it-IT" sz="3200" dirty="0" smtClean="0"/>
              <a:t/>
            </a:r>
            <a:br>
              <a:rPr lang="it-IT" sz="3200" dirty="0" smtClean="0"/>
            </a:br>
            <a:r>
              <a:rPr lang="it-IT" sz="3200" dirty="0" err="1" smtClean="0"/>
              <a:t>predictable</a:t>
            </a:r>
            <a:r>
              <a:rPr lang="it-IT" sz="3200" dirty="0" smtClean="0"/>
              <a:t> CBC IV in TLS v1.0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predictable</a:t>
            </a:r>
            <a:r>
              <a:rPr lang="it-IT" dirty="0" smtClean="0"/>
              <a:t> IV?</a:t>
            </a:r>
            <a:endParaRPr lang="it-IT" dirty="0"/>
          </a:p>
        </p:txBody>
      </p:sp>
      <p:sp>
        <p:nvSpPr>
          <p:cNvPr id="34819" name="Rectangle 6"/>
          <p:cNvSpPr>
            <a:spLocks noChangeArrowheads="1"/>
          </p:cNvSpPr>
          <p:nvPr/>
        </p:nvSpPr>
        <p:spPr bwMode="auto">
          <a:xfrm>
            <a:off x="2482850" y="2489200"/>
            <a:ext cx="914400" cy="6286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 sz="2400"/>
              <a:t>PRP</a:t>
            </a:r>
            <a:endParaRPr lang="en-US" altLang="it-IT" sz="2400">
              <a:sym typeface="Symbol" pitchFamily="18" charset="2"/>
            </a:endParaRPr>
          </a:p>
        </p:txBody>
      </p:sp>
      <p:sp>
        <p:nvSpPr>
          <p:cNvPr id="34820" name="Rectangle 8"/>
          <p:cNvSpPr>
            <a:spLocks noChangeArrowheads="1"/>
          </p:cNvSpPr>
          <p:nvPr/>
        </p:nvSpPr>
        <p:spPr bwMode="auto">
          <a:xfrm>
            <a:off x="5683250" y="2489200"/>
            <a:ext cx="914400" cy="6286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 sz="2400"/>
              <a:t>PRP</a:t>
            </a:r>
            <a:endParaRPr lang="en-US" altLang="it-IT" sz="2400">
              <a:sym typeface="Symbol" pitchFamily="18" charset="2"/>
            </a:endParaRPr>
          </a:p>
        </p:txBody>
      </p:sp>
      <p:sp>
        <p:nvSpPr>
          <p:cNvPr id="34821" name="Rectangle 11"/>
          <p:cNvSpPr>
            <a:spLocks noChangeArrowheads="1"/>
          </p:cNvSpPr>
          <p:nvPr/>
        </p:nvSpPr>
        <p:spPr bwMode="auto">
          <a:xfrm>
            <a:off x="2025650" y="1403350"/>
            <a:ext cx="1676400" cy="285750"/>
          </a:xfrm>
          <a:prstGeom prst="rect">
            <a:avLst/>
          </a:prstGeom>
          <a:solidFill>
            <a:srgbClr val="FAC09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m[i-1]</a:t>
            </a:r>
          </a:p>
        </p:txBody>
      </p:sp>
      <p:sp>
        <p:nvSpPr>
          <p:cNvPr id="34822" name="Rectangle 12"/>
          <p:cNvSpPr>
            <a:spLocks noChangeArrowheads="1"/>
          </p:cNvSpPr>
          <p:nvPr/>
        </p:nvSpPr>
        <p:spPr bwMode="auto">
          <a:xfrm>
            <a:off x="3702050" y="1403350"/>
            <a:ext cx="1600200" cy="285750"/>
          </a:xfrm>
          <a:prstGeom prst="rect">
            <a:avLst/>
          </a:prstGeom>
          <a:solidFill>
            <a:srgbClr val="FAC09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PASS=XXX</a:t>
            </a:r>
          </a:p>
        </p:txBody>
      </p:sp>
      <p:sp>
        <p:nvSpPr>
          <p:cNvPr id="34823" name="Rectangle 13"/>
          <p:cNvSpPr>
            <a:spLocks noChangeArrowheads="1"/>
          </p:cNvSpPr>
          <p:nvPr/>
        </p:nvSpPr>
        <p:spPr bwMode="auto">
          <a:xfrm>
            <a:off x="5302250" y="1403350"/>
            <a:ext cx="1524000" cy="285750"/>
          </a:xfrm>
          <a:prstGeom prst="rect">
            <a:avLst/>
          </a:prstGeom>
          <a:solidFill>
            <a:srgbClr val="FAC09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m[i+1]</a:t>
            </a:r>
          </a:p>
        </p:txBody>
      </p:sp>
      <p:sp>
        <p:nvSpPr>
          <p:cNvPr id="34824" name="Text Box 16"/>
          <p:cNvSpPr txBox="1">
            <a:spLocks noChangeArrowheads="1"/>
          </p:cNvSpPr>
          <p:nvPr/>
        </p:nvSpPr>
        <p:spPr bwMode="auto">
          <a:xfrm>
            <a:off x="5911850" y="1790700"/>
            <a:ext cx="500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en-US" altLang="it-IT" sz="3200">
                <a:sym typeface="Symbol" pitchFamily="18" charset="2"/>
              </a:rPr>
              <a:t></a:t>
            </a:r>
          </a:p>
        </p:txBody>
      </p:sp>
      <p:sp>
        <p:nvSpPr>
          <p:cNvPr id="34825" name="Text Box 17"/>
          <p:cNvSpPr txBox="1">
            <a:spLocks noChangeArrowheads="1"/>
          </p:cNvSpPr>
          <p:nvPr/>
        </p:nvSpPr>
        <p:spPr bwMode="auto">
          <a:xfrm>
            <a:off x="2711450" y="1790700"/>
            <a:ext cx="500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en-US" altLang="it-IT" sz="3200">
                <a:sym typeface="Symbol" pitchFamily="18" charset="2"/>
              </a:rPr>
              <a:t></a:t>
            </a:r>
          </a:p>
        </p:txBody>
      </p:sp>
      <p:sp>
        <p:nvSpPr>
          <p:cNvPr id="34826" name="Line 20"/>
          <p:cNvSpPr>
            <a:spLocks noChangeShapeType="1"/>
          </p:cNvSpPr>
          <p:nvPr/>
        </p:nvSpPr>
        <p:spPr bwMode="auto">
          <a:xfrm>
            <a:off x="2940050" y="1712913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4827" name="Line 21"/>
          <p:cNvSpPr>
            <a:spLocks noChangeShapeType="1"/>
          </p:cNvSpPr>
          <p:nvPr/>
        </p:nvSpPr>
        <p:spPr bwMode="auto">
          <a:xfrm>
            <a:off x="6140450" y="1689100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4828" name="Line 22"/>
          <p:cNvSpPr>
            <a:spLocks noChangeShapeType="1"/>
          </p:cNvSpPr>
          <p:nvPr/>
        </p:nvSpPr>
        <p:spPr bwMode="auto">
          <a:xfrm>
            <a:off x="2940050" y="2203450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4829" name="Line 23"/>
          <p:cNvSpPr>
            <a:spLocks noChangeShapeType="1"/>
          </p:cNvSpPr>
          <p:nvPr/>
        </p:nvSpPr>
        <p:spPr bwMode="auto">
          <a:xfrm>
            <a:off x="6140450" y="2203450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4830" name="Freeform 28"/>
          <p:cNvSpPr>
            <a:spLocks/>
          </p:cNvSpPr>
          <p:nvPr/>
        </p:nvSpPr>
        <p:spPr bwMode="auto">
          <a:xfrm>
            <a:off x="1187450" y="2089150"/>
            <a:ext cx="1600200" cy="1257300"/>
          </a:xfrm>
          <a:custGeom>
            <a:avLst/>
            <a:gdLst>
              <a:gd name="T0" fmla="*/ 0 w 1008"/>
              <a:gd name="T1" fmla="*/ 2147483647 h 1056"/>
              <a:gd name="T2" fmla="*/ 2147483647 w 1008"/>
              <a:gd name="T3" fmla="*/ 2147483647 h 1056"/>
              <a:gd name="T4" fmla="*/ 2147483647 w 1008"/>
              <a:gd name="T5" fmla="*/ 0 h 1056"/>
              <a:gd name="T6" fmla="*/ 2147483647 w 1008"/>
              <a:gd name="T7" fmla="*/ 0 h 105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056"/>
              <a:gd name="T14" fmla="*/ 1008 w 1008"/>
              <a:gd name="T15" fmla="*/ 1056 h 10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056">
                <a:moveTo>
                  <a:pt x="0" y="1056"/>
                </a:moveTo>
                <a:lnTo>
                  <a:pt x="576" y="1056"/>
                </a:lnTo>
                <a:lnTo>
                  <a:pt x="576" y="0"/>
                </a:lnTo>
                <a:lnTo>
                  <a:pt x="100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4831" name="Line 29"/>
          <p:cNvSpPr>
            <a:spLocks noChangeShapeType="1"/>
          </p:cNvSpPr>
          <p:nvPr/>
        </p:nvSpPr>
        <p:spPr bwMode="auto">
          <a:xfrm>
            <a:off x="2940050" y="3117850"/>
            <a:ext cx="1588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4832" name="Rectangle 36"/>
          <p:cNvSpPr>
            <a:spLocks noChangeArrowheads="1"/>
          </p:cNvSpPr>
          <p:nvPr/>
        </p:nvSpPr>
        <p:spPr bwMode="auto">
          <a:xfrm>
            <a:off x="4159250" y="2489200"/>
            <a:ext cx="914400" cy="6286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 sz="2400"/>
              <a:t>PRP</a:t>
            </a:r>
            <a:endParaRPr lang="en-US" altLang="it-IT" sz="2400">
              <a:sym typeface="Symbol" pitchFamily="18" charset="2"/>
            </a:endParaRPr>
          </a:p>
        </p:txBody>
      </p:sp>
      <p:sp>
        <p:nvSpPr>
          <p:cNvPr id="34833" name="Freeform 37"/>
          <p:cNvSpPr>
            <a:spLocks/>
          </p:cNvSpPr>
          <p:nvPr/>
        </p:nvSpPr>
        <p:spPr bwMode="auto">
          <a:xfrm>
            <a:off x="2940050" y="2089150"/>
            <a:ext cx="1600200" cy="1257300"/>
          </a:xfrm>
          <a:custGeom>
            <a:avLst/>
            <a:gdLst>
              <a:gd name="T0" fmla="*/ 0 w 1008"/>
              <a:gd name="T1" fmla="*/ 2147483647 h 1056"/>
              <a:gd name="T2" fmla="*/ 2147483647 w 1008"/>
              <a:gd name="T3" fmla="*/ 2147483647 h 1056"/>
              <a:gd name="T4" fmla="*/ 2147483647 w 1008"/>
              <a:gd name="T5" fmla="*/ 0 h 1056"/>
              <a:gd name="T6" fmla="*/ 2147483647 w 1008"/>
              <a:gd name="T7" fmla="*/ 0 h 105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056"/>
              <a:gd name="T14" fmla="*/ 1008 w 1008"/>
              <a:gd name="T15" fmla="*/ 1056 h 10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056">
                <a:moveTo>
                  <a:pt x="0" y="1056"/>
                </a:moveTo>
                <a:lnTo>
                  <a:pt x="576" y="1056"/>
                </a:lnTo>
                <a:lnTo>
                  <a:pt x="576" y="0"/>
                </a:lnTo>
                <a:lnTo>
                  <a:pt x="100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4834" name="Freeform 38"/>
          <p:cNvSpPr>
            <a:spLocks/>
          </p:cNvSpPr>
          <p:nvPr/>
        </p:nvSpPr>
        <p:spPr bwMode="auto">
          <a:xfrm>
            <a:off x="4616450" y="2089150"/>
            <a:ext cx="1371600" cy="1257300"/>
          </a:xfrm>
          <a:custGeom>
            <a:avLst/>
            <a:gdLst>
              <a:gd name="T0" fmla="*/ 0 w 1008"/>
              <a:gd name="T1" fmla="*/ 2147483647 h 1056"/>
              <a:gd name="T2" fmla="*/ 2147483647 w 1008"/>
              <a:gd name="T3" fmla="*/ 2147483647 h 1056"/>
              <a:gd name="T4" fmla="*/ 2147483647 w 1008"/>
              <a:gd name="T5" fmla="*/ 0 h 1056"/>
              <a:gd name="T6" fmla="*/ 2147483647 w 1008"/>
              <a:gd name="T7" fmla="*/ 0 h 105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056"/>
              <a:gd name="T14" fmla="*/ 1008 w 1008"/>
              <a:gd name="T15" fmla="*/ 1056 h 10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056">
                <a:moveTo>
                  <a:pt x="0" y="1056"/>
                </a:moveTo>
                <a:lnTo>
                  <a:pt x="576" y="1056"/>
                </a:lnTo>
                <a:lnTo>
                  <a:pt x="576" y="0"/>
                </a:lnTo>
                <a:lnTo>
                  <a:pt x="100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4835" name="Text Box 39"/>
          <p:cNvSpPr txBox="1">
            <a:spLocks noChangeArrowheads="1"/>
          </p:cNvSpPr>
          <p:nvPr/>
        </p:nvSpPr>
        <p:spPr bwMode="auto">
          <a:xfrm>
            <a:off x="4424363" y="1790700"/>
            <a:ext cx="500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en-US" altLang="it-IT" sz="3200">
                <a:sym typeface="Symbol" pitchFamily="18" charset="2"/>
              </a:rPr>
              <a:t></a:t>
            </a:r>
          </a:p>
        </p:txBody>
      </p:sp>
      <p:sp>
        <p:nvSpPr>
          <p:cNvPr id="34836" name="Line 40"/>
          <p:cNvSpPr>
            <a:spLocks noChangeShapeType="1"/>
          </p:cNvSpPr>
          <p:nvPr/>
        </p:nvSpPr>
        <p:spPr bwMode="auto">
          <a:xfrm>
            <a:off x="4652963" y="1712913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4837" name="Line 41"/>
          <p:cNvSpPr>
            <a:spLocks noChangeShapeType="1"/>
          </p:cNvSpPr>
          <p:nvPr/>
        </p:nvSpPr>
        <p:spPr bwMode="auto">
          <a:xfrm>
            <a:off x="4652963" y="2203450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4838" name="Line 42"/>
          <p:cNvSpPr>
            <a:spLocks noChangeShapeType="1"/>
          </p:cNvSpPr>
          <p:nvPr/>
        </p:nvSpPr>
        <p:spPr bwMode="auto">
          <a:xfrm>
            <a:off x="4616450" y="3117850"/>
            <a:ext cx="1588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4839" name="Line 43"/>
          <p:cNvSpPr>
            <a:spLocks noChangeShapeType="1"/>
          </p:cNvSpPr>
          <p:nvPr/>
        </p:nvSpPr>
        <p:spPr bwMode="auto">
          <a:xfrm>
            <a:off x="6138863" y="3117850"/>
            <a:ext cx="1587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4840" name="Rectangle 45"/>
          <p:cNvSpPr>
            <a:spLocks noChangeArrowheads="1"/>
          </p:cNvSpPr>
          <p:nvPr/>
        </p:nvSpPr>
        <p:spPr bwMode="auto">
          <a:xfrm>
            <a:off x="2025650" y="3575050"/>
            <a:ext cx="1676400" cy="2857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c[i-1]=FF54B1F1</a:t>
            </a:r>
          </a:p>
        </p:txBody>
      </p:sp>
      <p:sp>
        <p:nvSpPr>
          <p:cNvPr id="34841" name="Rectangle 46"/>
          <p:cNvSpPr>
            <a:spLocks noChangeArrowheads="1"/>
          </p:cNvSpPr>
          <p:nvPr/>
        </p:nvSpPr>
        <p:spPr bwMode="auto">
          <a:xfrm>
            <a:off x="3702050" y="3575050"/>
            <a:ext cx="1600200" cy="2857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c[i]=132FA776</a:t>
            </a:r>
          </a:p>
        </p:txBody>
      </p:sp>
      <p:sp>
        <p:nvSpPr>
          <p:cNvPr id="34842" name="Rectangle 47"/>
          <p:cNvSpPr>
            <a:spLocks noChangeArrowheads="1"/>
          </p:cNvSpPr>
          <p:nvPr/>
        </p:nvSpPr>
        <p:spPr bwMode="auto">
          <a:xfrm>
            <a:off x="5302250" y="3575050"/>
            <a:ext cx="1524000" cy="2857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c[i+1]</a:t>
            </a:r>
          </a:p>
        </p:txBody>
      </p:sp>
      <p:cxnSp>
        <p:nvCxnSpPr>
          <p:cNvPr id="34843" name="Connettore 2 43"/>
          <p:cNvCxnSpPr>
            <a:cxnSpLocks noChangeShapeType="1"/>
          </p:cNvCxnSpPr>
          <p:nvPr/>
        </p:nvCxnSpPr>
        <p:spPr bwMode="auto">
          <a:xfrm>
            <a:off x="2308225" y="3027363"/>
            <a:ext cx="144463" cy="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44" name="CasellaDiTesto 44"/>
          <p:cNvSpPr txBox="1">
            <a:spLocks noChangeArrowheads="1"/>
          </p:cNvSpPr>
          <p:nvPr/>
        </p:nvSpPr>
        <p:spPr bwMode="auto">
          <a:xfrm>
            <a:off x="2070100" y="2811463"/>
            <a:ext cx="311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K</a:t>
            </a:r>
          </a:p>
        </p:txBody>
      </p:sp>
      <p:cxnSp>
        <p:nvCxnSpPr>
          <p:cNvPr id="34845" name="Connettore 2 47"/>
          <p:cNvCxnSpPr>
            <a:cxnSpLocks noChangeShapeType="1"/>
          </p:cNvCxnSpPr>
          <p:nvPr/>
        </p:nvCxnSpPr>
        <p:spPr bwMode="auto">
          <a:xfrm>
            <a:off x="4037013" y="3036888"/>
            <a:ext cx="144462" cy="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46" name="CasellaDiTesto 48"/>
          <p:cNvSpPr txBox="1">
            <a:spLocks noChangeArrowheads="1"/>
          </p:cNvSpPr>
          <p:nvPr/>
        </p:nvSpPr>
        <p:spPr bwMode="auto">
          <a:xfrm>
            <a:off x="3797300" y="2820988"/>
            <a:ext cx="311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K</a:t>
            </a:r>
          </a:p>
        </p:txBody>
      </p:sp>
      <p:cxnSp>
        <p:nvCxnSpPr>
          <p:cNvPr id="34847" name="Connettore 2 49"/>
          <p:cNvCxnSpPr>
            <a:cxnSpLocks noChangeShapeType="1"/>
          </p:cNvCxnSpPr>
          <p:nvPr/>
        </p:nvCxnSpPr>
        <p:spPr bwMode="auto">
          <a:xfrm>
            <a:off x="5572125" y="3036888"/>
            <a:ext cx="144463" cy="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48" name="CasellaDiTesto 50"/>
          <p:cNvSpPr txBox="1">
            <a:spLocks noChangeArrowheads="1"/>
          </p:cNvSpPr>
          <p:nvPr/>
        </p:nvSpPr>
        <p:spPr bwMode="auto">
          <a:xfrm>
            <a:off x="5332413" y="2820988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K</a:t>
            </a:r>
          </a:p>
        </p:txBody>
      </p:sp>
      <p:sp>
        <p:nvSpPr>
          <p:cNvPr id="48" name="Segnaposto contenuto 2"/>
          <p:cNvSpPr>
            <a:spLocks noGrp="1"/>
          </p:cNvSpPr>
          <p:nvPr>
            <p:ph idx="1"/>
          </p:nvPr>
        </p:nvSpPr>
        <p:spPr>
          <a:xfrm>
            <a:off x="685800" y="4005263"/>
            <a:ext cx="7696200" cy="2090737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it-IT" dirty="0" err="1" smtClean="0"/>
              <a:t>Attacker</a:t>
            </a:r>
            <a:r>
              <a:rPr lang="it-IT" dirty="0" smtClean="0"/>
              <a:t> </a:t>
            </a:r>
            <a:r>
              <a:rPr lang="it-IT" dirty="0" err="1" smtClean="0"/>
              <a:t>knows</a:t>
            </a:r>
            <a:r>
              <a:rPr lang="it-IT" dirty="0" smtClean="0"/>
              <a:t> m[i] </a:t>
            </a:r>
            <a:r>
              <a:rPr lang="it-IT" dirty="0" err="1" smtClean="0"/>
              <a:t>contains</a:t>
            </a:r>
            <a:r>
              <a:rPr lang="it-IT" dirty="0" smtClean="0"/>
              <a:t> password</a:t>
            </a:r>
          </a:p>
          <a:p>
            <a:pPr lvl="1">
              <a:defRPr/>
            </a:pPr>
            <a:r>
              <a:rPr lang="it-IT" dirty="0" smtClean="0"/>
              <a:t>And </a:t>
            </a:r>
            <a:r>
              <a:rPr lang="it-IT" dirty="0" err="1" smtClean="0"/>
              <a:t>guess</a:t>
            </a:r>
            <a:r>
              <a:rPr lang="it-IT" dirty="0" smtClean="0"/>
              <a:t> </a:t>
            </a:r>
            <a:r>
              <a:rPr lang="it-IT" dirty="0" err="1" smtClean="0"/>
              <a:t>this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either</a:t>
            </a:r>
            <a:r>
              <a:rPr lang="it-IT" dirty="0" smtClean="0"/>
              <a:t> UGO or JOE, </a:t>
            </a: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does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know</a:t>
            </a:r>
            <a:r>
              <a:rPr lang="it-IT" dirty="0" smtClean="0"/>
              <a:t> </a:t>
            </a:r>
            <a:r>
              <a:rPr lang="it-IT" dirty="0" err="1" smtClean="0"/>
              <a:t>which</a:t>
            </a:r>
            <a:endParaRPr lang="it-IT" dirty="0" smtClean="0"/>
          </a:p>
          <a:p>
            <a:pPr>
              <a:defRPr/>
            </a:pPr>
            <a:r>
              <a:rPr lang="it-IT" dirty="0" err="1" smtClean="0"/>
              <a:t>Attacker</a:t>
            </a:r>
            <a:r>
              <a:rPr lang="it-IT" dirty="0" smtClean="0"/>
              <a:t> </a:t>
            </a:r>
            <a:r>
              <a:rPr lang="it-IT" dirty="0" err="1" smtClean="0"/>
              <a:t>sees</a:t>
            </a:r>
            <a:r>
              <a:rPr lang="it-IT" dirty="0" smtClean="0"/>
              <a:t> </a:t>
            </a:r>
            <a:r>
              <a:rPr lang="it-IT" dirty="0" err="1" smtClean="0"/>
              <a:t>relevant</a:t>
            </a:r>
            <a:r>
              <a:rPr lang="it-IT" dirty="0" smtClean="0"/>
              <a:t> </a:t>
            </a:r>
            <a:r>
              <a:rPr lang="it-IT" dirty="0" err="1" smtClean="0"/>
              <a:t>ciphertext</a:t>
            </a:r>
            <a:endParaRPr lang="it-IT" dirty="0" smtClean="0"/>
          </a:p>
          <a:p>
            <a:pPr lvl="1">
              <a:defRPr/>
            </a:pP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cannot</a:t>
            </a:r>
            <a:r>
              <a:rPr lang="it-IT" dirty="0" smtClean="0"/>
              <a:t> </a:t>
            </a:r>
            <a:r>
              <a:rPr lang="it-IT" dirty="0" err="1" smtClean="0"/>
              <a:t>learn</a:t>
            </a:r>
            <a:r>
              <a:rPr lang="it-IT" dirty="0" smtClean="0"/>
              <a:t> </a:t>
            </a:r>
            <a:r>
              <a:rPr lang="it-IT" dirty="0" err="1" smtClean="0"/>
              <a:t>which</a:t>
            </a:r>
            <a:r>
              <a:rPr lang="it-IT" dirty="0" smtClean="0"/>
              <a:t> </a:t>
            </a:r>
            <a:r>
              <a:rPr lang="it-IT" dirty="0" err="1" smtClean="0"/>
              <a:t>among</a:t>
            </a:r>
            <a:r>
              <a:rPr lang="it-IT" dirty="0" smtClean="0"/>
              <a:t> the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passwd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encrypted</a:t>
            </a:r>
            <a:r>
              <a:rPr lang="it-IT" dirty="0" smtClean="0"/>
              <a:t> (</a:t>
            </a:r>
            <a:r>
              <a:rPr lang="it-IT" dirty="0" err="1" smtClean="0"/>
              <a:t>semantic</a:t>
            </a:r>
            <a:r>
              <a:rPr lang="it-IT" dirty="0" smtClean="0"/>
              <a:t> security)</a:t>
            </a:r>
          </a:p>
          <a:p>
            <a:pPr>
              <a:defRPr/>
            </a:pPr>
            <a:r>
              <a:rPr lang="it-IT" dirty="0" smtClean="0"/>
              <a:t>BUT </a:t>
            </a:r>
            <a:r>
              <a:rPr lang="it-IT" dirty="0" err="1" smtClean="0"/>
              <a:t>attacker</a:t>
            </a:r>
            <a:r>
              <a:rPr lang="it-IT" dirty="0" smtClean="0"/>
              <a:t> can </a:t>
            </a:r>
            <a:r>
              <a:rPr lang="it-IT" dirty="0" err="1" smtClean="0"/>
              <a:t>convict</a:t>
            </a:r>
            <a:r>
              <a:rPr lang="it-IT" dirty="0" smtClean="0"/>
              <a:t> the </a:t>
            </a:r>
            <a:r>
              <a:rPr lang="it-IT" dirty="0" err="1" smtClean="0"/>
              <a:t>implementation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encrypt</a:t>
            </a:r>
            <a:r>
              <a:rPr lang="it-IT" dirty="0" smtClean="0"/>
              <a:t> some data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his</a:t>
            </a:r>
            <a:r>
              <a:rPr lang="it-IT" dirty="0" smtClean="0"/>
              <a:t> </a:t>
            </a:r>
            <a:r>
              <a:rPr lang="it-IT" dirty="0" err="1" smtClean="0"/>
              <a:t>choice</a:t>
            </a:r>
            <a:r>
              <a:rPr lang="it-IT" dirty="0" smtClean="0"/>
              <a:t> (</a:t>
            </a:r>
            <a:r>
              <a:rPr lang="it-IT" dirty="0" err="1" smtClean="0"/>
              <a:t>Chosen</a:t>
            </a:r>
            <a:r>
              <a:rPr lang="it-IT" dirty="0" smtClean="0"/>
              <a:t> </a:t>
            </a:r>
            <a:r>
              <a:rPr lang="it-IT" dirty="0" err="1" smtClean="0"/>
              <a:t>plaintext</a:t>
            </a:r>
            <a:r>
              <a:rPr lang="it-IT" dirty="0" smtClean="0"/>
              <a:t> </a:t>
            </a:r>
            <a:r>
              <a:rPr lang="it-IT" dirty="0" err="1" smtClean="0"/>
              <a:t>attack</a:t>
            </a:r>
            <a:r>
              <a:rPr lang="it-IT" dirty="0" smtClean="0"/>
              <a:t>): can </a:t>
            </a:r>
            <a:r>
              <a:rPr lang="it-IT" dirty="0" err="1" smtClean="0"/>
              <a:t>he</a:t>
            </a:r>
            <a:r>
              <a:rPr lang="it-IT" dirty="0" smtClean="0"/>
              <a:t> </a:t>
            </a:r>
            <a:r>
              <a:rPr lang="it-IT" dirty="0" err="1" smtClean="0"/>
              <a:t>learn</a:t>
            </a:r>
            <a:r>
              <a:rPr lang="it-IT" dirty="0" smtClean="0"/>
              <a:t> </a:t>
            </a:r>
            <a:r>
              <a:rPr lang="it-IT" dirty="0" err="1" smtClean="0"/>
              <a:t>which</a:t>
            </a:r>
            <a:r>
              <a:rPr lang="it-IT" dirty="0" smtClean="0"/>
              <a:t> </a:t>
            </a:r>
            <a:r>
              <a:rPr lang="it-IT" dirty="0" err="1" smtClean="0"/>
              <a:t>passwd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used</a:t>
            </a:r>
            <a:r>
              <a:rPr lang="it-IT" dirty="0" smtClean="0"/>
              <a:t> </a:t>
            </a:r>
            <a:r>
              <a:rPr lang="it-IT" dirty="0" err="1" smtClean="0"/>
              <a:t>among</a:t>
            </a:r>
            <a:r>
              <a:rPr lang="it-IT" dirty="0" smtClean="0"/>
              <a:t> the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choices</a:t>
            </a:r>
            <a:r>
              <a:rPr lang="it-IT" dirty="0" smtClean="0"/>
              <a:t>?</a:t>
            </a:r>
          </a:p>
        </p:txBody>
      </p:sp>
      <p:sp>
        <p:nvSpPr>
          <p:cNvPr id="34850" name="CasellaDiTesto 49"/>
          <p:cNvSpPr txBox="1">
            <a:spLocks noChangeArrowheads="1"/>
          </p:cNvSpPr>
          <p:nvPr/>
        </p:nvSpPr>
        <p:spPr bwMode="auto">
          <a:xfrm>
            <a:off x="3708400" y="1052513"/>
            <a:ext cx="18859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FF0000"/>
                </a:solidFill>
              </a:rPr>
              <a:t>XXX = JOE or UGO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predictable</a:t>
            </a:r>
            <a:r>
              <a:rPr lang="it-IT" dirty="0" smtClean="0"/>
              <a:t> IV?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3933825"/>
            <a:ext cx="7696200" cy="1582738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it-IT" dirty="0" err="1" smtClean="0"/>
              <a:t>Attacker</a:t>
            </a:r>
            <a:r>
              <a:rPr lang="it-IT" dirty="0" smtClean="0"/>
              <a:t> </a:t>
            </a:r>
            <a:r>
              <a:rPr lang="it-IT" dirty="0" err="1" smtClean="0"/>
              <a:t>predicts</a:t>
            </a:r>
            <a:r>
              <a:rPr lang="it-IT" dirty="0" smtClean="0"/>
              <a:t> X</a:t>
            </a:r>
          </a:p>
          <a:p>
            <a:pPr>
              <a:defRPr/>
            </a:pPr>
            <a:r>
              <a:rPr lang="it-IT" dirty="0" err="1" smtClean="0"/>
              <a:t>Sets</a:t>
            </a:r>
            <a:r>
              <a:rPr lang="it-IT" dirty="0" smtClean="0"/>
              <a:t> </a:t>
            </a:r>
            <a:r>
              <a:rPr lang="it-IT" dirty="0" err="1" smtClean="0"/>
              <a:t>newmsg</a:t>
            </a:r>
            <a:r>
              <a:rPr lang="it-IT" dirty="0" smtClean="0"/>
              <a:t>[0] = X</a:t>
            </a:r>
            <a:r>
              <a:rPr lang="it-IT" dirty="0" smtClean="0">
                <a:sym typeface="Symbol"/>
              </a:rPr>
              <a:t>c[i-1]PWGUESS</a:t>
            </a:r>
          </a:p>
          <a:p>
            <a:pPr lvl="1">
              <a:defRPr/>
            </a:pPr>
            <a:r>
              <a:rPr lang="it-IT" dirty="0" err="1" smtClean="0">
                <a:sym typeface="Symbol"/>
              </a:rPr>
              <a:t>Example</a:t>
            </a:r>
            <a:r>
              <a:rPr lang="it-IT" dirty="0" smtClean="0">
                <a:sym typeface="Symbol"/>
              </a:rPr>
              <a:t>: X”FF54B1F1””</a:t>
            </a:r>
            <a:r>
              <a:rPr lang="it-IT" dirty="0" err="1" smtClean="0">
                <a:sym typeface="Symbol"/>
              </a:rPr>
              <a:t>PASS=UGO</a:t>
            </a:r>
            <a:r>
              <a:rPr lang="it-IT" dirty="0" smtClean="0">
                <a:sym typeface="Symbol"/>
              </a:rPr>
              <a:t>”</a:t>
            </a:r>
          </a:p>
          <a:p>
            <a:pPr>
              <a:defRPr/>
            </a:pPr>
            <a:r>
              <a:rPr lang="it-IT" dirty="0" err="1" smtClean="0">
                <a:sym typeface="Symbol"/>
              </a:rPr>
              <a:t>If</a:t>
            </a:r>
            <a:r>
              <a:rPr lang="it-IT" dirty="0" smtClean="0">
                <a:sym typeface="Symbol"/>
              </a:rPr>
              <a:t> </a:t>
            </a:r>
            <a:r>
              <a:rPr lang="it-IT" dirty="0" err="1" smtClean="0">
                <a:sym typeface="Symbol"/>
              </a:rPr>
              <a:t>newct</a:t>
            </a:r>
            <a:r>
              <a:rPr lang="it-IT" dirty="0" smtClean="0">
                <a:sym typeface="Symbol"/>
              </a:rPr>
              <a:t>[0] == c[i] </a:t>
            </a:r>
            <a:r>
              <a:rPr lang="it-IT" dirty="0" err="1" smtClean="0">
                <a:sym typeface="Symbol"/>
              </a:rPr>
              <a:t>then</a:t>
            </a:r>
            <a:r>
              <a:rPr lang="it-IT" dirty="0" smtClean="0">
                <a:sym typeface="Symbol"/>
              </a:rPr>
              <a:t> </a:t>
            </a:r>
            <a:r>
              <a:rPr lang="it-IT" dirty="0" err="1" smtClean="0">
                <a:sym typeface="Symbol"/>
              </a:rPr>
              <a:t>guess</a:t>
            </a:r>
            <a:r>
              <a:rPr lang="it-IT" dirty="0" smtClean="0">
                <a:sym typeface="Symbol"/>
              </a:rPr>
              <a:t> OK!!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5844" name="Rectangle 5"/>
          <p:cNvSpPr>
            <a:spLocks noChangeArrowheads="1"/>
          </p:cNvSpPr>
          <p:nvPr/>
        </p:nvSpPr>
        <p:spPr bwMode="auto">
          <a:xfrm>
            <a:off x="2133600" y="2282825"/>
            <a:ext cx="914400" cy="6286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 sz="2400"/>
              <a:t>PRP</a:t>
            </a:r>
            <a:endParaRPr lang="en-US" altLang="it-IT" sz="2400">
              <a:sym typeface="Symbol" pitchFamily="18" charset="2"/>
            </a:endParaRPr>
          </a:p>
        </p:txBody>
      </p:sp>
      <p:sp>
        <p:nvSpPr>
          <p:cNvPr id="35845" name="Rectangle 6"/>
          <p:cNvSpPr>
            <a:spLocks noChangeArrowheads="1"/>
          </p:cNvSpPr>
          <p:nvPr/>
        </p:nvSpPr>
        <p:spPr bwMode="auto">
          <a:xfrm>
            <a:off x="3810000" y="2282825"/>
            <a:ext cx="914400" cy="6286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 sz="2400"/>
              <a:t>PRP</a:t>
            </a:r>
            <a:endParaRPr lang="en-US" altLang="it-IT" sz="2400">
              <a:sym typeface="Symbol" pitchFamily="18" charset="2"/>
            </a:endParaRPr>
          </a:p>
        </p:txBody>
      </p:sp>
      <p:sp>
        <p:nvSpPr>
          <p:cNvPr id="35846" name="Rectangle 10"/>
          <p:cNvSpPr>
            <a:spLocks noChangeArrowheads="1"/>
          </p:cNvSpPr>
          <p:nvPr/>
        </p:nvSpPr>
        <p:spPr bwMode="auto">
          <a:xfrm>
            <a:off x="1828800" y="1196975"/>
            <a:ext cx="1524000" cy="285750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newmsg[0]</a:t>
            </a:r>
          </a:p>
        </p:txBody>
      </p:sp>
      <p:sp>
        <p:nvSpPr>
          <p:cNvPr id="35847" name="Rectangle 11"/>
          <p:cNvSpPr>
            <a:spLocks noChangeArrowheads="1"/>
          </p:cNvSpPr>
          <p:nvPr/>
        </p:nvSpPr>
        <p:spPr bwMode="auto">
          <a:xfrm>
            <a:off x="3352800" y="1196975"/>
            <a:ext cx="1676400" cy="285750"/>
          </a:xfrm>
          <a:prstGeom prst="rect">
            <a:avLst/>
          </a:prstGeom>
          <a:solidFill>
            <a:srgbClr val="FAC09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newmsg[1]</a:t>
            </a:r>
          </a:p>
        </p:txBody>
      </p:sp>
      <p:sp>
        <p:nvSpPr>
          <p:cNvPr id="35848" name="Rectangle 14"/>
          <p:cNvSpPr>
            <a:spLocks noChangeArrowheads="1"/>
          </p:cNvSpPr>
          <p:nvPr/>
        </p:nvSpPr>
        <p:spPr bwMode="auto">
          <a:xfrm>
            <a:off x="685800" y="1196975"/>
            <a:ext cx="838200" cy="28575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IV = X</a:t>
            </a:r>
          </a:p>
        </p:txBody>
      </p:sp>
      <p:sp>
        <p:nvSpPr>
          <p:cNvPr id="35849" name="Text Box 15"/>
          <p:cNvSpPr txBox="1">
            <a:spLocks noChangeArrowheads="1"/>
          </p:cNvSpPr>
          <p:nvPr/>
        </p:nvSpPr>
        <p:spPr bwMode="auto">
          <a:xfrm>
            <a:off x="2322513" y="1584325"/>
            <a:ext cx="500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en-US" altLang="it-IT" sz="3200">
                <a:sym typeface="Symbol" pitchFamily="18" charset="2"/>
              </a:rPr>
              <a:t></a:t>
            </a:r>
          </a:p>
        </p:txBody>
      </p:sp>
      <p:sp>
        <p:nvSpPr>
          <p:cNvPr id="35850" name="Text Box 17"/>
          <p:cNvSpPr txBox="1">
            <a:spLocks noChangeArrowheads="1"/>
          </p:cNvSpPr>
          <p:nvPr/>
        </p:nvSpPr>
        <p:spPr bwMode="auto">
          <a:xfrm>
            <a:off x="4038600" y="1584325"/>
            <a:ext cx="500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en-US" altLang="it-IT" sz="3200">
                <a:sym typeface="Symbol" pitchFamily="18" charset="2"/>
              </a:rPr>
              <a:t></a:t>
            </a:r>
          </a:p>
        </p:txBody>
      </p:sp>
      <p:sp>
        <p:nvSpPr>
          <p:cNvPr id="35851" name="Line 19"/>
          <p:cNvSpPr>
            <a:spLocks noChangeShapeType="1"/>
          </p:cNvSpPr>
          <p:nvPr/>
        </p:nvSpPr>
        <p:spPr bwMode="auto">
          <a:xfrm>
            <a:off x="2559050" y="148272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5852" name="Line 20"/>
          <p:cNvSpPr>
            <a:spLocks noChangeShapeType="1"/>
          </p:cNvSpPr>
          <p:nvPr/>
        </p:nvSpPr>
        <p:spPr bwMode="auto">
          <a:xfrm>
            <a:off x="4267200" y="1506538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5853" name="Line 22"/>
          <p:cNvSpPr>
            <a:spLocks noChangeShapeType="1"/>
          </p:cNvSpPr>
          <p:nvPr/>
        </p:nvSpPr>
        <p:spPr bwMode="auto">
          <a:xfrm>
            <a:off x="4267200" y="199707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5854" name="Line 24"/>
          <p:cNvSpPr>
            <a:spLocks noChangeShapeType="1"/>
          </p:cNvSpPr>
          <p:nvPr/>
        </p:nvSpPr>
        <p:spPr bwMode="auto">
          <a:xfrm>
            <a:off x="2514600" y="199707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5855" name="Freeform 26"/>
          <p:cNvSpPr>
            <a:spLocks/>
          </p:cNvSpPr>
          <p:nvPr/>
        </p:nvSpPr>
        <p:spPr bwMode="auto">
          <a:xfrm>
            <a:off x="1066800" y="1482725"/>
            <a:ext cx="1371600" cy="400050"/>
          </a:xfrm>
          <a:custGeom>
            <a:avLst/>
            <a:gdLst>
              <a:gd name="T0" fmla="*/ 0 w 864"/>
              <a:gd name="T1" fmla="*/ 0 h 336"/>
              <a:gd name="T2" fmla="*/ 0 w 864"/>
              <a:gd name="T3" fmla="*/ 2147483647 h 336"/>
              <a:gd name="T4" fmla="*/ 2147483647 w 864"/>
              <a:gd name="T5" fmla="*/ 2147483647 h 336"/>
              <a:gd name="T6" fmla="*/ 0 60000 65536"/>
              <a:gd name="T7" fmla="*/ 0 60000 65536"/>
              <a:gd name="T8" fmla="*/ 0 60000 65536"/>
              <a:gd name="T9" fmla="*/ 0 w 864"/>
              <a:gd name="T10" fmla="*/ 0 h 336"/>
              <a:gd name="T11" fmla="*/ 864 w 864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4" h="336">
                <a:moveTo>
                  <a:pt x="0" y="0"/>
                </a:moveTo>
                <a:lnTo>
                  <a:pt x="0" y="336"/>
                </a:lnTo>
                <a:lnTo>
                  <a:pt x="864" y="336"/>
                </a:lnTo>
              </a:path>
            </a:pathLst>
          </a:custGeom>
          <a:noFill/>
          <a:ln w="12700" cmpd="sng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5856" name="Line 27"/>
          <p:cNvSpPr>
            <a:spLocks noChangeShapeType="1"/>
          </p:cNvSpPr>
          <p:nvPr/>
        </p:nvSpPr>
        <p:spPr bwMode="auto">
          <a:xfrm>
            <a:off x="2514600" y="2911475"/>
            <a:ext cx="1588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5857" name="Freeform 28"/>
          <p:cNvSpPr>
            <a:spLocks/>
          </p:cNvSpPr>
          <p:nvPr/>
        </p:nvSpPr>
        <p:spPr bwMode="auto">
          <a:xfrm>
            <a:off x="2514600" y="1882775"/>
            <a:ext cx="1600200" cy="1257300"/>
          </a:xfrm>
          <a:custGeom>
            <a:avLst/>
            <a:gdLst>
              <a:gd name="T0" fmla="*/ 0 w 1008"/>
              <a:gd name="T1" fmla="*/ 2147483647 h 1056"/>
              <a:gd name="T2" fmla="*/ 2147483647 w 1008"/>
              <a:gd name="T3" fmla="*/ 2147483647 h 1056"/>
              <a:gd name="T4" fmla="*/ 2147483647 w 1008"/>
              <a:gd name="T5" fmla="*/ 0 h 1056"/>
              <a:gd name="T6" fmla="*/ 2147483647 w 1008"/>
              <a:gd name="T7" fmla="*/ 0 h 105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056"/>
              <a:gd name="T14" fmla="*/ 1008 w 1008"/>
              <a:gd name="T15" fmla="*/ 1056 h 10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056">
                <a:moveTo>
                  <a:pt x="0" y="1056"/>
                </a:moveTo>
                <a:lnTo>
                  <a:pt x="576" y="1056"/>
                </a:lnTo>
                <a:lnTo>
                  <a:pt x="576" y="0"/>
                </a:lnTo>
                <a:lnTo>
                  <a:pt x="100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5858" name="Line 29"/>
          <p:cNvSpPr>
            <a:spLocks noChangeShapeType="1"/>
          </p:cNvSpPr>
          <p:nvPr/>
        </p:nvSpPr>
        <p:spPr bwMode="auto">
          <a:xfrm>
            <a:off x="4267200" y="2911475"/>
            <a:ext cx="1588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5859" name="Freeform 37"/>
          <p:cNvSpPr>
            <a:spLocks/>
          </p:cNvSpPr>
          <p:nvPr/>
        </p:nvSpPr>
        <p:spPr bwMode="auto">
          <a:xfrm>
            <a:off x="4267200" y="1882775"/>
            <a:ext cx="1600200" cy="1257300"/>
          </a:xfrm>
          <a:custGeom>
            <a:avLst/>
            <a:gdLst>
              <a:gd name="T0" fmla="*/ 0 w 1008"/>
              <a:gd name="T1" fmla="*/ 2147483647 h 1056"/>
              <a:gd name="T2" fmla="*/ 2147483647 w 1008"/>
              <a:gd name="T3" fmla="*/ 2147483647 h 1056"/>
              <a:gd name="T4" fmla="*/ 2147483647 w 1008"/>
              <a:gd name="T5" fmla="*/ 0 h 1056"/>
              <a:gd name="T6" fmla="*/ 2147483647 w 1008"/>
              <a:gd name="T7" fmla="*/ 0 h 105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056"/>
              <a:gd name="T14" fmla="*/ 1008 w 1008"/>
              <a:gd name="T15" fmla="*/ 1056 h 10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056">
                <a:moveTo>
                  <a:pt x="0" y="1056"/>
                </a:moveTo>
                <a:lnTo>
                  <a:pt x="576" y="1056"/>
                </a:lnTo>
                <a:lnTo>
                  <a:pt x="576" y="0"/>
                </a:lnTo>
                <a:lnTo>
                  <a:pt x="100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5860" name="Rectangle 44"/>
          <p:cNvSpPr>
            <a:spLocks noChangeArrowheads="1"/>
          </p:cNvSpPr>
          <p:nvPr/>
        </p:nvSpPr>
        <p:spPr bwMode="auto">
          <a:xfrm>
            <a:off x="1828800" y="3368675"/>
            <a:ext cx="1524000" cy="2857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newct[0]</a:t>
            </a:r>
          </a:p>
        </p:txBody>
      </p:sp>
      <p:sp>
        <p:nvSpPr>
          <p:cNvPr id="35861" name="Rectangle 45"/>
          <p:cNvSpPr>
            <a:spLocks noChangeArrowheads="1"/>
          </p:cNvSpPr>
          <p:nvPr/>
        </p:nvSpPr>
        <p:spPr bwMode="auto">
          <a:xfrm>
            <a:off x="3352800" y="3368675"/>
            <a:ext cx="1676400" cy="2857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newct[1]</a:t>
            </a:r>
          </a:p>
        </p:txBody>
      </p:sp>
      <p:cxnSp>
        <p:nvCxnSpPr>
          <p:cNvPr id="35862" name="Connettore 2 43"/>
          <p:cNvCxnSpPr>
            <a:cxnSpLocks noChangeShapeType="1"/>
          </p:cNvCxnSpPr>
          <p:nvPr/>
        </p:nvCxnSpPr>
        <p:spPr bwMode="auto">
          <a:xfrm>
            <a:off x="3635375" y="2820988"/>
            <a:ext cx="144463" cy="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863" name="CasellaDiTesto 44"/>
          <p:cNvSpPr txBox="1">
            <a:spLocks noChangeArrowheads="1"/>
          </p:cNvSpPr>
          <p:nvPr/>
        </p:nvSpPr>
        <p:spPr bwMode="auto">
          <a:xfrm>
            <a:off x="3397250" y="2605088"/>
            <a:ext cx="311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K</a:t>
            </a:r>
          </a:p>
        </p:txBody>
      </p:sp>
      <p:cxnSp>
        <p:nvCxnSpPr>
          <p:cNvPr id="35864" name="Connettore 2 45"/>
          <p:cNvCxnSpPr>
            <a:cxnSpLocks noChangeShapeType="1"/>
          </p:cNvCxnSpPr>
          <p:nvPr/>
        </p:nvCxnSpPr>
        <p:spPr bwMode="auto">
          <a:xfrm>
            <a:off x="1979613" y="2830513"/>
            <a:ext cx="144462" cy="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865" name="CasellaDiTesto 46"/>
          <p:cNvSpPr txBox="1">
            <a:spLocks noChangeArrowheads="1"/>
          </p:cNvSpPr>
          <p:nvPr/>
        </p:nvSpPr>
        <p:spPr bwMode="auto">
          <a:xfrm>
            <a:off x="1739900" y="2614613"/>
            <a:ext cx="311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K</a:t>
            </a:r>
          </a:p>
        </p:txBody>
      </p:sp>
      <p:sp>
        <p:nvSpPr>
          <p:cNvPr id="35866" name="CasellaDiTesto 47"/>
          <p:cNvSpPr txBox="1">
            <a:spLocks noChangeArrowheads="1"/>
          </p:cNvSpPr>
          <p:nvPr/>
        </p:nvSpPr>
        <p:spPr bwMode="auto">
          <a:xfrm>
            <a:off x="425450" y="836613"/>
            <a:ext cx="13446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X predictable!</a:t>
            </a:r>
          </a:p>
        </p:txBody>
      </p:sp>
      <p:sp>
        <p:nvSpPr>
          <p:cNvPr id="35867" name="CasellaDiTesto 48"/>
          <p:cNvSpPr txBox="1">
            <a:spLocks noChangeArrowheads="1"/>
          </p:cNvSpPr>
          <p:nvPr/>
        </p:nvSpPr>
        <p:spPr bwMode="auto">
          <a:xfrm>
            <a:off x="1744663" y="836613"/>
            <a:ext cx="1819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Chosen by attacker</a:t>
            </a:r>
          </a:p>
        </p:txBody>
      </p:sp>
      <p:sp>
        <p:nvSpPr>
          <p:cNvPr id="35868" name="CasellaDiTesto 27"/>
          <p:cNvSpPr txBox="1">
            <a:spLocks noChangeArrowheads="1"/>
          </p:cNvSpPr>
          <p:nvPr/>
        </p:nvSpPr>
        <p:spPr bwMode="auto">
          <a:xfrm>
            <a:off x="34925" y="5661025"/>
            <a:ext cx="91646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FF0000"/>
                </a:solidFill>
              </a:rPr>
              <a:t>Aftermath: predictable IV </a:t>
            </a:r>
            <a:r>
              <a:rPr lang="it-IT" altLang="it-IT" b="1">
                <a:solidFill>
                  <a:srgbClr val="FF0000"/>
                </a:solidFill>
                <a:sym typeface="Wingdings" pitchFamily="2" charset="2"/>
              </a:rPr>
              <a:t> can mount a dictionary attack (initially prevented by semantic security)!</a:t>
            </a:r>
            <a:endParaRPr lang="it-IT" altLang="it-IT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5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586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predictable</a:t>
            </a:r>
            <a:r>
              <a:rPr lang="it-IT" dirty="0" smtClean="0"/>
              <a:t> IV?</a:t>
            </a:r>
            <a:endParaRPr lang="it-IT" dirty="0"/>
          </a:p>
        </p:txBody>
      </p:sp>
      <p:sp>
        <p:nvSpPr>
          <p:cNvPr id="36867" name="Rectangle 6"/>
          <p:cNvSpPr>
            <a:spLocks noChangeArrowheads="1"/>
          </p:cNvSpPr>
          <p:nvPr/>
        </p:nvSpPr>
        <p:spPr bwMode="auto">
          <a:xfrm>
            <a:off x="852488" y="3344863"/>
            <a:ext cx="914400" cy="6286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 sz="2400"/>
              <a:t>PRP</a:t>
            </a:r>
            <a:endParaRPr lang="en-US" altLang="it-IT" sz="2400">
              <a:sym typeface="Symbol" pitchFamily="18" charset="2"/>
            </a:endParaRPr>
          </a:p>
        </p:txBody>
      </p:sp>
      <p:sp>
        <p:nvSpPr>
          <p:cNvPr id="36868" name="Rectangle 12"/>
          <p:cNvSpPr>
            <a:spLocks noChangeArrowheads="1"/>
          </p:cNvSpPr>
          <p:nvPr/>
        </p:nvSpPr>
        <p:spPr bwMode="auto">
          <a:xfrm>
            <a:off x="2071688" y="2259013"/>
            <a:ext cx="1600200" cy="285750"/>
          </a:xfrm>
          <a:prstGeom prst="rect">
            <a:avLst/>
          </a:prstGeom>
          <a:solidFill>
            <a:srgbClr val="FAC09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PASS=XXX</a:t>
            </a:r>
          </a:p>
        </p:txBody>
      </p:sp>
      <p:sp>
        <p:nvSpPr>
          <p:cNvPr id="36869" name="Line 29"/>
          <p:cNvSpPr>
            <a:spLocks noChangeShapeType="1"/>
          </p:cNvSpPr>
          <p:nvPr/>
        </p:nvSpPr>
        <p:spPr bwMode="auto">
          <a:xfrm>
            <a:off x="1309688" y="3973513"/>
            <a:ext cx="1587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870" name="Rectangle 36"/>
          <p:cNvSpPr>
            <a:spLocks noChangeArrowheads="1"/>
          </p:cNvSpPr>
          <p:nvPr/>
        </p:nvSpPr>
        <p:spPr bwMode="auto">
          <a:xfrm>
            <a:off x="2528888" y="3344863"/>
            <a:ext cx="914400" cy="6286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 sz="2400"/>
              <a:t>PRP</a:t>
            </a:r>
            <a:endParaRPr lang="en-US" altLang="it-IT" sz="2400">
              <a:sym typeface="Symbol" pitchFamily="18" charset="2"/>
            </a:endParaRPr>
          </a:p>
        </p:txBody>
      </p:sp>
      <p:sp>
        <p:nvSpPr>
          <p:cNvPr id="36871" name="Freeform 37"/>
          <p:cNvSpPr>
            <a:spLocks/>
          </p:cNvSpPr>
          <p:nvPr/>
        </p:nvSpPr>
        <p:spPr bwMode="auto">
          <a:xfrm>
            <a:off x="1309688" y="2944813"/>
            <a:ext cx="1600200" cy="1257300"/>
          </a:xfrm>
          <a:custGeom>
            <a:avLst/>
            <a:gdLst>
              <a:gd name="T0" fmla="*/ 0 w 1008"/>
              <a:gd name="T1" fmla="*/ 2147483647 h 1056"/>
              <a:gd name="T2" fmla="*/ 2147483647 w 1008"/>
              <a:gd name="T3" fmla="*/ 2147483647 h 1056"/>
              <a:gd name="T4" fmla="*/ 2147483647 w 1008"/>
              <a:gd name="T5" fmla="*/ 0 h 1056"/>
              <a:gd name="T6" fmla="*/ 2147483647 w 1008"/>
              <a:gd name="T7" fmla="*/ 0 h 105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056"/>
              <a:gd name="T14" fmla="*/ 1008 w 1008"/>
              <a:gd name="T15" fmla="*/ 1056 h 10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056">
                <a:moveTo>
                  <a:pt x="0" y="1056"/>
                </a:moveTo>
                <a:lnTo>
                  <a:pt x="576" y="1056"/>
                </a:lnTo>
                <a:lnTo>
                  <a:pt x="576" y="0"/>
                </a:lnTo>
                <a:lnTo>
                  <a:pt x="100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872" name="Freeform 38"/>
          <p:cNvSpPr>
            <a:spLocks/>
          </p:cNvSpPr>
          <p:nvPr/>
        </p:nvSpPr>
        <p:spPr bwMode="auto">
          <a:xfrm>
            <a:off x="2986088" y="2944813"/>
            <a:ext cx="1371600" cy="1257300"/>
          </a:xfrm>
          <a:custGeom>
            <a:avLst/>
            <a:gdLst>
              <a:gd name="T0" fmla="*/ 0 w 1008"/>
              <a:gd name="T1" fmla="*/ 2147483647 h 1056"/>
              <a:gd name="T2" fmla="*/ 2147483647 w 1008"/>
              <a:gd name="T3" fmla="*/ 2147483647 h 1056"/>
              <a:gd name="T4" fmla="*/ 2147483647 w 1008"/>
              <a:gd name="T5" fmla="*/ 0 h 1056"/>
              <a:gd name="T6" fmla="*/ 2147483647 w 1008"/>
              <a:gd name="T7" fmla="*/ 0 h 105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056"/>
              <a:gd name="T14" fmla="*/ 1008 w 1008"/>
              <a:gd name="T15" fmla="*/ 1056 h 10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056">
                <a:moveTo>
                  <a:pt x="0" y="1056"/>
                </a:moveTo>
                <a:lnTo>
                  <a:pt x="576" y="1056"/>
                </a:lnTo>
                <a:lnTo>
                  <a:pt x="576" y="0"/>
                </a:lnTo>
                <a:lnTo>
                  <a:pt x="100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873" name="Text Box 39"/>
          <p:cNvSpPr txBox="1">
            <a:spLocks noChangeArrowheads="1"/>
          </p:cNvSpPr>
          <p:nvPr/>
        </p:nvSpPr>
        <p:spPr bwMode="auto">
          <a:xfrm>
            <a:off x="2794000" y="2646363"/>
            <a:ext cx="500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en-US" altLang="it-IT" sz="3200">
                <a:sym typeface="Symbol" pitchFamily="18" charset="2"/>
              </a:rPr>
              <a:t></a:t>
            </a:r>
          </a:p>
        </p:txBody>
      </p:sp>
      <p:sp>
        <p:nvSpPr>
          <p:cNvPr id="36874" name="Line 40"/>
          <p:cNvSpPr>
            <a:spLocks noChangeShapeType="1"/>
          </p:cNvSpPr>
          <p:nvPr/>
        </p:nvSpPr>
        <p:spPr bwMode="auto">
          <a:xfrm>
            <a:off x="3022600" y="256857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875" name="Line 41"/>
          <p:cNvSpPr>
            <a:spLocks noChangeShapeType="1"/>
          </p:cNvSpPr>
          <p:nvPr/>
        </p:nvSpPr>
        <p:spPr bwMode="auto">
          <a:xfrm>
            <a:off x="3022600" y="3059113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876" name="Line 42"/>
          <p:cNvSpPr>
            <a:spLocks noChangeShapeType="1"/>
          </p:cNvSpPr>
          <p:nvPr/>
        </p:nvSpPr>
        <p:spPr bwMode="auto">
          <a:xfrm>
            <a:off x="2986088" y="3973513"/>
            <a:ext cx="1587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877" name="Rectangle 45"/>
          <p:cNvSpPr>
            <a:spLocks noChangeArrowheads="1"/>
          </p:cNvSpPr>
          <p:nvPr/>
        </p:nvSpPr>
        <p:spPr bwMode="auto">
          <a:xfrm>
            <a:off x="395288" y="4430713"/>
            <a:ext cx="1676400" cy="2857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c[i-1]=FF54B1F1</a:t>
            </a:r>
          </a:p>
        </p:txBody>
      </p:sp>
      <p:sp>
        <p:nvSpPr>
          <p:cNvPr id="36878" name="Rectangle 46"/>
          <p:cNvSpPr>
            <a:spLocks noChangeArrowheads="1"/>
          </p:cNvSpPr>
          <p:nvPr/>
        </p:nvSpPr>
        <p:spPr bwMode="auto">
          <a:xfrm>
            <a:off x="2071688" y="4430713"/>
            <a:ext cx="1600200" cy="2857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c[i]=132FA776</a:t>
            </a:r>
          </a:p>
        </p:txBody>
      </p:sp>
      <p:cxnSp>
        <p:nvCxnSpPr>
          <p:cNvPr id="36879" name="Connettore 2 43"/>
          <p:cNvCxnSpPr>
            <a:cxnSpLocks noChangeShapeType="1"/>
          </p:cNvCxnSpPr>
          <p:nvPr/>
        </p:nvCxnSpPr>
        <p:spPr bwMode="auto">
          <a:xfrm>
            <a:off x="677863" y="3883025"/>
            <a:ext cx="144462" cy="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880" name="CasellaDiTesto 44"/>
          <p:cNvSpPr txBox="1">
            <a:spLocks noChangeArrowheads="1"/>
          </p:cNvSpPr>
          <p:nvPr/>
        </p:nvSpPr>
        <p:spPr bwMode="auto">
          <a:xfrm>
            <a:off x="439738" y="3667125"/>
            <a:ext cx="311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K</a:t>
            </a:r>
          </a:p>
        </p:txBody>
      </p:sp>
      <p:cxnSp>
        <p:nvCxnSpPr>
          <p:cNvPr id="36881" name="Connettore 2 47"/>
          <p:cNvCxnSpPr>
            <a:cxnSpLocks noChangeShapeType="1"/>
          </p:cNvCxnSpPr>
          <p:nvPr/>
        </p:nvCxnSpPr>
        <p:spPr bwMode="auto">
          <a:xfrm>
            <a:off x="2406650" y="3892550"/>
            <a:ext cx="144463" cy="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882" name="CasellaDiTesto 48"/>
          <p:cNvSpPr txBox="1">
            <a:spLocks noChangeArrowheads="1"/>
          </p:cNvSpPr>
          <p:nvPr/>
        </p:nvSpPr>
        <p:spPr bwMode="auto">
          <a:xfrm>
            <a:off x="2166938" y="3676650"/>
            <a:ext cx="311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K</a:t>
            </a:r>
          </a:p>
        </p:txBody>
      </p:sp>
      <p:sp>
        <p:nvSpPr>
          <p:cNvPr id="36883" name="CasellaDiTesto 34"/>
          <p:cNvSpPr txBox="1">
            <a:spLocks noChangeArrowheads="1"/>
          </p:cNvSpPr>
          <p:nvPr/>
        </p:nvSpPr>
        <p:spPr bwMode="auto">
          <a:xfrm>
            <a:off x="323850" y="5292725"/>
            <a:ext cx="3641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C[i]=ENC(K, “FF54B1F1”</a:t>
            </a:r>
            <a:r>
              <a:rPr lang="it-IT" altLang="it-IT">
                <a:sym typeface="Symbol" pitchFamily="18" charset="2"/>
              </a:rPr>
              <a:t></a:t>
            </a:r>
            <a:r>
              <a:rPr lang="it-IT" altLang="it-IT"/>
              <a:t>“PASS=XXX”)</a:t>
            </a:r>
          </a:p>
        </p:txBody>
      </p:sp>
      <p:sp>
        <p:nvSpPr>
          <p:cNvPr id="36884" name="CasellaDiTesto 35"/>
          <p:cNvSpPr txBox="1">
            <a:spLocks noChangeArrowheads="1"/>
          </p:cNvSpPr>
          <p:nvPr/>
        </p:nvSpPr>
        <p:spPr bwMode="auto">
          <a:xfrm>
            <a:off x="323850" y="1196975"/>
            <a:ext cx="3943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 b="1"/>
              <a:t>Collected data, including target password</a:t>
            </a:r>
          </a:p>
        </p:txBody>
      </p:sp>
      <p:cxnSp>
        <p:nvCxnSpPr>
          <p:cNvPr id="36885" name="Connettore 1 37"/>
          <p:cNvCxnSpPr>
            <a:cxnSpLocks noChangeShapeType="1"/>
          </p:cNvCxnSpPr>
          <p:nvPr/>
        </p:nvCxnSpPr>
        <p:spPr bwMode="auto">
          <a:xfrm>
            <a:off x="4572000" y="1052513"/>
            <a:ext cx="0" cy="5040312"/>
          </a:xfrm>
          <a:prstGeom prst="line">
            <a:avLst/>
          </a:prstGeom>
          <a:noFill/>
          <a:ln w="508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886" name="CasellaDiTesto 38"/>
          <p:cNvSpPr txBox="1">
            <a:spLocks noChangeArrowheads="1"/>
          </p:cNvSpPr>
          <p:nvPr/>
        </p:nvSpPr>
        <p:spPr bwMode="auto">
          <a:xfrm>
            <a:off x="4732338" y="1196975"/>
            <a:ext cx="23129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 b="1"/>
              <a:t>Chosen plaintext attack</a:t>
            </a:r>
          </a:p>
        </p:txBody>
      </p:sp>
      <p:sp>
        <p:nvSpPr>
          <p:cNvPr id="36887" name="Rectangle 5"/>
          <p:cNvSpPr>
            <a:spLocks noChangeArrowheads="1"/>
          </p:cNvSpPr>
          <p:nvPr/>
        </p:nvSpPr>
        <p:spPr bwMode="auto">
          <a:xfrm>
            <a:off x="6238875" y="3290888"/>
            <a:ext cx="914400" cy="6286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 sz="2400"/>
              <a:t>PRP</a:t>
            </a:r>
            <a:endParaRPr lang="en-US" altLang="it-IT" sz="2400">
              <a:sym typeface="Symbol" pitchFamily="18" charset="2"/>
            </a:endParaRPr>
          </a:p>
        </p:txBody>
      </p:sp>
      <p:sp>
        <p:nvSpPr>
          <p:cNvPr id="36888" name="Rectangle 10"/>
          <p:cNvSpPr>
            <a:spLocks noChangeArrowheads="1"/>
          </p:cNvSpPr>
          <p:nvPr/>
        </p:nvSpPr>
        <p:spPr bwMode="auto">
          <a:xfrm>
            <a:off x="5934075" y="2205038"/>
            <a:ext cx="1524000" cy="285750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newmsg[0]</a:t>
            </a:r>
          </a:p>
        </p:txBody>
      </p:sp>
      <p:sp>
        <p:nvSpPr>
          <p:cNvPr id="36889" name="Rectangle 14"/>
          <p:cNvSpPr>
            <a:spLocks noChangeArrowheads="1"/>
          </p:cNvSpPr>
          <p:nvPr/>
        </p:nvSpPr>
        <p:spPr bwMode="auto">
          <a:xfrm>
            <a:off x="4791075" y="2205038"/>
            <a:ext cx="838200" cy="28575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IV = X</a:t>
            </a:r>
          </a:p>
        </p:txBody>
      </p:sp>
      <p:sp>
        <p:nvSpPr>
          <p:cNvPr id="36890" name="Text Box 15"/>
          <p:cNvSpPr txBox="1">
            <a:spLocks noChangeArrowheads="1"/>
          </p:cNvSpPr>
          <p:nvPr/>
        </p:nvSpPr>
        <p:spPr bwMode="auto">
          <a:xfrm>
            <a:off x="6427788" y="2592388"/>
            <a:ext cx="500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en-US" altLang="it-IT" sz="3200">
                <a:sym typeface="Symbol" pitchFamily="18" charset="2"/>
              </a:rPr>
              <a:t></a:t>
            </a:r>
          </a:p>
        </p:txBody>
      </p:sp>
      <p:sp>
        <p:nvSpPr>
          <p:cNvPr id="36891" name="Line 19"/>
          <p:cNvSpPr>
            <a:spLocks noChangeShapeType="1"/>
          </p:cNvSpPr>
          <p:nvPr/>
        </p:nvSpPr>
        <p:spPr bwMode="auto">
          <a:xfrm>
            <a:off x="6664325" y="2490788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892" name="Line 24"/>
          <p:cNvSpPr>
            <a:spLocks noChangeShapeType="1"/>
          </p:cNvSpPr>
          <p:nvPr/>
        </p:nvSpPr>
        <p:spPr bwMode="auto">
          <a:xfrm>
            <a:off x="6619875" y="3005138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893" name="Freeform 26"/>
          <p:cNvSpPr>
            <a:spLocks/>
          </p:cNvSpPr>
          <p:nvPr/>
        </p:nvSpPr>
        <p:spPr bwMode="auto">
          <a:xfrm>
            <a:off x="5172075" y="2490788"/>
            <a:ext cx="1371600" cy="400050"/>
          </a:xfrm>
          <a:custGeom>
            <a:avLst/>
            <a:gdLst>
              <a:gd name="T0" fmla="*/ 0 w 864"/>
              <a:gd name="T1" fmla="*/ 0 h 336"/>
              <a:gd name="T2" fmla="*/ 0 w 864"/>
              <a:gd name="T3" fmla="*/ 2147483647 h 336"/>
              <a:gd name="T4" fmla="*/ 2147483647 w 864"/>
              <a:gd name="T5" fmla="*/ 2147483647 h 336"/>
              <a:gd name="T6" fmla="*/ 0 60000 65536"/>
              <a:gd name="T7" fmla="*/ 0 60000 65536"/>
              <a:gd name="T8" fmla="*/ 0 60000 65536"/>
              <a:gd name="T9" fmla="*/ 0 w 864"/>
              <a:gd name="T10" fmla="*/ 0 h 336"/>
              <a:gd name="T11" fmla="*/ 864 w 864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4" h="336">
                <a:moveTo>
                  <a:pt x="0" y="0"/>
                </a:moveTo>
                <a:lnTo>
                  <a:pt x="0" y="336"/>
                </a:lnTo>
                <a:lnTo>
                  <a:pt x="864" y="336"/>
                </a:lnTo>
              </a:path>
            </a:pathLst>
          </a:custGeom>
          <a:noFill/>
          <a:ln w="12700" cmpd="sng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894" name="Line 27"/>
          <p:cNvSpPr>
            <a:spLocks noChangeShapeType="1"/>
          </p:cNvSpPr>
          <p:nvPr/>
        </p:nvSpPr>
        <p:spPr bwMode="auto">
          <a:xfrm>
            <a:off x="6619875" y="3919538"/>
            <a:ext cx="1588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895" name="Rectangle 44"/>
          <p:cNvSpPr>
            <a:spLocks noChangeArrowheads="1"/>
          </p:cNvSpPr>
          <p:nvPr/>
        </p:nvSpPr>
        <p:spPr bwMode="auto">
          <a:xfrm>
            <a:off x="5934075" y="4376738"/>
            <a:ext cx="1524000" cy="2857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newct[0]</a:t>
            </a:r>
          </a:p>
        </p:txBody>
      </p:sp>
      <p:cxnSp>
        <p:nvCxnSpPr>
          <p:cNvPr id="36896" name="Connettore 2 45"/>
          <p:cNvCxnSpPr>
            <a:cxnSpLocks noChangeShapeType="1"/>
          </p:cNvCxnSpPr>
          <p:nvPr/>
        </p:nvCxnSpPr>
        <p:spPr bwMode="auto">
          <a:xfrm>
            <a:off x="6084888" y="3838575"/>
            <a:ext cx="144462" cy="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897" name="CasellaDiTesto 46"/>
          <p:cNvSpPr txBox="1">
            <a:spLocks noChangeArrowheads="1"/>
          </p:cNvSpPr>
          <p:nvPr/>
        </p:nvSpPr>
        <p:spPr bwMode="auto">
          <a:xfrm>
            <a:off x="5845175" y="3622675"/>
            <a:ext cx="311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K</a:t>
            </a:r>
          </a:p>
        </p:txBody>
      </p:sp>
      <p:sp>
        <p:nvSpPr>
          <p:cNvPr id="36899" name="CasellaDiTesto 63"/>
          <p:cNvSpPr txBox="1">
            <a:spLocks noChangeArrowheads="1"/>
          </p:cNvSpPr>
          <p:nvPr/>
        </p:nvSpPr>
        <p:spPr bwMode="auto">
          <a:xfrm>
            <a:off x="5784850" y="1700213"/>
            <a:ext cx="26495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 sz="1600"/>
              <a:t>X</a:t>
            </a:r>
            <a:r>
              <a:rPr lang="it-IT" altLang="it-IT" sz="1600">
                <a:sym typeface="Symbol" pitchFamily="18" charset="2"/>
              </a:rPr>
              <a:t> </a:t>
            </a:r>
            <a:r>
              <a:rPr lang="it-IT" altLang="it-IT" sz="1600"/>
              <a:t>“FF54B1F1”</a:t>
            </a:r>
            <a:r>
              <a:rPr lang="it-IT" altLang="it-IT" sz="1600">
                <a:sym typeface="Symbol" pitchFamily="18" charset="2"/>
              </a:rPr>
              <a:t></a:t>
            </a:r>
            <a:r>
              <a:rPr lang="it-IT" altLang="it-IT" sz="1600"/>
              <a:t>“PASS=UGO”</a:t>
            </a:r>
          </a:p>
        </p:txBody>
      </p:sp>
      <p:cxnSp>
        <p:nvCxnSpPr>
          <p:cNvPr id="36900" name="Connettore 2 65"/>
          <p:cNvCxnSpPr>
            <a:cxnSpLocks noChangeShapeType="1"/>
            <a:stCxn id="36899" idx="2"/>
            <a:endCxn id="36888" idx="0"/>
          </p:cNvCxnSpPr>
          <p:nvPr/>
        </p:nvCxnSpPr>
        <p:spPr bwMode="auto">
          <a:xfrm flipH="1">
            <a:off x="6696075" y="2039938"/>
            <a:ext cx="414338" cy="16510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901" name="CasellaDiTesto 66"/>
          <p:cNvSpPr txBox="1">
            <a:spLocks noChangeArrowheads="1"/>
          </p:cNvSpPr>
          <p:nvPr/>
        </p:nvSpPr>
        <p:spPr bwMode="auto">
          <a:xfrm>
            <a:off x="6846888" y="2659063"/>
            <a:ext cx="23336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 sz="1600"/>
              <a:t>“FF54B1F1”</a:t>
            </a:r>
            <a:r>
              <a:rPr lang="it-IT" altLang="it-IT" sz="1600">
                <a:sym typeface="Symbol" pitchFamily="18" charset="2"/>
              </a:rPr>
              <a:t></a:t>
            </a:r>
            <a:r>
              <a:rPr lang="it-IT" altLang="it-IT" sz="1600"/>
              <a:t>“PASS=UGO”</a:t>
            </a:r>
          </a:p>
        </p:txBody>
      </p:sp>
      <p:cxnSp>
        <p:nvCxnSpPr>
          <p:cNvPr id="36902" name="Connettore 2 67"/>
          <p:cNvCxnSpPr>
            <a:cxnSpLocks noChangeShapeType="1"/>
          </p:cNvCxnSpPr>
          <p:nvPr/>
        </p:nvCxnSpPr>
        <p:spPr bwMode="auto">
          <a:xfrm flipH="1">
            <a:off x="6659563" y="2974975"/>
            <a:ext cx="414337" cy="166688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903" name="CasellaDiTesto 68"/>
          <p:cNvSpPr txBox="1">
            <a:spLocks noChangeArrowheads="1"/>
          </p:cNvSpPr>
          <p:nvPr/>
        </p:nvSpPr>
        <p:spPr bwMode="auto">
          <a:xfrm>
            <a:off x="4818063" y="5300663"/>
            <a:ext cx="41163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newct[0]=ENC(K, “FF54B1F1”</a:t>
            </a:r>
            <a:r>
              <a:rPr lang="it-IT" altLang="it-IT">
                <a:sym typeface="Symbol" pitchFamily="18" charset="2"/>
              </a:rPr>
              <a:t></a:t>
            </a:r>
            <a:r>
              <a:rPr lang="it-IT" altLang="it-IT"/>
              <a:t>“PASS=UGO”)</a:t>
            </a:r>
          </a:p>
        </p:txBody>
      </p:sp>
      <p:sp>
        <p:nvSpPr>
          <p:cNvPr id="36904" name="CasellaDiTesto 69"/>
          <p:cNvSpPr txBox="1">
            <a:spLocks noChangeArrowheads="1"/>
          </p:cNvSpPr>
          <p:nvPr/>
        </p:nvSpPr>
        <p:spPr bwMode="auto">
          <a:xfrm>
            <a:off x="5003800" y="5661025"/>
            <a:ext cx="38639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FF0000"/>
                </a:solidFill>
              </a:rPr>
              <a:t>If equal to c[i], then guess right!!</a:t>
            </a:r>
          </a:p>
          <a:p>
            <a:pPr eaLnBrk="1" hangingPunct="1"/>
            <a:r>
              <a:rPr lang="it-IT" altLang="it-IT" b="1">
                <a:solidFill>
                  <a:srgbClr val="FF0000"/>
                </a:solidFill>
              </a:rPr>
              <a:t>If different from c[i], then other pw right!!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6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6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6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6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6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99" grpId="0"/>
      <p:bldP spid="36901" grpId="0"/>
      <p:bldP spid="36903" grpId="0"/>
      <p:bldP spid="3690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Exploited</a:t>
            </a:r>
            <a:r>
              <a:rPr lang="it-IT" dirty="0" smtClean="0"/>
              <a:t> in TLS!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696200" cy="5183187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it-IT" dirty="0" err="1" smtClean="0"/>
              <a:t>Predictable</a:t>
            </a:r>
            <a:r>
              <a:rPr lang="it-IT" dirty="0" smtClean="0"/>
              <a:t> IV: </a:t>
            </a:r>
            <a:r>
              <a:rPr lang="it-IT" dirty="0" err="1" smtClean="0"/>
              <a:t>well</a:t>
            </a:r>
            <a:r>
              <a:rPr lang="it-IT" dirty="0" smtClean="0"/>
              <a:t> </a:t>
            </a:r>
            <a:r>
              <a:rPr lang="it-IT" dirty="0" err="1" smtClean="0"/>
              <a:t>known</a:t>
            </a:r>
            <a:r>
              <a:rPr lang="it-IT" dirty="0" smtClean="0"/>
              <a:t> </a:t>
            </a:r>
            <a:r>
              <a:rPr lang="it-IT" dirty="0" err="1" smtClean="0"/>
              <a:t>vulnerability</a:t>
            </a:r>
            <a:endParaRPr lang="it-IT" dirty="0" smtClean="0"/>
          </a:p>
          <a:p>
            <a:pPr lvl="2">
              <a:defRPr/>
            </a:pPr>
            <a:r>
              <a:rPr lang="it-IT" dirty="0" err="1" smtClean="0"/>
              <a:t>Rogaway</a:t>
            </a:r>
            <a:r>
              <a:rPr lang="it-IT" dirty="0" smtClean="0"/>
              <a:t> 1999 (on </a:t>
            </a:r>
            <a:r>
              <a:rPr lang="it-IT" dirty="0" err="1" smtClean="0"/>
              <a:t>IPsec</a:t>
            </a:r>
            <a:r>
              <a:rPr lang="it-IT" dirty="0" smtClean="0"/>
              <a:t> </a:t>
            </a:r>
            <a:r>
              <a:rPr lang="it-IT" dirty="0" err="1" smtClean="0"/>
              <a:t>issues</a:t>
            </a:r>
            <a:r>
              <a:rPr lang="it-IT" dirty="0" smtClean="0"/>
              <a:t>)</a:t>
            </a:r>
          </a:p>
          <a:p>
            <a:pPr lvl="2">
              <a:defRPr/>
            </a:pPr>
            <a:r>
              <a:rPr lang="it-IT" dirty="0" err="1" smtClean="0"/>
              <a:t>Moller</a:t>
            </a:r>
            <a:r>
              <a:rPr lang="it-IT" dirty="0" smtClean="0"/>
              <a:t> 2004 (</a:t>
            </a:r>
            <a:r>
              <a:rPr lang="it-IT" dirty="0" err="1" smtClean="0"/>
              <a:t>explicitly</a:t>
            </a:r>
            <a:r>
              <a:rPr lang="it-IT" dirty="0" smtClean="0"/>
              <a:t> </a:t>
            </a:r>
            <a:r>
              <a:rPr lang="it-IT" dirty="0" err="1" smtClean="0"/>
              <a:t>addressing</a:t>
            </a:r>
            <a:r>
              <a:rPr lang="it-IT" dirty="0" smtClean="0"/>
              <a:t> TLS)</a:t>
            </a:r>
          </a:p>
          <a:p>
            <a:pPr lvl="1">
              <a:defRPr/>
            </a:pPr>
            <a:r>
              <a:rPr lang="it-IT" dirty="0" smtClean="0"/>
              <a:t>TLS 1.0: IV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new</a:t>
            </a:r>
            <a:r>
              <a:rPr lang="it-IT" dirty="0" smtClean="0"/>
              <a:t> </a:t>
            </a:r>
            <a:r>
              <a:rPr lang="it-IT" dirty="0" err="1" smtClean="0"/>
              <a:t>msg</a:t>
            </a:r>
            <a:r>
              <a:rPr lang="it-IT" dirty="0" smtClean="0"/>
              <a:t> = last c[i]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previous</a:t>
            </a:r>
            <a:r>
              <a:rPr lang="it-IT" dirty="0" smtClean="0"/>
              <a:t> </a:t>
            </a:r>
            <a:r>
              <a:rPr lang="it-IT" dirty="0" err="1" smtClean="0"/>
              <a:t>message</a:t>
            </a:r>
            <a:endParaRPr lang="it-IT" dirty="0" smtClean="0"/>
          </a:p>
          <a:p>
            <a:pPr>
              <a:defRPr/>
            </a:pPr>
            <a:r>
              <a:rPr lang="it-IT" dirty="0" err="1" smtClean="0"/>
              <a:t>Corrected</a:t>
            </a:r>
            <a:r>
              <a:rPr lang="it-IT" dirty="0" smtClean="0"/>
              <a:t> in TLS v1.1+</a:t>
            </a:r>
          </a:p>
          <a:p>
            <a:pPr lvl="1">
              <a:defRPr/>
            </a:pPr>
            <a:r>
              <a:rPr lang="it-IT" dirty="0" err="1" smtClean="0"/>
              <a:t>Explicit</a:t>
            </a:r>
            <a:r>
              <a:rPr lang="it-IT" dirty="0" smtClean="0"/>
              <a:t> IV per </a:t>
            </a:r>
            <a:r>
              <a:rPr lang="it-IT" dirty="0" err="1" smtClean="0"/>
              <a:t>new</a:t>
            </a:r>
            <a:r>
              <a:rPr lang="it-IT" dirty="0" smtClean="0"/>
              <a:t> </a:t>
            </a:r>
            <a:r>
              <a:rPr lang="it-IT" dirty="0" err="1" smtClean="0"/>
              <a:t>msg</a:t>
            </a:r>
            <a:endParaRPr lang="it-IT" dirty="0" smtClean="0"/>
          </a:p>
          <a:p>
            <a:pPr lvl="1">
              <a:defRPr/>
            </a:pPr>
            <a:r>
              <a:rPr lang="it-IT" dirty="0" smtClean="0"/>
              <a:t>Note </a:t>
            </a:r>
            <a:r>
              <a:rPr lang="it-IT" dirty="0" err="1" smtClean="0"/>
              <a:t>that</a:t>
            </a:r>
            <a:r>
              <a:rPr lang="it-IT" dirty="0" smtClean="0"/>
              <a:t> </a:t>
            </a:r>
            <a:r>
              <a:rPr lang="it-IT" dirty="0" err="1" smtClean="0"/>
              <a:t>this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mandatory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DTLS </a:t>
            </a:r>
          </a:p>
          <a:p>
            <a:pPr lvl="2">
              <a:defRPr/>
            </a:pPr>
            <a:r>
              <a:rPr lang="it-IT" dirty="0" smtClean="0"/>
              <a:t>reception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previous</a:t>
            </a:r>
            <a:r>
              <a:rPr lang="it-IT" dirty="0" smtClean="0"/>
              <a:t> </a:t>
            </a:r>
            <a:r>
              <a:rPr lang="it-IT" dirty="0" err="1" smtClean="0"/>
              <a:t>msg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guaranteed</a:t>
            </a:r>
            <a:endParaRPr lang="it-IT" dirty="0" smtClean="0"/>
          </a:p>
          <a:p>
            <a:pPr>
              <a:defRPr/>
            </a:pP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practical</a:t>
            </a:r>
            <a:r>
              <a:rPr lang="it-IT" dirty="0" smtClean="0"/>
              <a:t> (?)</a:t>
            </a:r>
          </a:p>
          <a:p>
            <a:pPr lvl="1">
              <a:defRPr/>
            </a:pPr>
            <a:r>
              <a:rPr lang="it-IT" dirty="0" err="1" smtClean="0"/>
              <a:t>Limited</a:t>
            </a:r>
            <a:r>
              <a:rPr lang="it-IT" dirty="0" smtClean="0"/>
              <a:t> interest so far in </a:t>
            </a:r>
            <a:r>
              <a:rPr lang="it-IT" dirty="0" err="1" smtClean="0"/>
              <a:t>deploying</a:t>
            </a:r>
            <a:r>
              <a:rPr lang="it-IT" dirty="0" smtClean="0"/>
              <a:t> TLS1.1+ </a:t>
            </a:r>
          </a:p>
          <a:p>
            <a:pPr lvl="1">
              <a:defRPr/>
            </a:pPr>
            <a:r>
              <a:rPr lang="it-IT" dirty="0" err="1" smtClean="0"/>
              <a:t>Vulnerability</a:t>
            </a:r>
            <a:r>
              <a:rPr lang="it-IT" dirty="0" smtClean="0"/>
              <a:t> </a:t>
            </a:r>
            <a:r>
              <a:rPr lang="it-IT" dirty="0" err="1" smtClean="0"/>
              <a:t>theoretical</a:t>
            </a:r>
            <a:r>
              <a:rPr lang="it-IT" dirty="0" smtClean="0"/>
              <a:t>, </a:t>
            </a:r>
            <a:r>
              <a:rPr lang="it-IT" dirty="0" err="1" smtClean="0"/>
              <a:t>attack</a:t>
            </a:r>
            <a:r>
              <a:rPr lang="it-IT" dirty="0" smtClean="0"/>
              <a:t> </a:t>
            </a:r>
            <a:r>
              <a:rPr lang="it-IT" dirty="0" err="1" smtClean="0"/>
              <a:t>apparently</a:t>
            </a:r>
            <a:r>
              <a:rPr lang="it-IT" dirty="0" smtClean="0"/>
              <a:t> hard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mount</a:t>
            </a:r>
            <a:endParaRPr lang="it-IT" dirty="0" smtClean="0"/>
          </a:p>
          <a:p>
            <a:pPr lvl="2">
              <a:defRPr/>
            </a:pPr>
            <a:r>
              <a:rPr lang="it-IT" b="1" dirty="0" err="1" smtClean="0">
                <a:solidFill>
                  <a:srgbClr val="FF0000"/>
                </a:solidFill>
              </a:rPr>
              <a:t>…until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september</a:t>
            </a:r>
            <a:r>
              <a:rPr lang="it-IT" b="1" dirty="0" smtClean="0">
                <a:solidFill>
                  <a:srgbClr val="FF0000"/>
                </a:solidFill>
              </a:rPr>
              <a:t> 2011:</a:t>
            </a:r>
            <a:br>
              <a:rPr lang="it-IT" b="1" dirty="0" smtClean="0">
                <a:solidFill>
                  <a:srgbClr val="FF0000"/>
                </a:solidFill>
              </a:rPr>
            </a:br>
            <a:r>
              <a:rPr lang="it-IT" b="1" dirty="0" smtClean="0">
                <a:solidFill>
                  <a:srgbClr val="FF0000"/>
                </a:solidFill>
              </a:rPr>
              <a:t>     BEAST (T. </a:t>
            </a:r>
            <a:r>
              <a:rPr lang="it-IT" b="1" dirty="0" err="1" smtClean="0">
                <a:solidFill>
                  <a:srgbClr val="FF0000"/>
                </a:solidFill>
              </a:rPr>
              <a:t>Duong</a:t>
            </a:r>
            <a:r>
              <a:rPr lang="it-IT" b="1" dirty="0" smtClean="0">
                <a:solidFill>
                  <a:srgbClr val="FF0000"/>
                </a:solidFill>
              </a:rPr>
              <a:t> &amp; J. Rizzo)</a:t>
            </a:r>
            <a:r>
              <a:rPr lang="it-IT" dirty="0" smtClean="0"/>
              <a:t>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Why</a:t>
            </a:r>
            <a:r>
              <a:rPr lang="it-IT" dirty="0" smtClean="0"/>
              <a:t> </a:t>
            </a:r>
            <a:r>
              <a:rPr lang="it-IT" dirty="0" err="1" smtClean="0"/>
              <a:t>attack</a:t>
            </a:r>
            <a:r>
              <a:rPr lang="it-IT" dirty="0" smtClean="0"/>
              <a:t> </a:t>
            </a:r>
            <a:r>
              <a:rPr lang="it-IT" dirty="0" err="1" smtClean="0"/>
              <a:t>believed</a:t>
            </a:r>
            <a:r>
              <a:rPr lang="it-IT" dirty="0" smtClean="0"/>
              <a:t> to be </a:t>
            </a:r>
            <a:r>
              <a:rPr lang="it-IT" dirty="0" err="1" smtClean="0"/>
              <a:t>unpractical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560" y="1412776"/>
            <a:ext cx="8229600" cy="5040560"/>
          </a:xfrm>
        </p:spPr>
        <p:txBody>
          <a:bodyPr>
            <a:normAutofit/>
          </a:bodyPr>
          <a:lstStyle/>
          <a:p>
            <a:r>
              <a:rPr lang="it-IT" dirty="0" smtClean="0"/>
              <a:t>Software </a:t>
            </a:r>
            <a:r>
              <a:rPr lang="it-IT" dirty="0" err="1" smtClean="0"/>
              <a:t>issues</a:t>
            </a:r>
            <a:endParaRPr lang="it-IT" dirty="0" smtClean="0"/>
          </a:p>
          <a:p>
            <a:pPr lvl="1"/>
            <a:r>
              <a:rPr lang="it-IT" dirty="0" err="1" smtClean="0"/>
              <a:t>Chosen</a:t>
            </a:r>
            <a:r>
              <a:rPr lang="it-IT" dirty="0" smtClean="0"/>
              <a:t> </a:t>
            </a:r>
            <a:r>
              <a:rPr lang="it-IT" dirty="0" err="1" smtClean="0"/>
              <a:t>Plaintext</a:t>
            </a:r>
            <a:r>
              <a:rPr lang="it-IT" dirty="0" smtClean="0"/>
              <a:t> </a:t>
            </a:r>
            <a:r>
              <a:rPr lang="it-IT" dirty="0" err="1" smtClean="0"/>
              <a:t>Attach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active</a:t>
            </a:r>
            <a:endParaRPr lang="it-IT" dirty="0" smtClean="0"/>
          </a:p>
          <a:p>
            <a:pPr lvl="2"/>
            <a:r>
              <a:rPr lang="it-IT" dirty="0" smtClean="0"/>
              <a:t>Active agent code </a:t>
            </a:r>
            <a:r>
              <a:rPr lang="it-IT" dirty="0" err="1" smtClean="0"/>
              <a:t>running</a:t>
            </a:r>
            <a:r>
              <a:rPr lang="it-IT" dirty="0" smtClean="0"/>
              <a:t> on </a:t>
            </a:r>
            <a:r>
              <a:rPr lang="it-IT" dirty="0" err="1" smtClean="0"/>
              <a:t>user</a:t>
            </a:r>
            <a:r>
              <a:rPr lang="it-IT" dirty="0" smtClean="0"/>
              <a:t> browser</a:t>
            </a:r>
          </a:p>
          <a:p>
            <a:pPr lvl="2"/>
            <a:r>
              <a:rPr lang="it-IT" dirty="0" err="1" smtClean="0"/>
              <a:t>Injection</a:t>
            </a:r>
            <a:r>
              <a:rPr lang="it-IT" dirty="0" smtClean="0"/>
              <a:t> of </a:t>
            </a:r>
            <a:r>
              <a:rPr lang="it-IT" dirty="0" err="1" smtClean="0"/>
              <a:t>chosen</a:t>
            </a:r>
            <a:r>
              <a:rPr lang="it-IT" dirty="0" smtClean="0"/>
              <a:t> </a:t>
            </a:r>
            <a:r>
              <a:rPr lang="it-IT" dirty="0" err="1" smtClean="0"/>
              <a:t>plaintext</a:t>
            </a:r>
            <a:r>
              <a:rPr lang="it-IT" dirty="0" smtClean="0"/>
              <a:t> from </a:t>
            </a:r>
            <a:r>
              <a:rPr lang="it-IT" dirty="0" err="1" smtClean="0"/>
              <a:t>attacker</a:t>
            </a:r>
            <a:endParaRPr lang="it-IT" dirty="0" smtClean="0"/>
          </a:p>
          <a:p>
            <a:pPr lvl="2"/>
            <a:endParaRPr lang="it-IT" dirty="0" smtClean="0"/>
          </a:p>
          <a:p>
            <a:pPr lvl="1"/>
            <a:r>
              <a:rPr lang="it-IT" dirty="0" err="1" smtClean="0">
                <a:solidFill>
                  <a:srgbClr val="FF0000"/>
                </a:solidFill>
              </a:rPr>
              <a:t>Found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feasible</a:t>
            </a:r>
            <a:r>
              <a:rPr lang="it-IT" dirty="0" smtClean="0">
                <a:solidFill>
                  <a:srgbClr val="FF0000"/>
                </a:solidFill>
              </a:rPr>
              <a:t> with </a:t>
            </a:r>
            <a:r>
              <a:rPr lang="it-IT" dirty="0" err="1" smtClean="0">
                <a:solidFill>
                  <a:srgbClr val="FF0000"/>
                </a:solidFill>
              </a:rPr>
              <a:t>modern</a:t>
            </a:r>
            <a:r>
              <a:rPr lang="it-IT" dirty="0" smtClean="0">
                <a:solidFill>
                  <a:srgbClr val="FF0000"/>
                </a:solidFill>
              </a:rPr>
              <a:t> web </a:t>
            </a:r>
            <a:r>
              <a:rPr lang="it-IT" dirty="0" err="1" smtClean="0">
                <a:solidFill>
                  <a:srgbClr val="FF0000"/>
                </a:solidFill>
              </a:rPr>
              <a:t>technologies</a:t>
            </a:r>
            <a:endParaRPr lang="it-IT" dirty="0" smtClean="0">
              <a:solidFill>
                <a:srgbClr val="FF0000"/>
              </a:solidFill>
            </a:endParaRPr>
          </a:p>
          <a:p>
            <a:pPr lvl="2"/>
            <a:r>
              <a:rPr lang="it-IT" dirty="0" err="1" smtClean="0">
                <a:solidFill>
                  <a:srgbClr val="FF0000"/>
                </a:solidFill>
              </a:rPr>
              <a:t>Websockets</a:t>
            </a:r>
            <a:r>
              <a:rPr lang="it-IT" dirty="0" smtClean="0">
                <a:solidFill>
                  <a:srgbClr val="FF0000"/>
                </a:solidFill>
              </a:rPr>
              <a:t>, HTML5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2624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Why</a:t>
            </a:r>
            <a:r>
              <a:rPr lang="it-IT" dirty="0" smtClean="0"/>
              <a:t> </a:t>
            </a:r>
            <a:r>
              <a:rPr lang="it-IT" dirty="0" err="1" smtClean="0"/>
              <a:t>attack</a:t>
            </a:r>
            <a:r>
              <a:rPr lang="it-IT" dirty="0" smtClean="0"/>
              <a:t> </a:t>
            </a:r>
            <a:r>
              <a:rPr lang="it-IT" dirty="0" err="1" smtClean="0"/>
              <a:t>believed</a:t>
            </a:r>
            <a:r>
              <a:rPr lang="it-IT" dirty="0" smtClean="0"/>
              <a:t> to be </a:t>
            </a:r>
            <a:r>
              <a:rPr lang="it-IT" dirty="0" err="1" smtClean="0"/>
              <a:t>unpractical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560" y="1412776"/>
            <a:ext cx="8229600" cy="5040560"/>
          </a:xfrm>
        </p:spPr>
        <p:txBody>
          <a:bodyPr>
            <a:normAutofit fontScale="85000" lnSpcReduction="10000"/>
          </a:bodyPr>
          <a:lstStyle/>
          <a:p>
            <a:r>
              <a:rPr lang="it-IT" dirty="0" err="1" smtClean="0"/>
              <a:t>Complexity</a:t>
            </a:r>
            <a:r>
              <a:rPr lang="it-IT" dirty="0" smtClean="0"/>
              <a:t> </a:t>
            </a:r>
            <a:r>
              <a:rPr lang="it-IT" dirty="0" err="1" smtClean="0"/>
              <a:t>issues</a:t>
            </a:r>
            <a:endParaRPr lang="it-IT" dirty="0" smtClean="0"/>
          </a:p>
          <a:p>
            <a:pPr lvl="1"/>
            <a:r>
              <a:rPr lang="it-IT" dirty="0" smtClean="0"/>
              <a:t>Brute force </a:t>
            </a:r>
            <a:r>
              <a:rPr lang="it-IT" dirty="0" err="1" smtClean="0"/>
              <a:t>attack</a:t>
            </a:r>
            <a:r>
              <a:rPr lang="it-IT" dirty="0" smtClean="0"/>
              <a:t>: must </a:t>
            </a:r>
            <a:r>
              <a:rPr lang="it-IT" dirty="0" err="1" smtClean="0"/>
              <a:t>provide</a:t>
            </a:r>
            <a:r>
              <a:rPr lang="it-IT" dirty="0" smtClean="0"/>
              <a:t> a </a:t>
            </a:r>
            <a:r>
              <a:rPr lang="it-IT" dirty="0" err="1" smtClean="0"/>
              <a:t>guess</a:t>
            </a:r>
            <a:r>
              <a:rPr lang="it-IT" dirty="0" smtClean="0"/>
              <a:t> for </a:t>
            </a:r>
            <a:r>
              <a:rPr lang="it-IT" dirty="0" err="1" smtClean="0"/>
              <a:t>all</a:t>
            </a:r>
            <a:r>
              <a:rPr lang="it-IT" dirty="0" smtClean="0"/>
              <a:t> </a:t>
            </a:r>
            <a:r>
              <a:rPr lang="it-IT" dirty="0" err="1" smtClean="0"/>
              <a:t>possible</a:t>
            </a:r>
            <a:r>
              <a:rPr lang="it-IT" dirty="0" smtClean="0"/>
              <a:t> </a:t>
            </a:r>
            <a:r>
              <a:rPr lang="it-IT" dirty="0" err="1" smtClean="0"/>
              <a:t>content</a:t>
            </a:r>
            <a:r>
              <a:rPr lang="it-IT" dirty="0" smtClean="0"/>
              <a:t> of a </a:t>
            </a:r>
            <a:r>
              <a:rPr lang="it-IT" dirty="0" err="1" smtClean="0"/>
              <a:t>block</a:t>
            </a:r>
            <a:endParaRPr lang="it-IT" dirty="0" smtClean="0"/>
          </a:p>
          <a:p>
            <a:pPr lvl="2"/>
            <a:r>
              <a:rPr lang="it-IT" dirty="0" smtClean="0"/>
              <a:t>AES: 128 bits </a:t>
            </a:r>
            <a:r>
              <a:rPr lang="it-IT" dirty="0" err="1" smtClean="0"/>
              <a:t>block</a:t>
            </a:r>
            <a:r>
              <a:rPr lang="it-IT" dirty="0" smtClean="0"/>
              <a:t> </a:t>
            </a:r>
            <a:r>
              <a:rPr lang="it-IT" dirty="0" smtClean="0">
                <a:sym typeface="Wingdings" panose="05000000000000000000" pitchFamily="2" charset="2"/>
              </a:rPr>
              <a:t> 2</a:t>
            </a:r>
            <a:r>
              <a:rPr lang="it-IT" baseline="30000" dirty="0" smtClean="0">
                <a:sym typeface="Wingdings" panose="05000000000000000000" pitchFamily="2" charset="2"/>
              </a:rPr>
              <a:t>128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guesses</a:t>
            </a:r>
            <a:r>
              <a:rPr lang="it-IT" dirty="0" smtClean="0">
                <a:sym typeface="Wingdings" panose="05000000000000000000" pitchFamily="2" charset="2"/>
              </a:rPr>
              <a:t>  no way</a:t>
            </a:r>
          </a:p>
          <a:p>
            <a:pPr lvl="1"/>
            <a:r>
              <a:rPr lang="it-IT" dirty="0" err="1" smtClean="0">
                <a:sym typeface="Wingdings" panose="05000000000000000000" pitchFamily="2" charset="2"/>
              </a:rPr>
              <a:t>Authentication</a:t>
            </a:r>
            <a:r>
              <a:rPr lang="it-IT" dirty="0" smtClean="0">
                <a:sym typeface="Wingdings" panose="05000000000000000000" pitchFamily="2" charset="2"/>
              </a:rPr>
              <a:t> cookies </a:t>
            </a:r>
            <a:r>
              <a:rPr lang="it-IT" dirty="0" err="1" smtClean="0">
                <a:sym typeface="Wingdings" panose="05000000000000000000" pitchFamily="2" charset="2"/>
              </a:rPr>
              <a:t>may</a:t>
            </a:r>
            <a:r>
              <a:rPr lang="it-IT" dirty="0" smtClean="0">
                <a:sym typeface="Wingdings" panose="05000000000000000000" pitchFamily="2" charset="2"/>
              </a:rPr>
              <a:t> be long!! </a:t>
            </a:r>
          </a:p>
          <a:p>
            <a:pPr lvl="2"/>
            <a:r>
              <a:rPr lang="it-IT" dirty="0" err="1" smtClean="0">
                <a:sym typeface="Wingdings" panose="05000000000000000000" pitchFamily="2" charset="2"/>
              </a:rPr>
              <a:t>Complexity</a:t>
            </a:r>
            <a:r>
              <a:rPr lang="it-IT" dirty="0" smtClean="0">
                <a:sym typeface="Wingdings" panose="05000000000000000000" pitchFamily="2" charset="2"/>
              </a:rPr>
              <a:t> of </a:t>
            </a:r>
            <a:r>
              <a:rPr lang="it-IT" dirty="0" err="1" smtClean="0">
                <a:sym typeface="Wingdings" panose="05000000000000000000" pitchFamily="2" charset="2"/>
              </a:rPr>
              <a:t>guess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exponential</a:t>
            </a:r>
            <a:r>
              <a:rPr lang="it-IT" dirty="0" smtClean="0">
                <a:sym typeface="Wingdings" panose="05000000000000000000" pitchFamily="2" charset="2"/>
              </a:rPr>
              <a:t> with </a:t>
            </a:r>
            <a:r>
              <a:rPr lang="it-IT" dirty="0" err="1" smtClean="0">
                <a:sym typeface="Wingdings" panose="05000000000000000000" pitchFamily="2" charset="2"/>
              </a:rPr>
              <a:t>authentication</a:t>
            </a:r>
            <a:r>
              <a:rPr lang="it-IT" dirty="0" smtClean="0">
                <a:sym typeface="Wingdings" panose="05000000000000000000" pitchFamily="2" charset="2"/>
              </a:rPr>
              <a:t> cookie </a:t>
            </a:r>
            <a:r>
              <a:rPr lang="it-IT" dirty="0" err="1" smtClean="0">
                <a:sym typeface="Wingdings" panose="05000000000000000000" pitchFamily="2" charset="2"/>
              </a:rPr>
              <a:t>size</a:t>
            </a:r>
            <a:endParaRPr lang="it-IT" dirty="0" smtClean="0">
              <a:sym typeface="Wingdings" panose="05000000000000000000" pitchFamily="2" charset="2"/>
            </a:endParaRPr>
          </a:p>
          <a:p>
            <a:pPr lvl="2"/>
            <a:r>
              <a:rPr lang="it-IT" dirty="0" err="1" smtClean="0">
                <a:sym typeface="Wingdings" panose="05000000000000000000" pitchFamily="2" charset="2"/>
              </a:rPr>
              <a:t>Frequently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auth</a:t>
            </a:r>
            <a:r>
              <a:rPr lang="it-IT" dirty="0" smtClean="0">
                <a:sym typeface="Wingdings" panose="05000000000000000000" pitchFamily="2" charset="2"/>
              </a:rPr>
              <a:t> cookies look </a:t>
            </a:r>
            <a:r>
              <a:rPr lang="it-IT" dirty="0" err="1" smtClean="0">
                <a:sym typeface="Wingdings" panose="05000000000000000000" pitchFamily="2" charset="2"/>
              </a:rPr>
              <a:t>very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much</a:t>
            </a:r>
            <a:r>
              <a:rPr lang="it-IT" dirty="0" smtClean="0">
                <a:sym typeface="Wingdings" panose="05000000000000000000" pitchFamily="2" charset="2"/>
              </a:rPr>
              <a:t> «</a:t>
            </a:r>
            <a:r>
              <a:rPr lang="it-IT" dirty="0" err="1" smtClean="0">
                <a:sym typeface="Wingdings" panose="05000000000000000000" pitchFamily="2" charset="2"/>
              </a:rPr>
              <a:t>entropic</a:t>
            </a:r>
            <a:r>
              <a:rPr lang="it-IT" dirty="0" smtClean="0">
                <a:sym typeface="Wingdings" panose="05000000000000000000" pitchFamily="2" charset="2"/>
              </a:rPr>
              <a:t>», hard to </a:t>
            </a:r>
            <a:r>
              <a:rPr lang="it-IT" dirty="0" err="1" smtClean="0">
                <a:sym typeface="Wingdings" panose="05000000000000000000" pitchFamily="2" charset="2"/>
              </a:rPr>
              <a:t>dictionary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attack</a:t>
            </a:r>
            <a:endParaRPr lang="it-IT" dirty="0" smtClean="0">
              <a:sym typeface="Wingdings" panose="05000000000000000000" pitchFamily="2" charset="2"/>
            </a:endParaRPr>
          </a:p>
          <a:p>
            <a:r>
              <a:rPr lang="it-IT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Turned</a:t>
            </a:r>
            <a:r>
              <a:rPr lang="it-IT" dirty="0" smtClean="0">
                <a:solidFill>
                  <a:srgbClr val="FF0000"/>
                </a:solidFill>
                <a:sym typeface="Wingdings" panose="05000000000000000000" pitchFamily="2" charset="2"/>
              </a:rPr>
              <a:t> out </a:t>
            </a:r>
            <a:r>
              <a:rPr lang="it-IT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NOT to be the case</a:t>
            </a:r>
            <a:r>
              <a:rPr lang="it-IT" dirty="0" smtClean="0">
                <a:solidFill>
                  <a:srgbClr val="FF0000"/>
                </a:solidFill>
                <a:sym typeface="Wingdings" panose="05000000000000000000" pitchFamily="2" charset="2"/>
              </a:rPr>
              <a:t>! </a:t>
            </a:r>
          </a:p>
          <a:p>
            <a:pPr lvl="2"/>
            <a:r>
              <a:rPr lang="it-IT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Breakthrough</a:t>
            </a:r>
            <a:r>
              <a:rPr lang="it-IT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it-IT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enabler</a:t>
            </a:r>
            <a:r>
              <a:rPr lang="it-IT" dirty="0" smtClean="0">
                <a:solidFill>
                  <a:srgbClr val="FF0000"/>
                </a:solidFill>
                <a:sym typeface="Wingdings" panose="05000000000000000000" pitchFamily="2" charset="2"/>
              </a:rPr>
              <a:t>: «</a:t>
            </a:r>
            <a:r>
              <a:rPr lang="it-IT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chosen</a:t>
            </a:r>
            <a:r>
              <a:rPr lang="it-IT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it-IT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boundary</a:t>
            </a:r>
            <a:r>
              <a:rPr lang="it-IT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it-IT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attack</a:t>
            </a:r>
            <a:r>
              <a:rPr lang="it-IT" dirty="0" smtClean="0">
                <a:solidFill>
                  <a:srgbClr val="FF0000"/>
                </a:solidFill>
                <a:sym typeface="Wingdings" panose="05000000000000000000" pitchFamily="2" charset="2"/>
              </a:rPr>
              <a:t>»!!</a:t>
            </a:r>
          </a:p>
          <a:p>
            <a:pPr lvl="2"/>
            <a:r>
              <a:rPr lang="it-IT" dirty="0" smtClean="0">
                <a:solidFill>
                  <a:srgbClr val="FF0000"/>
                </a:solidFill>
                <a:sym typeface="Wingdings" panose="05000000000000000000" pitchFamily="2" charset="2"/>
              </a:rPr>
              <a:t>Attack LINEAR (!) with </a:t>
            </a:r>
            <a:r>
              <a:rPr lang="it-IT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authentication</a:t>
            </a:r>
            <a:r>
              <a:rPr lang="it-IT" dirty="0" smtClean="0">
                <a:solidFill>
                  <a:srgbClr val="FF0000"/>
                </a:solidFill>
                <a:sym typeface="Wingdings" panose="05000000000000000000" pitchFamily="2" charset="2"/>
              </a:rPr>
              <a:t> cookie </a:t>
            </a:r>
            <a:r>
              <a:rPr lang="it-IT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size</a:t>
            </a:r>
            <a:r>
              <a:rPr lang="it-IT" dirty="0" smtClean="0">
                <a:solidFill>
                  <a:srgbClr val="FF0000"/>
                </a:solidFill>
                <a:sym typeface="Wingdings" panose="05000000000000000000" pitchFamily="2" charset="2"/>
              </a:rPr>
              <a:t>!!</a:t>
            </a:r>
            <a:endParaRPr lang="it-IT" dirty="0" smtClean="0">
              <a:solidFill>
                <a:srgbClr val="FF0000"/>
              </a:solidFill>
            </a:endParaRPr>
          </a:p>
          <a:p>
            <a:pPr lvl="2"/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81562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Chosen</a:t>
            </a:r>
            <a:r>
              <a:rPr lang="it-IT" dirty="0" smtClean="0"/>
              <a:t> </a:t>
            </a:r>
            <a:r>
              <a:rPr lang="it-IT" dirty="0" err="1" smtClean="0"/>
              <a:t>Boundary</a:t>
            </a:r>
            <a:r>
              <a:rPr lang="it-IT" dirty="0" smtClean="0"/>
              <a:t> </a:t>
            </a:r>
            <a:r>
              <a:rPr lang="it-IT" dirty="0" err="1" smtClean="0"/>
              <a:t>attack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40709" y="1340768"/>
            <a:ext cx="80329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 L A H . B L A H . . P A S </a:t>
            </a:r>
            <a:r>
              <a:rPr lang="it-IT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W D = A L I C E % 0 1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112717" y="1324799"/>
            <a:ext cx="2376264" cy="4480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2560989" y="1324799"/>
            <a:ext cx="2376264" cy="4480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5009261" y="1324799"/>
            <a:ext cx="2376264" cy="4480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1336853" y="1916832"/>
            <a:ext cx="52309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AES </a:t>
            </a:r>
            <a:r>
              <a:rPr lang="it-IT" dirty="0" err="1" smtClean="0"/>
              <a:t>Block</a:t>
            </a:r>
            <a:r>
              <a:rPr lang="it-IT" dirty="0" smtClean="0"/>
              <a:t> «</a:t>
            </a:r>
            <a:r>
              <a:rPr lang="it-IT" dirty="0" err="1" smtClean="0"/>
              <a:t>border</a:t>
            </a:r>
            <a:r>
              <a:rPr lang="it-IT" dirty="0" smtClean="0"/>
              <a:t>»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aligned</a:t>
            </a:r>
            <a:r>
              <a:rPr lang="it-IT" dirty="0" smtClean="0"/>
              <a:t> to </a:t>
            </a:r>
            <a:r>
              <a:rPr lang="it-IT" dirty="0" err="1" smtClean="0"/>
              <a:t>our</a:t>
            </a:r>
            <a:r>
              <a:rPr lang="it-IT" dirty="0" smtClean="0"/>
              <a:t> </a:t>
            </a:r>
            <a:r>
              <a:rPr lang="it-IT" dirty="0" err="1" smtClean="0"/>
              <a:t>field</a:t>
            </a:r>
            <a:r>
              <a:rPr lang="it-IT" dirty="0" smtClean="0"/>
              <a:t> of </a:t>
            </a:r>
            <a:r>
              <a:rPr lang="it-IT" dirty="0" err="1" smtClean="0"/>
              <a:t>interest</a:t>
            </a:r>
            <a:endParaRPr lang="it-IT" dirty="0" smtClean="0"/>
          </a:p>
          <a:p>
            <a:r>
              <a:rPr lang="it-IT" dirty="0" smtClean="0"/>
              <a:t>And in general </a:t>
            </a:r>
            <a:r>
              <a:rPr lang="it-IT" dirty="0" err="1" smtClean="0"/>
              <a:t>authentication</a:t>
            </a:r>
            <a:r>
              <a:rPr lang="it-IT" dirty="0" smtClean="0"/>
              <a:t> </a:t>
            </a:r>
            <a:r>
              <a:rPr lang="it-IT" dirty="0" err="1" smtClean="0"/>
              <a:t>token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inside a single </a:t>
            </a:r>
            <a:r>
              <a:rPr lang="it-IT" dirty="0" err="1" smtClean="0"/>
              <a:t>block</a:t>
            </a:r>
            <a:endParaRPr lang="it-IT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40709" y="3971091"/>
            <a:ext cx="9571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it-IT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B L A H . B L A H . . P A S </a:t>
            </a:r>
            <a:r>
              <a:rPr lang="it-IT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W D = A L I C E % 0 1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112717" y="3955122"/>
            <a:ext cx="2376264" cy="4480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/>
          <p:cNvSpPr/>
          <p:nvPr/>
        </p:nvSpPr>
        <p:spPr>
          <a:xfrm>
            <a:off x="2560989" y="3955122"/>
            <a:ext cx="2376264" cy="4480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/>
          <p:cNvSpPr/>
          <p:nvPr/>
        </p:nvSpPr>
        <p:spPr>
          <a:xfrm>
            <a:off x="5009261" y="3955122"/>
            <a:ext cx="2376264" cy="4480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CasellaDiTesto 15"/>
          <p:cNvSpPr txBox="1"/>
          <p:nvPr/>
        </p:nvSpPr>
        <p:spPr>
          <a:xfrm>
            <a:off x="1331640" y="4449886"/>
            <a:ext cx="68441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preamble</a:t>
            </a:r>
            <a:r>
              <a:rPr lang="it-IT" dirty="0" smtClean="0"/>
              <a:t> text (</a:t>
            </a:r>
            <a:r>
              <a:rPr lang="it-IT" dirty="0" err="1" smtClean="0"/>
              <a:t>controlled</a:t>
            </a:r>
            <a:r>
              <a:rPr lang="it-IT" dirty="0" smtClean="0"/>
              <a:t> by </a:t>
            </a:r>
            <a:r>
              <a:rPr lang="it-IT" dirty="0" err="1" smtClean="0"/>
              <a:t>attacker</a:t>
            </a:r>
            <a:r>
              <a:rPr lang="it-IT" dirty="0" smtClean="0"/>
              <a:t>)</a:t>
            </a:r>
          </a:p>
          <a:p>
            <a:r>
              <a:rPr lang="it-IT" dirty="0" err="1" smtClean="0"/>
              <a:t>Align</a:t>
            </a:r>
            <a:r>
              <a:rPr lang="it-IT" dirty="0" smtClean="0"/>
              <a:t> </a:t>
            </a:r>
            <a:r>
              <a:rPr lang="it-IT" dirty="0" err="1" smtClean="0"/>
              <a:t>authentication</a:t>
            </a:r>
            <a:r>
              <a:rPr lang="it-IT" dirty="0" smtClean="0"/>
              <a:t> </a:t>
            </a:r>
            <a:r>
              <a:rPr lang="it-IT" dirty="0" err="1" smtClean="0"/>
              <a:t>token</a:t>
            </a:r>
            <a:r>
              <a:rPr lang="it-IT" dirty="0" smtClean="0"/>
              <a:t> so </a:t>
            </a:r>
            <a:r>
              <a:rPr lang="it-IT" dirty="0" err="1" smtClean="0"/>
              <a:t>that</a:t>
            </a:r>
            <a:r>
              <a:rPr lang="it-IT" dirty="0" smtClean="0"/>
              <a:t> </a:t>
            </a:r>
            <a:r>
              <a:rPr lang="it-IT" b="1" dirty="0" smtClean="0">
                <a:solidFill>
                  <a:srgbClr val="FF0000"/>
                </a:solidFill>
              </a:rPr>
              <a:t>ONLY FIRST CHARACTER </a:t>
            </a:r>
            <a:r>
              <a:rPr lang="it-IT" b="1" dirty="0" err="1" smtClean="0">
                <a:solidFill>
                  <a:srgbClr val="FF0000"/>
                </a:solidFill>
              </a:rPr>
              <a:t>is</a:t>
            </a:r>
            <a:r>
              <a:rPr lang="it-IT" b="1" dirty="0" smtClean="0">
                <a:solidFill>
                  <a:srgbClr val="FF0000"/>
                </a:solidFill>
              </a:rPr>
              <a:t> in </a:t>
            </a:r>
            <a:r>
              <a:rPr lang="it-IT" b="1" dirty="0" err="1" smtClean="0">
                <a:solidFill>
                  <a:srgbClr val="FF0000"/>
                </a:solidFill>
              </a:rPr>
              <a:t>block</a:t>
            </a:r>
            <a:r>
              <a:rPr lang="it-IT" b="1" dirty="0" smtClean="0">
                <a:solidFill>
                  <a:srgbClr val="FF0000"/>
                </a:solidFill>
              </a:rPr>
              <a:t>!!</a:t>
            </a:r>
          </a:p>
          <a:p>
            <a:r>
              <a:rPr lang="it-IT" b="1" dirty="0" smtClean="0"/>
              <a:t>And </a:t>
            </a:r>
            <a:r>
              <a:rPr lang="it-IT" b="1" dirty="0" err="1" smtClean="0"/>
              <a:t>read</a:t>
            </a:r>
            <a:r>
              <a:rPr lang="it-IT" b="1" dirty="0" smtClean="0"/>
              <a:t> </a:t>
            </a:r>
            <a:r>
              <a:rPr lang="it-IT" b="1" dirty="0" err="1" smtClean="0"/>
              <a:t>relevant</a:t>
            </a:r>
            <a:r>
              <a:rPr lang="it-IT" b="1" dirty="0" smtClean="0"/>
              <a:t> </a:t>
            </a:r>
            <a:r>
              <a:rPr lang="it-IT" b="1" dirty="0" err="1" smtClean="0"/>
              <a:t>ciphertext</a:t>
            </a:r>
            <a:endParaRPr lang="it-IT" b="1" dirty="0" smtClean="0"/>
          </a:p>
        </p:txBody>
      </p:sp>
      <p:sp>
        <p:nvSpPr>
          <p:cNvPr id="17" name="Ovale 16"/>
          <p:cNvSpPr/>
          <p:nvPr/>
        </p:nvSpPr>
        <p:spPr>
          <a:xfrm>
            <a:off x="7092280" y="3811106"/>
            <a:ext cx="293245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0452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 animBg="1"/>
      <p:bldP spid="9" grpId="0" animBg="1"/>
      <p:bldP spid="11" grpId="0"/>
      <p:bldP spid="12" grpId="0"/>
      <p:bldP spid="13" grpId="0" animBg="1"/>
      <p:bldP spid="14" grpId="0" animBg="1"/>
      <p:bldP spid="15" grpId="0" animBg="1"/>
      <p:bldP spid="16" grpId="0"/>
      <p:bldP spid="1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Chosen</a:t>
            </a:r>
            <a:r>
              <a:rPr lang="it-IT" dirty="0" smtClean="0"/>
              <a:t> </a:t>
            </a:r>
            <a:r>
              <a:rPr lang="it-IT" dirty="0" err="1" smtClean="0"/>
              <a:t>Boundary</a:t>
            </a:r>
            <a:r>
              <a:rPr lang="it-IT" dirty="0" smtClean="0"/>
              <a:t> </a:t>
            </a:r>
            <a:r>
              <a:rPr lang="it-IT" dirty="0" err="1" smtClean="0"/>
              <a:t>attack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294967295"/>
          </p:nvPr>
        </p:nvSpPr>
        <p:spPr>
          <a:xfrm>
            <a:off x="6830888" y="6550222"/>
            <a:ext cx="2133600" cy="263154"/>
          </a:xfrm>
          <a:prstGeom prst="rect">
            <a:avLst/>
          </a:prstGeom>
        </p:spPr>
        <p:txBody>
          <a:bodyPr/>
          <a:lstStyle/>
          <a:p>
            <a:fld id="{94C24E44-2925-4C26-8D7F-7F708DB383B7}" type="slidenum">
              <a:rPr lang="it-IT" smtClean="0"/>
              <a:pPr/>
              <a:t>41</a:t>
            </a:fld>
            <a:endParaRPr lang="it-IT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35496" y="1356737"/>
            <a:ext cx="46474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 A S </a:t>
            </a:r>
            <a:r>
              <a:rPr lang="it-IT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W D = A L I C E % 0 1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107504" y="1340768"/>
            <a:ext cx="2376264" cy="4480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19"/>
          <p:cNvSpPr/>
          <p:nvPr/>
        </p:nvSpPr>
        <p:spPr>
          <a:xfrm>
            <a:off x="2555776" y="1340768"/>
            <a:ext cx="2376264" cy="4480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CasellaDiTesto 21"/>
          <p:cNvSpPr txBox="1"/>
          <p:nvPr/>
        </p:nvSpPr>
        <p:spPr>
          <a:xfrm>
            <a:off x="1326427" y="1835532"/>
            <a:ext cx="44930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Now</a:t>
            </a:r>
            <a:r>
              <a:rPr lang="it-IT" dirty="0" smtClean="0"/>
              <a:t> </a:t>
            </a:r>
            <a:r>
              <a:rPr lang="it-IT" dirty="0" err="1" smtClean="0"/>
              <a:t>perform</a:t>
            </a:r>
            <a:r>
              <a:rPr lang="it-IT" dirty="0" smtClean="0"/>
              <a:t> </a:t>
            </a:r>
            <a:r>
              <a:rPr lang="it-IT" dirty="0" err="1" smtClean="0"/>
              <a:t>attack</a:t>
            </a:r>
            <a:r>
              <a:rPr lang="it-IT" dirty="0" smtClean="0"/>
              <a:t>: </a:t>
            </a:r>
          </a:p>
          <a:p>
            <a:r>
              <a:rPr lang="it-IT" dirty="0" smtClean="0"/>
              <a:t>256 </a:t>
            </a:r>
            <a:r>
              <a:rPr lang="it-IT" dirty="0" err="1" smtClean="0"/>
              <a:t>guesses</a:t>
            </a:r>
            <a:r>
              <a:rPr lang="it-IT" dirty="0" smtClean="0"/>
              <a:t> </a:t>
            </a:r>
            <a:r>
              <a:rPr lang="it-IT" dirty="0" err="1" smtClean="0"/>
              <a:t>at</a:t>
            </a:r>
            <a:r>
              <a:rPr lang="it-IT" dirty="0" smtClean="0"/>
              <a:t> </a:t>
            </a:r>
            <a:r>
              <a:rPr lang="it-IT" dirty="0" err="1" smtClean="0"/>
              <a:t>most</a:t>
            </a:r>
            <a:r>
              <a:rPr lang="it-IT" dirty="0" smtClean="0"/>
              <a:t>! </a:t>
            </a:r>
          </a:p>
          <a:p>
            <a:r>
              <a:rPr lang="it-IT" dirty="0" err="1" smtClean="0"/>
              <a:t>Less</a:t>
            </a:r>
            <a:r>
              <a:rPr lang="it-IT" dirty="0" smtClean="0"/>
              <a:t> </a:t>
            </a:r>
            <a:r>
              <a:rPr lang="it-IT" dirty="0" err="1" smtClean="0"/>
              <a:t>if</a:t>
            </a:r>
            <a:r>
              <a:rPr lang="it-IT" dirty="0" smtClean="0"/>
              <a:t> base64 or </a:t>
            </a: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letters</a:t>
            </a:r>
            <a:r>
              <a:rPr lang="it-IT" dirty="0" smtClean="0"/>
              <a:t>/</a:t>
            </a:r>
            <a:r>
              <a:rPr lang="it-IT" dirty="0" err="1" smtClean="0"/>
              <a:t>numbers</a:t>
            </a:r>
            <a:r>
              <a:rPr lang="it-IT" dirty="0" smtClean="0"/>
              <a:t> </a:t>
            </a:r>
            <a:r>
              <a:rPr lang="it-IT" dirty="0" err="1" smtClean="0"/>
              <a:t>used</a:t>
            </a:r>
            <a:r>
              <a:rPr lang="it-IT" dirty="0" smtClean="0"/>
              <a:t>, </a:t>
            </a:r>
            <a:r>
              <a:rPr lang="it-IT" dirty="0" err="1" smtClean="0"/>
              <a:t>only</a:t>
            </a:r>
            <a:endParaRPr lang="it-IT" b="1" dirty="0" smtClean="0"/>
          </a:p>
        </p:txBody>
      </p:sp>
      <p:sp>
        <p:nvSpPr>
          <p:cNvPr id="21" name="CasellaDiTesto 20"/>
          <p:cNvSpPr txBox="1"/>
          <p:nvPr/>
        </p:nvSpPr>
        <p:spPr>
          <a:xfrm>
            <a:off x="35496" y="3827075"/>
            <a:ext cx="43396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 S </a:t>
            </a:r>
            <a:r>
              <a:rPr lang="it-IT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W D = A L I C E % 0 1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107504" y="3811106"/>
            <a:ext cx="2376264" cy="4480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Rettangolo 23"/>
          <p:cNvSpPr/>
          <p:nvPr/>
        </p:nvSpPr>
        <p:spPr>
          <a:xfrm>
            <a:off x="2555776" y="3811106"/>
            <a:ext cx="2376264" cy="4480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CasellaDiTesto 24"/>
          <p:cNvSpPr txBox="1"/>
          <p:nvPr/>
        </p:nvSpPr>
        <p:spPr>
          <a:xfrm>
            <a:off x="1326427" y="4305870"/>
            <a:ext cx="59704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Once first </a:t>
            </a:r>
            <a:r>
              <a:rPr lang="it-IT" dirty="0" err="1" smtClean="0"/>
              <a:t>character</a:t>
            </a:r>
            <a:r>
              <a:rPr lang="it-IT" dirty="0" smtClean="0"/>
              <a:t> </a:t>
            </a:r>
            <a:r>
              <a:rPr lang="it-IT" dirty="0" err="1" smtClean="0"/>
              <a:t>found</a:t>
            </a:r>
            <a:r>
              <a:rPr lang="it-IT" dirty="0" smtClean="0"/>
              <a:t>, re-</a:t>
            </a:r>
            <a:r>
              <a:rPr lang="it-IT" dirty="0" err="1" smtClean="0"/>
              <a:t>aling</a:t>
            </a:r>
            <a:r>
              <a:rPr lang="it-IT" dirty="0" smtClean="0"/>
              <a:t> </a:t>
            </a:r>
            <a:r>
              <a:rPr lang="it-IT" dirty="0" err="1" smtClean="0"/>
              <a:t>block</a:t>
            </a:r>
            <a:r>
              <a:rPr lang="it-IT" dirty="0" smtClean="0"/>
              <a:t> and </a:t>
            </a:r>
            <a:r>
              <a:rPr lang="it-IT" dirty="0" err="1" smtClean="0"/>
              <a:t>perform</a:t>
            </a:r>
            <a:r>
              <a:rPr lang="it-IT" dirty="0" smtClean="0"/>
              <a:t> </a:t>
            </a:r>
            <a:r>
              <a:rPr lang="it-IT" dirty="0" err="1" smtClean="0"/>
              <a:t>attack</a:t>
            </a:r>
            <a:r>
              <a:rPr lang="it-IT" dirty="0" smtClean="0"/>
              <a:t>: </a:t>
            </a:r>
          </a:p>
          <a:p>
            <a:r>
              <a:rPr lang="it-IT" dirty="0" smtClean="0"/>
              <a:t>256 </a:t>
            </a:r>
            <a:r>
              <a:rPr lang="it-IT" dirty="0" err="1" smtClean="0"/>
              <a:t>guesses</a:t>
            </a:r>
            <a:r>
              <a:rPr lang="it-IT" dirty="0" smtClean="0"/>
              <a:t> </a:t>
            </a:r>
            <a:r>
              <a:rPr lang="it-IT" dirty="0" err="1" smtClean="0"/>
              <a:t>at</a:t>
            </a:r>
            <a:r>
              <a:rPr lang="it-IT" dirty="0" smtClean="0"/>
              <a:t> </a:t>
            </a:r>
            <a:r>
              <a:rPr lang="it-IT" dirty="0" err="1" smtClean="0"/>
              <a:t>most</a:t>
            </a:r>
            <a:r>
              <a:rPr lang="it-IT" dirty="0" smtClean="0"/>
              <a:t>, </a:t>
            </a:r>
            <a:r>
              <a:rPr lang="it-IT" dirty="0" err="1" smtClean="0"/>
              <a:t>again</a:t>
            </a:r>
            <a:r>
              <a:rPr lang="it-IT" dirty="0" smtClean="0"/>
              <a:t>! </a:t>
            </a:r>
          </a:p>
        </p:txBody>
      </p:sp>
      <p:sp>
        <p:nvSpPr>
          <p:cNvPr id="26" name="CasellaDiTesto 11"/>
          <p:cNvSpPr txBox="1">
            <a:spLocks noChangeArrowheads="1"/>
          </p:cNvSpPr>
          <p:nvPr/>
        </p:nvSpPr>
        <p:spPr bwMode="auto">
          <a:xfrm>
            <a:off x="1619250" y="5229225"/>
            <a:ext cx="72526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>
                <a:latin typeface="Arial Narrow" pitchFamily="34" charset="0"/>
              </a:rPr>
              <a:t>Complexity</a:t>
            </a:r>
            <a:r>
              <a:rPr lang="it-IT" altLang="it-IT" sz="1800" b="0" dirty="0">
                <a:latin typeface="Arial Narrow" pitchFamily="34" charset="0"/>
              </a:rPr>
              <a:t> for </a:t>
            </a:r>
            <a:r>
              <a:rPr lang="it-IT" altLang="it-IT" sz="1800" b="0" dirty="0" smtClean="0">
                <a:latin typeface="Arial Narrow" pitchFamily="34" charset="0"/>
              </a:rPr>
              <a:t>N </a:t>
            </a:r>
            <a:r>
              <a:rPr lang="it-IT" altLang="it-IT" sz="1800" b="0" dirty="0" err="1" smtClean="0">
                <a:latin typeface="Arial Narrow" pitchFamily="34" charset="0"/>
              </a:rPr>
              <a:t>bytes</a:t>
            </a:r>
            <a:r>
              <a:rPr lang="it-IT" altLang="it-IT" sz="1800" b="0" dirty="0" smtClean="0">
                <a:latin typeface="Arial Narrow" pitchFamily="34" charset="0"/>
              </a:rPr>
              <a:t> cookie = 256*N 	e.g. 8 </a:t>
            </a:r>
            <a:r>
              <a:rPr lang="it-IT" altLang="it-IT" sz="1800" b="0" dirty="0" err="1">
                <a:latin typeface="Arial Narrow" pitchFamily="34" charset="0"/>
              </a:rPr>
              <a:t>bytes</a:t>
            </a:r>
            <a:r>
              <a:rPr lang="it-IT" altLang="it-IT" sz="1800" b="0" dirty="0">
                <a:latin typeface="Arial Narrow" pitchFamily="34" charset="0"/>
              </a:rPr>
              <a:t> </a:t>
            </a:r>
            <a:r>
              <a:rPr lang="it-IT" altLang="it-IT" sz="1800" b="0" dirty="0" err="1">
                <a:latin typeface="Arial Narrow" pitchFamily="34" charset="0"/>
              </a:rPr>
              <a:t>passwd</a:t>
            </a:r>
            <a:r>
              <a:rPr lang="it-IT" altLang="it-IT" sz="1800" b="0" dirty="0">
                <a:latin typeface="Arial Narrow" pitchFamily="34" charset="0"/>
              </a:rPr>
              <a:t>: 256*8 = </a:t>
            </a:r>
            <a:r>
              <a:rPr lang="it-IT" altLang="it-IT" sz="1800" b="0" dirty="0" smtClean="0">
                <a:latin typeface="Arial Narrow" pitchFamily="34" charset="0"/>
              </a:rPr>
              <a:t>2</a:t>
            </a:r>
            <a:r>
              <a:rPr lang="it-IT" altLang="it-IT" sz="1800" b="0" baseline="30000" dirty="0" smtClean="0">
                <a:latin typeface="Arial Narrow" pitchFamily="34" charset="0"/>
              </a:rPr>
              <a:t>11</a:t>
            </a:r>
            <a:r>
              <a:rPr lang="it-IT" altLang="it-IT" sz="1800" b="0" dirty="0">
                <a:latin typeface="Arial Narrow" pitchFamily="34" charset="0"/>
              </a:rPr>
              <a:t> </a:t>
            </a:r>
            <a:r>
              <a:rPr lang="it-IT" altLang="it-IT" sz="1800" b="0" dirty="0" smtClean="0">
                <a:latin typeface="Arial Narrow" pitchFamily="34" charset="0"/>
              </a:rPr>
              <a:t>= 2048</a:t>
            </a:r>
            <a:endParaRPr lang="it-IT" altLang="it-IT" sz="1800" b="0" baseline="30000" dirty="0">
              <a:latin typeface="Arial Narrow" pitchFamily="34" charset="0"/>
            </a:endParaRPr>
          </a:p>
        </p:txBody>
      </p:sp>
      <p:sp>
        <p:nvSpPr>
          <p:cNvPr id="27" name="CasellaDiTesto 12"/>
          <p:cNvSpPr txBox="1">
            <a:spLocks noChangeArrowheads="1"/>
          </p:cNvSpPr>
          <p:nvPr/>
        </p:nvSpPr>
        <p:spPr bwMode="auto">
          <a:xfrm>
            <a:off x="1619250" y="5508625"/>
            <a:ext cx="736131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>
                <a:latin typeface="Arial Narrow" pitchFamily="34" charset="0"/>
              </a:rPr>
              <a:t>Versus </a:t>
            </a:r>
            <a:r>
              <a:rPr lang="it-IT" altLang="it-IT" sz="1800" b="0" dirty="0" err="1">
                <a:latin typeface="Arial Narrow" pitchFamily="34" charset="0"/>
              </a:rPr>
              <a:t>direct</a:t>
            </a:r>
            <a:r>
              <a:rPr lang="it-IT" altLang="it-IT" sz="1800" b="0" dirty="0">
                <a:latin typeface="Arial Narrow" pitchFamily="34" charset="0"/>
              </a:rPr>
              <a:t> </a:t>
            </a:r>
            <a:r>
              <a:rPr lang="it-IT" altLang="it-IT" sz="1800" b="0" dirty="0" err="1">
                <a:latin typeface="Arial Narrow" pitchFamily="34" charset="0"/>
              </a:rPr>
              <a:t>guess</a:t>
            </a:r>
            <a:r>
              <a:rPr lang="it-IT" altLang="it-IT" sz="1800" b="0" dirty="0">
                <a:latin typeface="Arial Narrow" pitchFamily="34" charset="0"/>
              </a:rPr>
              <a:t> </a:t>
            </a:r>
            <a:r>
              <a:rPr lang="it-IT" altLang="it-IT" sz="1800" b="0" dirty="0" smtClean="0">
                <a:latin typeface="Arial Narrow" pitchFamily="34" charset="0"/>
              </a:rPr>
              <a:t>= 256</a:t>
            </a:r>
            <a:r>
              <a:rPr lang="it-IT" altLang="it-IT" sz="1800" b="0" baseline="30000" dirty="0" smtClean="0">
                <a:latin typeface="Arial Narrow" pitchFamily="34" charset="0"/>
              </a:rPr>
              <a:t>N 		</a:t>
            </a:r>
            <a:r>
              <a:rPr lang="it-IT" altLang="it-IT" sz="1800" b="0" dirty="0" smtClean="0">
                <a:latin typeface="Arial Narrow" pitchFamily="34" charset="0"/>
              </a:rPr>
              <a:t>e.g. 8 </a:t>
            </a:r>
            <a:r>
              <a:rPr lang="it-IT" altLang="it-IT" sz="1800" b="0" dirty="0" err="1" smtClean="0">
                <a:latin typeface="Arial Narrow" pitchFamily="34" charset="0"/>
              </a:rPr>
              <a:t>bytes</a:t>
            </a:r>
            <a:r>
              <a:rPr lang="it-IT" altLang="it-IT" sz="1800" b="0" dirty="0" smtClean="0">
                <a:latin typeface="Arial Narrow" pitchFamily="34" charset="0"/>
              </a:rPr>
              <a:t> </a:t>
            </a:r>
            <a:r>
              <a:rPr lang="it-IT" altLang="it-IT" sz="1800" b="0" dirty="0" err="1" smtClean="0">
                <a:latin typeface="Arial Narrow" pitchFamily="34" charset="0"/>
              </a:rPr>
              <a:t>passwd</a:t>
            </a:r>
            <a:r>
              <a:rPr lang="it-IT" altLang="it-IT" sz="1800" b="0" dirty="0" smtClean="0">
                <a:latin typeface="Arial Narrow" pitchFamily="34" charset="0"/>
              </a:rPr>
              <a:t>: 256</a:t>
            </a:r>
            <a:r>
              <a:rPr lang="it-IT" altLang="it-IT" sz="1800" b="0" baseline="30000" dirty="0" smtClean="0">
                <a:latin typeface="Arial Narrow" pitchFamily="34" charset="0"/>
              </a:rPr>
              <a:t>8</a:t>
            </a:r>
            <a:r>
              <a:rPr lang="it-IT" altLang="it-IT" sz="1800" b="0" dirty="0" smtClean="0">
                <a:latin typeface="Arial Narrow" pitchFamily="34" charset="0"/>
              </a:rPr>
              <a:t> </a:t>
            </a:r>
            <a:r>
              <a:rPr lang="it-IT" altLang="it-IT" sz="1800" b="0" dirty="0">
                <a:latin typeface="Arial Narrow" pitchFamily="34" charset="0"/>
              </a:rPr>
              <a:t>= </a:t>
            </a:r>
            <a:r>
              <a:rPr lang="it-IT" altLang="it-IT" sz="1800" b="0" dirty="0" smtClean="0">
                <a:latin typeface="Arial Narrow" pitchFamily="34" charset="0"/>
              </a:rPr>
              <a:t>2</a:t>
            </a:r>
            <a:r>
              <a:rPr lang="it-IT" altLang="it-IT" sz="1800" b="0" baseline="30000" dirty="0" smtClean="0">
                <a:latin typeface="Arial Narrow" pitchFamily="34" charset="0"/>
              </a:rPr>
              <a:t>64</a:t>
            </a:r>
            <a:r>
              <a:rPr lang="it-IT" altLang="it-IT" sz="1800" b="0" dirty="0">
                <a:latin typeface="Arial Narrow" pitchFamily="34" charset="0"/>
              </a:rPr>
              <a:t> </a:t>
            </a:r>
            <a:r>
              <a:rPr lang="it-IT" altLang="it-IT" sz="1800" b="0" dirty="0" smtClean="0">
                <a:latin typeface="Arial Narrow" pitchFamily="34" charset="0"/>
              </a:rPr>
              <a:t>=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baseline="30000" dirty="0">
                <a:latin typeface="Arial Narrow" pitchFamily="34" charset="0"/>
              </a:rPr>
              <a:t>	</a:t>
            </a:r>
            <a:r>
              <a:rPr lang="it-IT" altLang="it-IT" sz="1800" b="0" baseline="30000" dirty="0" smtClean="0">
                <a:latin typeface="Arial Narrow" pitchFamily="34" charset="0"/>
              </a:rPr>
              <a:t>				=</a:t>
            </a:r>
            <a:r>
              <a:rPr lang="it-IT" altLang="it-IT" sz="1800" b="0" dirty="0">
                <a:latin typeface="Arial Narrow" pitchFamily="34" charset="0"/>
              </a:rPr>
              <a:t> </a:t>
            </a:r>
            <a:r>
              <a:rPr lang="it-IT" altLang="it-IT" sz="1800" b="0" dirty="0" smtClean="0">
                <a:latin typeface="Arial Narrow" pitchFamily="34" charset="0"/>
              </a:rPr>
              <a:t>18.446.744.073.709.551.616</a:t>
            </a:r>
            <a:endParaRPr lang="it-IT" altLang="it-IT" sz="1800" b="0" baseline="30000" dirty="0">
              <a:latin typeface="Arial Narrow" pitchFamily="34" charset="0"/>
            </a:endParaRPr>
          </a:p>
        </p:txBody>
      </p:sp>
      <p:sp>
        <p:nvSpPr>
          <p:cNvPr id="28" name="Ovale 27"/>
          <p:cNvSpPr/>
          <p:nvPr/>
        </p:nvSpPr>
        <p:spPr>
          <a:xfrm>
            <a:off x="2190523" y="1196752"/>
            <a:ext cx="293245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Ovale 28"/>
          <p:cNvSpPr/>
          <p:nvPr/>
        </p:nvSpPr>
        <p:spPr>
          <a:xfrm>
            <a:off x="2190522" y="3675074"/>
            <a:ext cx="293245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8727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  <p:bldP spid="20" grpId="0" animBg="1"/>
      <p:bldP spid="22" grpId="0"/>
      <p:bldP spid="21" grpId="0"/>
      <p:bldP spid="23" grpId="0" animBg="1"/>
      <p:bldP spid="24" grpId="0" animBg="1"/>
      <p:bldP spid="25" grpId="0"/>
      <p:bldP spid="26" grpId="0"/>
      <p:bldP spid="27" grpId="0"/>
      <p:bldP spid="28" grpId="0" animBg="1"/>
      <p:bldP spid="2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See</a:t>
            </a:r>
            <a:r>
              <a:rPr lang="it-IT" dirty="0" smtClean="0"/>
              <a:t> </a:t>
            </a:r>
            <a:r>
              <a:rPr lang="it-IT" dirty="0" err="1" smtClean="0"/>
              <a:t>Duong</a:t>
            </a:r>
            <a:r>
              <a:rPr lang="it-IT" dirty="0" smtClean="0"/>
              <a:t>-Rizzo demo on </a:t>
            </a:r>
            <a:r>
              <a:rPr lang="it-IT" dirty="0" err="1" smtClean="0"/>
              <a:t>Youtube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560" y="2708920"/>
            <a:ext cx="8229600" cy="32298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/>
              <a:t>http://www.youtube.com/watch?v=BTqAIDVUvrU</a:t>
            </a:r>
          </a:p>
        </p:txBody>
      </p:sp>
    </p:spTree>
    <p:extLst>
      <p:ext uri="{BB962C8B-B14F-4D97-AF65-F5344CB8AC3E}">
        <p14:creationId xmlns:p14="http://schemas.microsoft.com/office/powerpoint/2010/main" val="234522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z="3200" dirty="0" smtClean="0"/>
              <a:t>CBC </a:t>
            </a:r>
            <a:r>
              <a:rPr lang="it-IT" sz="3200" dirty="0" err="1" smtClean="0"/>
              <a:t>padding</a:t>
            </a:r>
            <a:r>
              <a:rPr lang="it-IT" sz="3200" dirty="0" smtClean="0"/>
              <a:t> </a:t>
            </a:r>
            <a:r>
              <a:rPr lang="it-IT" sz="3200" dirty="0" err="1" smtClean="0"/>
              <a:t>attack</a:t>
            </a:r>
            <a:r>
              <a:rPr lang="it-IT" sz="3200" dirty="0" smtClean="0"/>
              <a:t>: </a:t>
            </a:r>
            <a:r>
              <a:rPr lang="it-IT" sz="3200" dirty="0" err="1" smtClean="0"/>
              <a:t>exploits</a:t>
            </a:r>
            <a:r>
              <a:rPr lang="it-IT" sz="3200" dirty="0" smtClean="0"/>
              <a:t/>
            </a:r>
            <a:br>
              <a:rPr lang="it-IT" sz="3200" dirty="0" smtClean="0"/>
            </a:br>
            <a:r>
              <a:rPr lang="it-IT" sz="3200" dirty="0" err="1" smtClean="0"/>
              <a:t>poor</a:t>
            </a:r>
            <a:r>
              <a:rPr lang="it-IT" sz="3200" dirty="0" smtClean="0"/>
              <a:t> </a:t>
            </a:r>
            <a:r>
              <a:rPr lang="it-IT" sz="3200" dirty="0" err="1" smtClean="0"/>
              <a:t>protocol</a:t>
            </a:r>
            <a:r>
              <a:rPr lang="it-IT" sz="3200" dirty="0" smtClean="0"/>
              <a:t> </a:t>
            </a:r>
            <a:r>
              <a:rPr lang="it-IT" sz="3200" dirty="0" err="1" smtClean="0"/>
              <a:t>choice</a:t>
            </a:r>
            <a:r>
              <a:rPr lang="it-IT" sz="3200" dirty="0" smtClean="0"/>
              <a:t> (and bad </a:t>
            </a:r>
            <a:r>
              <a:rPr lang="it-IT" sz="3200" dirty="0" err="1" smtClean="0"/>
              <a:t>implementation</a:t>
            </a:r>
            <a:r>
              <a:rPr lang="it-IT" sz="3200" dirty="0" smtClean="0"/>
              <a:t>) in TLS 1.0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ttangolo 13"/>
          <p:cNvSpPr>
            <a:spLocks noChangeArrowheads="1"/>
          </p:cNvSpPr>
          <p:nvPr/>
        </p:nvSpPr>
        <p:spPr bwMode="auto">
          <a:xfrm>
            <a:off x="7380288" y="1123950"/>
            <a:ext cx="1152525" cy="576263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CBC </a:t>
            </a:r>
            <a:r>
              <a:rPr lang="it-IT" dirty="0" err="1" smtClean="0"/>
              <a:t>padding</a:t>
            </a:r>
            <a:endParaRPr lang="it-IT" dirty="0"/>
          </a:p>
        </p:txBody>
      </p:sp>
      <p:sp>
        <p:nvSpPr>
          <p:cNvPr id="40964" name="Segnaposto contenuto 2"/>
          <p:cNvSpPr>
            <a:spLocks noGrp="1"/>
          </p:cNvSpPr>
          <p:nvPr>
            <p:ph idx="1"/>
          </p:nvPr>
        </p:nvSpPr>
        <p:spPr>
          <a:xfrm>
            <a:off x="684213" y="2492375"/>
            <a:ext cx="7416800" cy="936625"/>
          </a:xfrm>
        </p:spPr>
        <p:txBody>
          <a:bodyPr/>
          <a:lstStyle/>
          <a:p>
            <a:r>
              <a:rPr lang="it-IT" altLang="it-IT" smtClean="0"/>
              <a:t>TLS padding </a:t>
            </a:r>
            <a:r>
              <a:rPr lang="it-IT" altLang="it-IT" sz="2000" smtClean="0"/>
              <a:t>(say block = 8 B)</a:t>
            </a:r>
            <a:r>
              <a:rPr lang="it-IT" altLang="it-IT" smtClean="0"/>
              <a:t>: </a:t>
            </a:r>
          </a:p>
        </p:txBody>
      </p:sp>
      <p:sp>
        <p:nvSpPr>
          <p:cNvPr id="40965" name="Rettangolo 4"/>
          <p:cNvSpPr>
            <a:spLocks noChangeArrowheads="1"/>
          </p:cNvSpPr>
          <p:nvPr/>
        </p:nvSpPr>
        <p:spPr bwMode="auto">
          <a:xfrm>
            <a:off x="179388" y="1268413"/>
            <a:ext cx="1439862" cy="431800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TLS record hdr</a:t>
            </a:r>
          </a:p>
        </p:txBody>
      </p:sp>
      <p:sp>
        <p:nvSpPr>
          <p:cNvPr id="40966" name="AutoShape 49"/>
          <p:cNvSpPr>
            <a:spLocks/>
          </p:cNvSpPr>
          <p:nvPr/>
        </p:nvSpPr>
        <p:spPr bwMode="auto">
          <a:xfrm rot="16200000" flipV="1">
            <a:off x="4741069" y="-1348581"/>
            <a:ext cx="287337" cy="6530975"/>
          </a:xfrm>
          <a:prstGeom prst="leftBrace">
            <a:avLst>
              <a:gd name="adj1" fmla="val 20466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40967" name="Rettangolo 15"/>
          <p:cNvSpPr>
            <a:spLocks noChangeArrowheads="1"/>
          </p:cNvSpPr>
          <p:nvPr/>
        </p:nvSpPr>
        <p:spPr bwMode="auto">
          <a:xfrm>
            <a:off x="6229350" y="1123950"/>
            <a:ext cx="1150938" cy="576263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40968" name="Rettangolo 16"/>
          <p:cNvSpPr>
            <a:spLocks noChangeArrowheads="1"/>
          </p:cNvSpPr>
          <p:nvPr/>
        </p:nvSpPr>
        <p:spPr bwMode="auto">
          <a:xfrm>
            <a:off x="5075238" y="1123950"/>
            <a:ext cx="1152525" cy="576263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40969" name="Rettangolo 17"/>
          <p:cNvSpPr>
            <a:spLocks noChangeArrowheads="1"/>
          </p:cNvSpPr>
          <p:nvPr/>
        </p:nvSpPr>
        <p:spPr bwMode="auto">
          <a:xfrm>
            <a:off x="3924300" y="1123950"/>
            <a:ext cx="1152525" cy="576263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40970" name="Rettangolo 18"/>
          <p:cNvSpPr>
            <a:spLocks noChangeArrowheads="1"/>
          </p:cNvSpPr>
          <p:nvPr/>
        </p:nvSpPr>
        <p:spPr bwMode="auto">
          <a:xfrm>
            <a:off x="2770188" y="1123950"/>
            <a:ext cx="1154112" cy="576263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40971" name="Rettangolo 19"/>
          <p:cNvSpPr>
            <a:spLocks noChangeArrowheads="1"/>
          </p:cNvSpPr>
          <p:nvPr/>
        </p:nvSpPr>
        <p:spPr bwMode="auto">
          <a:xfrm>
            <a:off x="1619250" y="1123950"/>
            <a:ext cx="1152525" cy="576263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40972" name="Rectangle 10" descr="Horizontal brick"/>
          <p:cNvSpPr>
            <a:spLocks noChangeArrowheads="1"/>
          </p:cNvSpPr>
          <p:nvPr/>
        </p:nvSpPr>
        <p:spPr bwMode="auto">
          <a:xfrm>
            <a:off x="1619250" y="1268413"/>
            <a:ext cx="4321175" cy="431800"/>
          </a:xfrm>
          <a:prstGeom prst="rect">
            <a:avLst/>
          </a:prstGeom>
          <a:pattFill prst="horzBrick">
            <a:fgClr>
              <a:schemeClr val="accent1"/>
            </a:fgClr>
            <a:bgClr>
              <a:schemeClr val="bg1"/>
            </a:bgClr>
          </a:patt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b="1"/>
              <a:t>DATA</a:t>
            </a:r>
          </a:p>
        </p:txBody>
      </p:sp>
      <p:sp>
        <p:nvSpPr>
          <p:cNvPr id="40973" name="Rectangle 10" descr="Horizontal brick"/>
          <p:cNvSpPr>
            <a:spLocks noChangeArrowheads="1"/>
          </p:cNvSpPr>
          <p:nvPr/>
        </p:nvSpPr>
        <p:spPr bwMode="auto">
          <a:xfrm>
            <a:off x="5940425" y="1268413"/>
            <a:ext cx="1584325" cy="431800"/>
          </a:xfrm>
          <a:prstGeom prst="rect">
            <a:avLst/>
          </a:prstGeom>
          <a:pattFill prst="horzBrick">
            <a:fgClr>
              <a:schemeClr val="accent1"/>
            </a:fgClr>
            <a:bgClr>
              <a:schemeClr val="bg1"/>
            </a:bgClr>
          </a:patt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b="1"/>
              <a:t>MAC</a:t>
            </a:r>
          </a:p>
        </p:txBody>
      </p:sp>
      <p:sp>
        <p:nvSpPr>
          <p:cNvPr id="40974" name="Rectangle 10" descr="Horizontal brick"/>
          <p:cNvSpPr>
            <a:spLocks noChangeArrowheads="1"/>
          </p:cNvSpPr>
          <p:nvPr/>
        </p:nvSpPr>
        <p:spPr bwMode="auto">
          <a:xfrm>
            <a:off x="7524750" y="1268413"/>
            <a:ext cx="719138" cy="431800"/>
          </a:xfrm>
          <a:prstGeom prst="rect">
            <a:avLst/>
          </a:prstGeom>
          <a:pattFill prst="horzBrick">
            <a:fgClr>
              <a:schemeClr val="accent1"/>
            </a:fgClr>
            <a:bgClr>
              <a:schemeClr val="bg1"/>
            </a:bgClr>
          </a:patt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b="1"/>
              <a:t>pad</a:t>
            </a:r>
          </a:p>
        </p:txBody>
      </p:sp>
      <p:sp>
        <p:nvSpPr>
          <p:cNvPr id="40975" name="CasellaDiTesto 20"/>
          <p:cNvSpPr txBox="1">
            <a:spLocks noChangeArrowheads="1"/>
          </p:cNvSpPr>
          <p:nvPr/>
        </p:nvSpPr>
        <p:spPr bwMode="auto">
          <a:xfrm>
            <a:off x="3419475" y="1989138"/>
            <a:ext cx="40941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Encrypted, padding </a:t>
            </a:r>
            <a:r>
              <a:rPr lang="it-IT" altLang="it-IT">
                <a:sym typeface="Wingdings" pitchFamily="2" charset="2"/>
              </a:rPr>
              <a:t> fit last block boundary </a:t>
            </a:r>
            <a:r>
              <a:rPr lang="it-IT" altLang="it-IT"/>
              <a:t> </a:t>
            </a:r>
          </a:p>
        </p:txBody>
      </p:sp>
      <p:sp>
        <p:nvSpPr>
          <p:cNvPr id="40976" name="Rettangolo 21"/>
          <p:cNvSpPr>
            <a:spLocks noChangeArrowheads="1"/>
          </p:cNvSpPr>
          <p:nvPr/>
        </p:nvSpPr>
        <p:spPr bwMode="auto">
          <a:xfrm>
            <a:off x="4932363" y="3284538"/>
            <a:ext cx="431800" cy="36036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00</a:t>
            </a:r>
          </a:p>
        </p:txBody>
      </p:sp>
      <p:sp>
        <p:nvSpPr>
          <p:cNvPr id="40977" name="Rettangolo 23"/>
          <p:cNvSpPr>
            <a:spLocks noChangeArrowheads="1"/>
          </p:cNvSpPr>
          <p:nvPr/>
        </p:nvSpPr>
        <p:spPr bwMode="auto">
          <a:xfrm>
            <a:off x="4500563" y="3284538"/>
            <a:ext cx="431800" cy="360362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0978" name="Rettangolo 24"/>
          <p:cNvSpPr>
            <a:spLocks noChangeArrowheads="1"/>
          </p:cNvSpPr>
          <p:nvPr/>
        </p:nvSpPr>
        <p:spPr bwMode="auto">
          <a:xfrm>
            <a:off x="4067175" y="3284538"/>
            <a:ext cx="433388" cy="360362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0979" name="Rettangolo 25"/>
          <p:cNvSpPr>
            <a:spLocks noChangeArrowheads="1"/>
          </p:cNvSpPr>
          <p:nvPr/>
        </p:nvSpPr>
        <p:spPr bwMode="auto">
          <a:xfrm>
            <a:off x="3635375" y="3284538"/>
            <a:ext cx="431800" cy="360362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0980" name="Rettangolo 26"/>
          <p:cNvSpPr>
            <a:spLocks noChangeArrowheads="1"/>
          </p:cNvSpPr>
          <p:nvPr/>
        </p:nvSpPr>
        <p:spPr bwMode="auto">
          <a:xfrm>
            <a:off x="3203575" y="3284538"/>
            <a:ext cx="431800" cy="360362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0981" name="Rettangolo 27"/>
          <p:cNvSpPr>
            <a:spLocks noChangeArrowheads="1"/>
          </p:cNvSpPr>
          <p:nvPr/>
        </p:nvSpPr>
        <p:spPr bwMode="auto">
          <a:xfrm>
            <a:off x="2771775" y="3284538"/>
            <a:ext cx="431800" cy="360362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0982" name="Rettangolo 28"/>
          <p:cNvSpPr>
            <a:spLocks noChangeArrowheads="1"/>
          </p:cNvSpPr>
          <p:nvPr/>
        </p:nvSpPr>
        <p:spPr bwMode="auto">
          <a:xfrm>
            <a:off x="2339975" y="3284538"/>
            <a:ext cx="431800" cy="360362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0983" name="Rettangolo 29"/>
          <p:cNvSpPr>
            <a:spLocks noChangeArrowheads="1"/>
          </p:cNvSpPr>
          <p:nvPr/>
        </p:nvSpPr>
        <p:spPr bwMode="auto">
          <a:xfrm>
            <a:off x="1908175" y="3284538"/>
            <a:ext cx="431800" cy="360362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0984" name="Rettangolo 31"/>
          <p:cNvSpPr>
            <a:spLocks noChangeArrowheads="1"/>
          </p:cNvSpPr>
          <p:nvPr/>
        </p:nvSpPr>
        <p:spPr bwMode="auto">
          <a:xfrm>
            <a:off x="4932363" y="3860800"/>
            <a:ext cx="431800" cy="36036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01</a:t>
            </a:r>
          </a:p>
        </p:txBody>
      </p:sp>
      <p:sp>
        <p:nvSpPr>
          <p:cNvPr id="40985" name="Rettangolo 33"/>
          <p:cNvSpPr>
            <a:spLocks noChangeArrowheads="1"/>
          </p:cNvSpPr>
          <p:nvPr/>
        </p:nvSpPr>
        <p:spPr bwMode="auto">
          <a:xfrm>
            <a:off x="4067175" y="3860800"/>
            <a:ext cx="433388" cy="360363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0986" name="Rettangolo 34"/>
          <p:cNvSpPr>
            <a:spLocks noChangeArrowheads="1"/>
          </p:cNvSpPr>
          <p:nvPr/>
        </p:nvSpPr>
        <p:spPr bwMode="auto">
          <a:xfrm>
            <a:off x="3635375" y="3860800"/>
            <a:ext cx="431800" cy="360363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0987" name="Rettangolo 35"/>
          <p:cNvSpPr>
            <a:spLocks noChangeArrowheads="1"/>
          </p:cNvSpPr>
          <p:nvPr/>
        </p:nvSpPr>
        <p:spPr bwMode="auto">
          <a:xfrm>
            <a:off x="3203575" y="3860800"/>
            <a:ext cx="431800" cy="360363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0988" name="Rettangolo 36"/>
          <p:cNvSpPr>
            <a:spLocks noChangeArrowheads="1"/>
          </p:cNvSpPr>
          <p:nvPr/>
        </p:nvSpPr>
        <p:spPr bwMode="auto">
          <a:xfrm>
            <a:off x="2771775" y="3860800"/>
            <a:ext cx="431800" cy="360363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0989" name="Rettangolo 37"/>
          <p:cNvSpPr>
            <a:spLocks noChangeArrowheads="1"/>
          </p:cNvSpPr>
          <p:nvPr/>
        </p:nvSpPr>
        <p:spPr bwMode="auto">
          <a:xfrm>
            <a:off x="2339975" y="3860800"/>
            <a:ext cx="431800" cy="360363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0990" name="Rettangolo 38"/>
          <p:cNvSpPr>
            <a:spLocks noChangeArrowheads="1"/>
          </p:cNvSpPr>
          <p:nvPr/>
        </p:nvSpPr>
        <p:spPr bwMode="auto">
          <a:xfrm>
            <a:off x="1908175" y="3860800"/>
            <a:ext cx="431800" cy="360363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0991" name="Rettangolo 40"/>
          <p:cNvSpPr>
            <a:spLocks noChangeArrowheads="1"/>
          </p:cNvSpPr>
          <p:nvPr/>
        </p:nvSpPr>
        <p:spPr bwMode="auto">
          <a:xfrm>
            <a:off x="4500563" y="3860800"/>
            <a:ext cx="431800" cy="36036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01</a:t>
            </a:r>
          </a:p>
        </p:txBody>
      </p:sp>
      <p:sp>
        <p:nvSpPr>
          <p:cNvPr id="40992" name="Rettangolo 41"/>
          <p:cNvSpPr>
            <a:spLocks noChangeArrowheads="1"/>
          </p:cNvSpPr>
          <p:nvPr/>
        </p:nvSpPr>
        <p:spPr bwMode="auto">
          <a:xfrm>
            <a:off x="4932363" y="4437063"/>
            <a:ext cx="431800" cy="36036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02</a:t>
            </a:r>
          </a:p>
        </p:txBody>
      </p:sp>
      <p:sp>
        <p:nvSpPr>
          <p:cNvPr id="40993" name="Rettangolo 43"/>
          <p:cNvSpPr>
            <a:spLocks noChangeArrowheads="1"/>
          </p:cNvSpPr>
          <p:nvPr/>
        </p:nvSpPr>
        <p:spPr bwMode="auto">
          <a:xfrm>
            <a:off x="3635375" y="4437063"/>
            <a:ext cx="431800" cy="360362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0994" name="Rettangolo 44"/>
          <p:cNvSpPr>
            <a:spLocks noChangeArrowheads="1"/>
          </p:cNvSpPr>
          <p:nvPr/>
        </p:nvSpPr>
        <p:spPr bwMode="auto">
          <a:xfrm>
            <a:off x="3203575" y="4437063"/>
            <a:ext cx="431800" cy="360362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0995" name="Rettangolo 45"/>
          <p:cNvSpPr>
            <a:spLocks noChangeArrowheads="1"/>
          </p:cNvSpPr>
          <p:nvPr/>
        </p:nvSpPr>
        <p:spPr bwMode="auto">
          <a:xfrm>
            <a:off x="2771775" y="4437063"/>
            <a:ext cx="431800" cy="360362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0996" name="Rettangolo 46"/>
          <p:cNvSpPr>
            <a:spLocks noChangeArrowheads="1"/>
          </p:cNvSpPr>
          <p:nvPr/>
        </p:nvSpPr>
        <p:spPr bwMode="auto">
          <a:xfrm>
            <a:off x="2339975" y="4437063"/>
            <a:ext cx="431800" cy="360362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0997" name="Rettangolo 47"/>
          <p:cNvSpPr>
            <a:spLocks noChangeArrowheads="1"/>
          </p:cNvSpPr>
          <p:nvPr/>
        </p:nvSpPr>
        <p:spPr bwMode="auto">
          <a:xfrm>
            <a:off x="1908175" y="4437063"/>
            <a:ext cx="431800" cy="360362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0998" name="Rettangolo 49"/>
          <p:cNvSpPr>
            <a:spLocks noChangeArrowheads="1"/>
          </p:cNvSpPr>
          <p:nvPr/>
        </p:nvSpPr>
        <p:spPr bwMode="auto">
          <a:xfrm>
            <a:off x="4500563" y="4437063"/>
            <a:ext cx="431800" cy="36036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02</a:t>
            </a:r>
          </a:p>
        </p:txBody>
      </p:sp>
      <p:sp>
        <p:nvSpPr>
          <p:cNvPr id="40999" name="Rettangolo 50"/>
          <p:cNvSpPr>
            <a:spLocks noChangeArrowheads="1"/>
          </p:cNvSpPr>
          <p:nvPr/>
        </p:nvSpPr>
        <p:spPr bwMode="auto">
          <a:xfrm>
            <a:off x="4067175" y="4437063"/>
            <a:ext cx="433388" cy="36036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02</a:t>
            </a:r>
          </a:p>
        </p:txBody>
      </p:sp>
      <p:sp>
        <p:nvSpPr>
          <p:cNvPr id="41000" name="Rettangolo 57"/>
          <p:cNvSpPr>
            <a:spLocks noChangeArrowheads="1"/>
          </p:cNvSpPr>
          <p:nvPr/>
        </p:nvSpPr>
        <p:spPr bwMode="auto">
          <a:xfrm>
            <a:off x="3635375" y="5589588"/>
            <a:ext cx="431800" cy="360362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1001" name="Rettangolo 58"/>
          <p:cNvSpPr>
            <a:spLocks noChangeArrowheads="1"/>
          </p:cNvSpPr>
          <p:nvPr/>
        </p:nvSpPr>
        <p:spPr bwMode="auto">
          <a:xfrm>
            <a:off x="3203575" y="5589588"/>
            <a:ext cx="431800" cy="360362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1002" name="Rettangolo 59"/>
          <p:cNvSpPr>
            <a:spLocks noChangeArrowheads="1"/>
          </p:cNvSpPr>
          <p:nvPr/>
        </p:nvSpPr>
        <p:spPr bwMode="auto">
          <a:xfrm>
            <a:off x="2771775" y="5589588"/>
            <a:ext cx="431800" cy="360362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1003" name="Rettangolo 60"/>
          <p:cNvSpPr>
            <a:spLocks noChangeArrowheads="1"/>
          </p:cNvSpPr>
          <p:nvPr/>
        </p:nvSpPr>
        <p:spPr bwMode="auto">
          <a:xfrm>
            <a:off x="2339975" y="5589588"/>
            <a:ext cx="431800" cy="360362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1004" name="Rettangolo 61"/>
          <p:cNvSpPr>
            <a:spLocks noChangeArrowheads="1"/>
          </p:cNvSpPr>
          <p:nvPr/>
        </p:nvSpPr>
        <p:spPr bwMode="auto">
          <a:xfrm>
            <a:off x="1908175" y="5589588"/>
            <a:ext cx="431800" cy="360362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1005" name="Rettangolo 65"/>
          <p:cNvSpPr>
            <a:spLocks noChangeArrowheads="1"/>
          </p:cNvSpPr>
          <p:nvPr/>
        </p:nvSpPr>
        <p:spPr bwMode="auto">
          <a:xfrm>
            <a:off x="4932363" y="5589588"/>
            <a:ext cx="431800" cy="360362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1006" name="Rettangolo 66"/>
          <p:cNvSpPr>
            <a:spLocks noChangeArrowheads="1"/>
          </p:cNvSpPr>
          <p:nvPr/>
        </p:nvSpPr>
        <p:spPr bwMode="auto">
          <a:xfrm>
            <a:off x="4500563" y="5589588"/>
            <a:ext cx="431800" cy="360362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1007" name="Rettangolo 67"/>
          <p:cNvSpPr>
            <a:spLocks noChangeArrowheads="1"/>
          </p:cNvSpPr>
          <p:nvPr/>
        </p:nvSpPr>
        <p:spPr bwMode="auto">
          <a:xfrm>
            <a:off x="4067175" y="5589588"/>
            <a:ext cx="433388" cy="360362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1008" name="Rettangolo 69"/>
          <p:cNvSpPr>
            <a:spLocks noChangeArrowheads="1"/>
          </p:cNvSpPr>
          <p:nvPr/>
        </p:nvSpPr>
        <p:spPr bwMode="auto">
          <a:xfrm>
            <a:off x="4932363" y="5013325"/>
            <a:ext cx="431800" cy="36036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0A</a:t>
            </a:r>
          </a:p>
        </p:txBody>
      </p:sp>
      <p:sp>
        <p:nvSpPr>
          <p:cNvPr id="41009" name="Rettangolo 70"/>
          <p:cNvSpPr>
            <a:spLocks noChangeArrowheads="1"/>
          </p:cNvSpPr>
          <p:nvPr/>
        </p:nvSpPr>
        <p:spPr bwMode="auto">
          <a:xfrm>
            <a:off x="3635375" y="5013325"/>
            <a:ext cx="431800" cy="360363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cxnSp>
        <p:nvCxnSpPr>
          <p:cNvPr id="41010" name="Connettore 1 52"/>
          <p:cNvCxnSpPr>
            <a:cxnSpLocks noChangeShapeType="1"/>
          </p:cNvCxnSpPr>
          <p:nvPr/>
        </p:nvCxnSpPr>
        <p:spPr bwMode="auto">
          <a:xfrm>
            <a:off x="5364163" y="3068638"/>
            <a:ext cx="0" cy="3024187"/>
          </a:xfrm>
          <a:prstGeom prst="line">
            <a:avLst/>
          </a:prstGeom>
          <a:noFill/>
          <a:ln w="508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011" name="Rettangolo 71"/>
          <p:cNvSpPr>
            <a:spLocks noChangeArrowheads="1"/>
          </p:cNvSpPr>
          <p:nvPr/>
        </p:nvSpPr>
        <p:spPr bwMode="auto">
          <a:xfrm>
            <a:off x="3203575" y="5013325"/>
            <a:ext cx="431800" cy="360363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1012" name="Rettangolo 72"/>
          <p:cNvSpPr>
            <a:spLocks noChangeArrowheads="1"/>
          </p:cNvSpPr>
          <p:nvPr/>
        </p:nvSpPr>
        <p:spPr bwMode="auto">
          <a:xfrm>
            <a:off x="2771775" y="5013325"/>
            <a:ext cx="431800" cy="360363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1013" name="Rettangolo 73"/>
          <p:cNvSpPr>
            <a:spLocks noChangeArrowheads="1"/>
          </p:cNvSpPr>
          <p:nvPr/>
        </p:nvSpPr>
        <p:spPr bwMode="auto">
          <a:xfrm>
            <a:off x="2339975" y="5013325"/>
            <a:ext cx="431800" cy="360363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1014" name="Rettangolo 74"/>
          <p:cNvSpPr>
            <a:spLocks noChangeArrowheads="1"/>
          </p:cNvSpPr>
          <p:nvPr/>
        </p:nvSpPr>
        <p:spPr bwMode="auto">
          <a:xfrm>
            <a:off x="1908175" y="5013325"/>
            <a:ext cx="431800" cy="360363"/>
          </a:xfrm>
          <a:prstGeom prst="rect">
            <a:avLst/>
          </a:prstGeom>
          <a:solidFill>
            <a:srgbClr val="FF0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.</a:t>
            </a:r>
          </a:p>
        </p:txBody>
      </p:sp>
      <p:sp>
        <p:nvSpPr>
          <p:cNvPr id="41015" name="Rettangolo 75"/>
          <p:cNvSpPr>
            <a:spLocks noChangeArrowheads="1"/>
          </p:cNvSpPr>
          <p:nvPr/>
        </p:nvSpPr>
        <p:spPr bwMode="auto">
          <a:xfrm>
            <a:off x="4500563" y="5013325"/>
            <a:ext cx="431800" cy="36036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0A</a:t>
            </a:r>
          </a:p>
        </p:txBody>
      </p:sp>
      <p:sp>
        <p:nvSpPr>
          <p:cNvPr id="41016" name="Rettangolo 76"/>
          <p:cNvSpPr>
            <a:spLocks noChangeArrowheads="1"/>
          </p:cNvSpPr>
          <p:nvPr/>
        </p:nvSpPr>
        <p:spPr bwMode="auto">
          <a:xfrm>
            <a:off x="4067175" y="5013325"/>
            <a:ext cx="433388" cy="36036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0A</a:t>
            </a:r>
          </a:p>
        </p:txBody>
      </p:sp>
      <p:sp>
        <p:nvSpPr>
          <p:cNvPr id="41017" name="Rettangolo 78"/>
          <p:cNvSpPr>
            <a:spLocks noChangeArrowheads="1"/>
          </p:cNvSpPr>
          <p:nvPr/>
        </p:nvSpPr>
        <p:spPr bwMode="auto">
          <a:xfrm>
            <a:off x="6227763" y="5013325"/>
            <a:ext cx="431800" cy="36036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0A</a:t>
            </a:r>
          </a:p>
        </p:txBody>
      </p:sp>
      <p:sp>
        <p:nvSpPr>
          <p:cNvPr id="41018" name="Rettangolo 79"/>
          <p:cNvSpPr>
            <a:spLocks noChangeArrowheads="1"/>
          </p:cNvSpPr>
          <p:nvPr/>
        </p:nvSpPr>
        <p:spPr bwMode="auto">
          <a:xfrm>
            <a:off x="5795963" y="5013325"/>
            <a:ext cx="431800" cy="36036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0A</a:t>
            </a:r>
          </a:p>
        </p:txBody>
      </p:sp>
      <p:sp>
        <p:nvSpPr>
          <p:cNvPr id="41019" name="Rettangolo 80"/>
          <p:cNvSpPr>
            <a:spLocks noChangeArrowheads="1"/>
          </p:cNvSpPr>
          <p:nvPr/>
        </p:nvSpPr>
        <p:spPr bwMode="auto">
          <a:xfrm>
            <a:off x="5364163" y="5013325"/>
            <a:ext cx="431800" cy="36036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0A</a:t>
            </a:r>
          </a:p>
        </p:txBody>
      </p:sp>
      <p:sp>
        <p:nvSpPr>
          <p:cNvPr id="41020" name="Rettangolo 81"/>
          <p:cNvSpPr>
            <a:spLocks noChangeArrowheads="1"/>
          </p:cNvSpPr>
          <p:nvPr/>
        </p:nvSpPr>
        <p:spPr bwMode="auto">
          <a:xfrm>
            <a:off x="7524750" y="5013325"/>
            <a:ext cx="431800" cy="36036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0A</a:t>
            </a:r>
          </a:p>
        </p:txBody>
      </p:sp>
      <p:sp>
        <p:nvSpPr>
          <p:cNvPr id="41021" name="Rettangolo 82"/>
          <p:cNvSpPr>
            <a:spLocks noChangeArrowheads="1"/>
          </p:cNvSpPr>
          <p:nvPr/>
        </p:nvSpPr>
        <p:spPr bwMode="auto">
          <a:xfrm>
            <a:off x="7092950" y="5013325"/>
            <a:ext cx="431800" cy="36036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0A</a:t>
            </a:r>
          </a:p>
        </p:txBody>
      </p:sp>
      <p:sp>
        <p:nvSpPr>
          <p:cNvPr id="41022" name="Rettangolo 83"/>
          <p:cNvSpPr>
            <a:spLocks noChangeArrowheads="1"/>
          </p:cNvSpPr>
          <p:nvPr/>
        </p:nvSpPr>
        <p:spPr bwMode="auto">
          <a:xfrm>
            <a:off x="6659563" y="5013325"/>
            <a:ext cx="433387" cy="36036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0A</a:t>
            </a:r>
          </a:p>
        </p:txBody>
      </p:sp>
      <p:sp>
        <p:nvSpPr>
          <p:cNvPr id="41023" name="Rettangolo 84"/>
          <p:cNvSpPr>
            <a:spLocks noChangeArrowheads="1"/>
          </p:cNvSpPr>
          <p:nvPr/>
        </p:nvSpPr>
        <p:spPr bwMode="auto">
          <a:xfrm>
            <a:off x="8388350" y="5013325"/>
            <a:ext cx="431800" cy="36036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0A</a:t>
            </a:r>
          </a:p>
        </p:txBody>
      </p:sp>
      <p:sp>
        <p:nvSpPr>
          <p:cNvPr id="41024" name="Rettangolo 85"/>
          <p:cNvSpPr>
            <a:spLocks noChangeArrowheads="1"/>
          </p:cNvSpPr>
          <p:nvPr/>
        </p:nvSpPr>
        <p:spPr bwMode="auto">
          <a:xfrm>
            <a:off x="7956550" y="5013325"/>
            <a:ext cx="431800" cy="36036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0A</a:t>
            </a:r>
          </a:p>
        </p:txBody>
      </p:sp>
      <p:sp>
        <p:nvSpPr>
          <p:cNvPr id="41025" name="Rettangolo 87"/>
          <p:cNvSpPr>
            <a:spLocks noChangeArrowheads="1"/>
          </p:cNvSpPr>
          <p:nvPr/>
        </p:nvSpPr>
        <p:spPr bwMode="auto">
          <a:xfrm>
            <a:off x="5364163" y="5589588"/>
            <a:ext cx="431800" cy="36036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07</a:t>
            </a:r>
          </a:p>
        </p:txBody>
      </p:sp>
      <p:cxnSp>
        <p:nvCxnSpPr>
          <p:cNvPr id="41026" name="Connettore 1 86"/>
          <p:cNvCxnSpPr>
            <a:cxnSpLocks noChangeShapeType="1"/>
          </p:cNvCxnSpPr>
          <p:nvPr/>
        </p:nvCxnSpPr>
        <p:spPr bwMode="auto">
          <a:xfrm>
            <a:off x="8820150" y="3068638"/>
            <a:ext cx="0" cy="3024187"/>
          </a:xfrm>
          <a:prstGeom prst="line">
            <a:avLst/>
          </a:prstGeom>
          <a:noFill/>
          <a:ln w="508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027" name="Rettangolo 88"/>
          <p:cNvSpPr>
            <a:spLocks noChangeArrowheads="1"/>
          </p:cNvSpPr>
          <p:nvPr/>
        </p:nvSpPr>
        <p:spPr bwMode="auto">
          <a:xfrm>
            <a:off x="5795963" y="5589588"/>
            <a:ext cx="431800" cy="36036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07</a:t>
            </a:r>
          </a:p>
        </p:txBody>
      </p:sp>
      <p:sp>
        <p:nvSpPr>
          <p:cNvPr id="41028" name="Rettangolo 89"/>
          <p:cNvSpPr>
            <a:spLocks noChangeArrowheads="1"/>
          </p:cNvSpPr>
          <p:nvPr/>
        </p:nvSpPr>
        <p:spPr bwMode="auto">
          <a:xfrm>
            <a:off x="6227763" y="5589588"/>
            <a:ext cx="431800" cy="36036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07</a:t>
            </a:r>
          </a:p>
        </p:txBody>
      </p:sp>
      <p:sp>
        <p:nvSpPr>
          <p:cNvPr id="41029" name="Rettangolo 90"/>
          <p:cNvSpPr>
            <a:spLocks noChangeArrowheads="1"/>
          </p:cNvSpPr>
          <p:nvPr/>
        </p:nvSpPr>
        <p:spPr bwMode="auto">
          <a:xfrm>
            <a:off x="6659563" y="5589588"/>
            <a:ext cx="433387" cy="36036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07</a:t>
            </a:r>
          </a:p>
        </p:txBody>
      </p:sp>
      <p:sp>
        <p:nvSpPr>
          <p:cNvPr id="41030" name="Rettangolo 91"/>
          <p:cNvSpPr>
            <a:spLocks noChangeArrowheads="1"/>
          </p:cNvSpPr>
          <p:nvPr/>
        </p:nvSpPr>
        <p:spPr bwMode="auto">
          <a:xfrm>
            <a:off x="7092950" y="5589588"/>
            <a:ext cx="431800" cy="36036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07</a:t>
            </a:r>
          </a:p>
        </p:txBody>
      </p:sp>
      <p:sp>
        <p:nvSpPr>
          <p:cNvPr id="41031" name="Rettangolo 92"/>
          <p:cNvSpPr>
            <a:spLocks noChangeArrowheads="1"/>
          </p:cNvSpPr>
          <p:nvPr/>
        </p:nvSpPr>
        <p:spPr bwMode="auto">
          <a:xfrm>
            <a:off x="7524750" y="5589588"/>
            <a:ext cx="431800" cy="36036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07</a:t>
            </a:r>
          </a:p>
        </p:txBody>
      </p:sp>
      <p:sp>
        <p:nvSpPr>
          <p:cNvPr id="41032" name="Rettangolo 93"/>
          <p:cNvSpPr>
            <a:spLocks noChangeArrowheads="1"/>
          </p:cNvSpPr>
          <p:nvPr/>
        </p:nvSpPr>
        <p:spPr bwMode="auto">
          <a:xfrm>
            <a:off x="7956550" y="5589588"/>
            <a:ext cx="431800" cy="36036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07</a:t>
            </a:r>
          </a:p>
        </p:txBody>
      </p:sp>
      <p:sp>
        <p:nvSpPr>
          <p:cNvPr id="41033" name="Rettangolo 94"/>
          <p:cNvSpPr>
            <a:spLocks noChangeArrowheads="1"/>
          </p:cNvSpPr>
          <p:nvPr/>
        </p:nvSpPr>
        <p:spPr bwMode="auto">
          <a:xfrm>
            <a:off x="8388350" y="5589588"/>
            <a:ext cx="431800" cy="36036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sz="1600" b="1"/>
              <a:t>07</a:t>
            </a:r>
          </a:p>
        </p:txBody>
      </p:sp>
      <p:sp>
        <p:nvSpPr>
          <p:cNvPr id="41034" name="CasellaDiTesto 95"/>
          <p:cNvSpPr txBox="1">
            <a:spLocks noChangeArrowheads="1"/>
          </p:cNvSpPr>
          <p:nvPr/>
        </p:nvSpPr>
        <p:spPr bwMode="auto">
          <a:xfrm>
            <a:off x="5508625" y="3284538"/>
            <a:ext cx="3273425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Last byte always added: pad len</a:t>
            </a:r>
          </a:p>
          <a:p>
            <a:pPr eaLnBrk="1" hangingPunct="1"/>
            <a:r>
              <a:rPr lang="it-IT" altLang="it-IT"/>
              <a:t>(eventually 00)</a:t>
            </a:r>
          </a:p>
          <a:p>
            <a:pPr eaLnBrk="1" hangingPunct="1"/>
            <a:endParaRPr lang="it-IT" altLang="it-IT"/>
          </a:p>
          <a:p>
            <a:pPr eaLnBrk="1" hangingPunct="1"/>
            <a:r>
              <a:rPr lang="it-IT" altLang="it-IT"/>
              <a:t>Pad may extend over multiple blocks</a:t>
            </a:r>
          </a:p>
          <a:p>
            <a:pPr eaLnBrk="1" hangingPunct="1"/>
            <a:r>
              <a:rPr lang="it-IT" altLang="it-IT"/>
              <a:t>(up to 255)</a:t>
            </a:r>
          </a:p>
        </p:txBody>
      </p:sp>
      <p:sp>
        <p:nvSpPr>
          <p:cNvPr id="41035" name="Rectangle 10" descr="Horizontal brick"/>
          <p:cNvSpPr>
            <a:spLocks noChangeArrowheads="1"/>
          </p:cNvSpPr>
          <p:nvPr/>
        </p:nvSpPr>
        <p:spPr bwMode="auto">
          <a:xfrm>
            <a:off x="8243888" y="1268413"/>
            <a:ext cx="288925" cy="431800"/>
          </a:xfrm>
          <a:prstGeom prst="rect">
            <a:avLst/>
          </a:prstGeom>
          <a:pattFill prst="horzBrick">
            <a:fgClr>
              <a:schemeClr val="accent1"/>
            </a:fgClr>
            <a:bgClr>
              <a:schemeClr val="bg1"/>
            </a:bgClr>
          </a:patt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it-IT" altLang="it-IT" b="1"/>
              <a:t>L</a:t>
            </a:r>
          </a:p>
        </p:txBody>
      </p:sp>
      <p:cxnSp>
        <p:nvCxnSpPr>
          <p:cNvPr id="41036" name="Connettore 1 52"/>
          <p:cNvCxnSpPr>
            <a:cxnSpLocks noChangeShapeType="1"/>
          </p:cNvCxnSpPr>
          <p:nvPr/>
        </p:nvCxnSpPr>
        <p:spPr bwMode="auto">
          <a:xfrm>
            <a:off x="1908175" y="3068638"/>
            <a:ext cx="0" cy="3024187"/>
          </a:xfrm>
          <a:prstGeom prst="line">
            <a:avLst/>
          </a:prstGeom>
          <a:noFill/>
          <a:ln w="508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CBC </a:t>
            </a:r>
            <a:r>
              <a:rPr lang="it-IT" dirty="0" err="1" smtClean="0"/>
              <a:t>decryption</a:t>
            </a:r>
            <a:r>
              <a:rPr lang="it-IT" dirty="0" smtClean="0"/>
              <a:t> </a:t>
            </a:r>
            <a:r>
              <a:rPr lang="it-IT" dirty="0" err="1" smtClean="0"/>
              <a:t>steps</a:t>
            </a:r>
            <a:r>
              <a:rPr lang="it-IT" dirty="0" smtClean="0"/>
              <a:t> (TLS 1.0)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696200" cy="3743325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it-IT" dirty="0" err="1" smtClean="0"/>
              <a:t>Decrypt</a:t>
            </a:r>
            <a:endParaRPr lang="it-IT" dirty="0" smtClean="0"/>
          </a:p>
          <a:p>
            <a:pPr lvl="1">
              <a:defRPr/>
            </a:pPr>
            <a:r>
              <a:rPr lang="it-IT" dirty="0" err="1" smtClean="0">
                <a:solidFill>
                  <a:srgbClr val="FF0000"/>
                </a:solidFill>
              </a:rPr>
              <a:t>Unless</a:t>
            </a:r>
            <a:r>
              <a:rPr lang="it-IT" dirty="0" smtClean="0">
                <a:solidFill>
                  <a:srgbClr val="FF0000"/>
                </a:solidFill>
              </a:rPr>
              <a:t> # </a:t>
            </a:r>
            <a:r>
              <a:rPr lang="it-IT" dirty="0" err="1" smtClean="0">
                <a:solidFill>
                  <a:srgbClr val="FF0000"/>
                </a:solidFill>
              </a:rPr>
              <a:t>bytes</a:t>
            </a:r>
            <a:r>
              <a:rPr lang="it-IT" dirty="0" smtClean="0">
                <a:solidFill>
                  <a:srgbClr val="FF0000"/>
                </a:solidFill>
              </a:rPr>
              <a:t> NOT multiple </a:t>
            </a:r>
            <a:r>
              <a:rPr lang="it-IT" dirty="0" err="1" smtClean="0">
                <a:solidFill>
                  <a:srgbClr val="FF0000"/>
                </a:solidFill>
              </a:rPr>
              <a:t>of</a:t>
            </a:r>
            <a:r>
              <a:rPr lang="it-IT" dirty="0" smtClean="0">
                <a:solidFill>
                  <a:srgbClr val="FF0000"/>
                </a:solidFill>
              </a:rPr>
              <a:t> block </a:t>
            </a:r>
            <a:r>
              <a:rPr lang="it-IT" dirty="0" err="1" smtClean="0">
                <a:solidFill>
                  <a:srgbClr val="FF0000"/>
                </a:solidFill>
              </a:rPr>
              <a:t>size</a:t>
            </a:r>
            <a:r>
              <a:rPr lang="it-IT" dirty="0" smtClean="0">
                <a:solidFill>
                  <a:srgbClr val="FF0000"/>
                </a:solidFill>
              </a:rPr>
              <a:t> - </a:t>
            </a:r>
            <a:r>
              <a:rPr lang="it-IT" dirty="0" err="1" smtClean="0">
                <a:solidFill>
                  <a:srgbClr val="FF0000"/>
                </a:solidFill>
              </a:rPr>
              <a:t>return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alert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message</a:t>
            </a:r>
            <a:endParaRPr lang="it-IT" dirty="0" smtClean="0">
              <a:solidFill>
                <a:srgbClr val="FF0000"/>
              </a:solidFill>
            </a:endParaRPr>
          </a:p>
          <a:p>
            <a:pPr lvl="2">
              <a:defRPr/>
            </a:pPr>
            <a:r>
              <a:rPr lang="it-IT" dirty="0" err="1" smtClean="0">
                <a:solidFill>
                  <a:srgbClr val="FF0000"/>
                </a:solidFill>
              </a:rPr>
              <a:t>decryption_failed</a:t>
            </a:r>
            <a:endParaRPr lang="it-IT" dirty="0" smtClean="0">
              <a:solidFill>
                <a:srgbClr val="FF0000"/>
              </a:solidFill>
            </a:endParaRPr>
          </a:p>
          <a:p>
            <a:pPr>
              <a:defRPr/>
            </a:pPr>
            <a:r>
              <a:rPr lang="it-IT" dirty="0" err="1" smtClean="0"/>
              <a:t>Remove</a:t>
            </a:r>
            <a:r>
              <a:rPr lang="it-IT" dirty="0" smtClean="0"/>
              <a:t> </a:t>
            </a:r>
            <a:r>
              <a:rPr lang="it-IT" dirty="0" err="1" smtClean="0"/>
              <a:t>padding</a:t>
            </a:r>
            <a:endParaRPr lang="it-IT" dirty="0" smtClean="0"/>
          </a:p>
          <a:p>
            <a:pPr lvl="1">
              <a:defRPr/>
            </a:pPr>
            <a:r>
              <a:rPr lang="it-IT" dirty="0" err="1" smtClean="0"/>
              <a:t>Read</a:t>
            </a:r>
            <a:r>
              <a:rPr lang="it-IT" dirty="0" smtClean="0"/>
              <a:t> last byte = pad </a:t>
            </a:r>
            <a:r>
              <a:rPr lang="it-IT" dirty="0" err="1" smtClean="0"/>
              <a:t>len</a:t>
            </a:r>
            <a:r>
              <a:rPr lang="it-IT" dirty="0" smtClean="0"/>
              <a:t> L</a:t>
            </a:r>
          </a:p>
          <a:p>
            <a:pPr lvl="1">
              <a:defRPr/>
            </a:pPr>
            <a:r>
              <a:rPr lang="it-IT" dirty="0" err="1" smtClean="0"/>
              <a:t>Remove</a:t>
            </a:r>
            <a:r>
              <a:rPr lang="it-IT" dirty="0" smtClean="0"/>
              <a:t> </a:t>
            </a:r>
            <a:r>
              <a:rPr lang="it-IT" dirty="0" err="1" smtClean="0"/>
              <a:t>remaining</a:t>
            </a:r>
            <a:r>
              <a:rPr lang="it-IT" dirty="0" smtClean="0"/>
              <a:t> L last </a:t>
            </a:r>
            <a:r>
              <a:rPr lang="it-IT" dirty="0" err="1" smtClean="0"/>
              <a:t>bytes</a:t>
            </a:r>
            <a:r>
              <a:rPr lang="it-IT" dirty="0" smtClean="0"/>
              <a:t> </a:t>
            </a:r>
            <a:r>
              <a:rPr lang="it-IT" dirty="0" err="1" smtClean="0"/>
              <a:t>while</a:t>
            </a:r>
            <a:r>
              <a:rPr lang="it-IT" dirty="0" smtClean="0"/>
              <a:t> </a:t>
            </a:r>
            <a:r>
              <a:rPr lang="it-IT" dirty="0" err="1" smtClean="0"/>
              <a:t>checking</a:t>
            </a:r>
            <a:r>
              <a:rPr lang="it-IT" dirty="0" smtClean="0"/>
              <a:t> </a:t>
            </a:r>
            <a:r>
              <a:rPr lang="it-IT" dirty="0" err="1" smtClean="0"/>
              <a:t>they</a:t>
            </a:r>
            <a:r>
              <a:rPr lang="it-IT" dirty="0" smtClean="0"/>
              <a:t> are </a:t>
            </a:r>
            <a:r>
              <a:rPr lang="it-IT" dirty="0" err="1" smtClean="0"/>
              <a:t>equal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L</a:t>
            </a:r>
          </a:p>
          <a:p>
            <a:pPr lvl="1">
              <a:defRPr/>
            </a:pPr>
            <a:r>
              <a:rPr lang="it-IT" dirty="0" err="1" smtClean="0">
                <a:solidFill>
                  <a:srgbClr val="FF0000"/>
                </a:solidFill>
              </a:rPr>
              <a:t>Invalid</a:t>
            </a:r>
            <a:r>
              <a:rPr lang="it-IT" dirty="0" smtClean="0">
                <a:solidFill>
                  <a:srgbClr val="FF0000"/>
                </a:solidFill>
              </a:rPr>
              <a:t> pad - </a:t>
            </a:r>
            <a:r>
              <a:rPr lang="it-IT" dirty="0" err="1" smtClean="0">
                <a:solidFill>
                  <a:srgbClr val="FF0000"/>
                </a:solidFill>
              </a:rPr>
              <a:t>return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alert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message</a:t>
            </a:r>
            <a:r>
              <a:rPr lang="it-IT" dirty="0" smtClean="0">
                <a:solidFill>
                  <a:srgbClr val="FF0000"/>
                </a:solidFill>
              </a:rPr>
              <a:t>: </a:t>
            </a:r>
          </a:p>
          <a:p>
            <a:pPr lvl="2">
              <a:defRPr/>
            </a:pPr>
            <a:r>
              <a:rPr lang="it-IT" dirty="0" err="1" smtClean="0">
                <a:solidFill>
                  <a:srgbClr val="FF0000"/>
                </a:solidFill>
              </a:rPr>
              <a:t>decryption_failed</a:t>
            </a:r>
            <a:endParaRPr lang="it-IT" dirty="0" smtClean="0"/>
          </a:p>
          <a:p>
            <a:pPr>
              <a:defRPr/>
            </a:pPr>
            <a:r>
              <a:rPr lang="it-IT" dirty="0" err="1" smtClean="0"/>
              <a:t>Check</a:t>
            </a:r>
            <a:r>
              <a:rPr lang="it-IT" dirty="0" smtClean="0"/>
              <a:t> MAC</a:t>
            </a:r>
          </a:p>
          <a:p>
            <a:pPr lvl="1">
              <a:defRPr/>
            </a:pPr>
            <a:r>
              <a:rPr lang="it-IT" dirty="0" smtClean="0">
                <a:solidFill>
                  <a:srgbClr val="FF0000"/>
                </a:solidFill>
              </a:rPr>
              <a:t>MAC </a:t>
            </a:r>
            <a:r>
              <a:rPr lang="it-IT" dirty="0" err="1" smtClean="0">
                <a:solidFill>
                  <a:srgbClr val="FF0000"/>
                </a:solidFill>
              </a:rPr>
              <a:t>over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decrypted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msg</a:t>
            </a:r>
            <a:r>
              <a:rPr lang="it-IT" dirty="0" smtClean="0">
                <a:solidFill>
                  <a:srgbClr val="FF0000"/>
                </a:solidFill>
              </a:rPr>
              <a:t> (no pad) - </a:t>
            </a:r>
            <a:r>
              <a:rPr lang="it-IT" dirty="0" err="1" smtClean="0">
                <a:solidFill>
                  <a:srgbClr val="FF0000"/>
                </a:solidFill>
              </a:rPr>
              <a:t>if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fails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return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alert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message</a:t>
            </a:r>
            <a:r>
              <a:rPr lang="it-IT" dirty="0" smtClean="0">
                <a:solidFill>
                  <a:srgbClr val="FF0000"/>
                </a:solidFill>
              </a:rPr>
              <a:t>: </a:t>
            </a:r>
          </a:p>
          <a:p>
            <a:pPr lvl="2">
              <a:defRPr/>
            </a:pPr>
            <a:r>
              <a:rPr lang="it-IT" dirty="0" smtClean="0">
                <a:solidFill>
                  <a:srgbClr val="FF0000"/>
                </a:solidFill>
              </a:rPr>
              <a:t>Bad_record_mac</a:t>
            </a:r>
            <a:endParaRPr lang="it-IT" dirty="0" smtClean="0"/>
          </a:p>
          <a:p>
            <a:pPr lvl="1">
              <a:defRPr/>
            </a:pPr>
            <a:endParaRPr lang="it-IT" dirty="0"/>
          </a:p>
        </p:txBody>
      </p:sp>
      <p:sp>
        <p:nvSpPr>
          <p:cNvPr id="41988" name="CasellaDiTesto 4"/>
          <p:cNvSpPr txBox="1">
            <a:spLocks noChangeArrowheads="1"/>
          </p:cNvSpPr>
          <p:nvPr/>
        </p:nvSpPr>
        <p:spPr bwMode="auto">
          <a:xfrm>
            <a:off x="611188" y="4868863"/>
            <a:ext cx="8137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 sz="2400" b="1"/>
              <a:t>Typical networking protocols approach: EXPLAIN the error reason</a:t>
            </a:r>
          </a:p>
        </p:txBody>
      </p:sp>
      <p:sp>
        <p:nvSpPr>
          <p:cNvPr id="5" name="CasellaDiTesto 4"/>
          <p:cNvSpPr txBox="1">
            <a:spLocks noChangeArrowheads="1"/>
          </p:cNvSpPr>
          <p:nvPr/>
        </p:nvSpPr>
        <p:spPr bwMode="auto">
          <a:xfrm>
            <a:off x="611188" y="5326063"/>
            <a:ext cx="789146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 sz="2400" b="1"/>
              <a:t>Opposite in crypto: when decryption fails do NOT explain why!!!</a:t>
            </a:r>
          </a:p>
          <a:p>
            <a:pPr eaLnBrk="1" hangingPunct="1"/>
            <a:r>
              <a:rPr lang="it-IT" altLang="it-IT" sz="2400"/>
              <a:t>(attacker may use such “explanation” to build an attack… see next)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/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The </a:t>
            </a:r>
            <a:r>
              <a:rPr lang="it-IT" dirty="0" err="1" smtClean="0"/>
              <a:t>attack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700213"/>
            <a:ext cx="7696200" cy="4395787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it-IT" dirty="0" smtClean="0"/>
              <a:t>Goal: </a:t>
            </a:r>
          </a:p>
          <a:p>
            <a:pPr lvl="1">
              <a:defRPr/>
            </a:pPr>
            <a:r>
              <a:rPr lang="it-IT" dirty="0" err="1" smtClean="0"/>
              <a:t>decryption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a block, </a:t>
            </a:r>
            <a:r>
              <a:rPr lang="it-IT" dirty="0" err="1" smtClean="0"/>
              <a:t>say</a:t>
            </a:r>
            <a:r>
              <a:rPr lang="it-IT" dirty="0" smtClean="0"/>
              <a:t> c[1]</a:t>
            </a:r>
          </a:p>
          <a:p>
            <a:pPr lvl="2">
              <a:defRPr/>
            </a:pPr>
            <a:r>
              <a:rPr lang="it-IT" dirty="0" smtClean="0"/>
              <a:t>c[0] </a:t>
            </a:r>
            <a:r>
              <a:rPr lang="it-IT" dirty="0" err="1" smtClean="0"/>
              <a:t>needs</a:t>
            </a:r>
            <a:r>
              <a:rPr lang="it-IT" dirty="0" smtClean="0"/>
              <a:t> </a:t>
            </a:r>
            <a:r>
              <a:rPr lang="it-IT" dirty="0" err="1" smtClean="0"/>
              <a:t>slightly</a:t>
            </a:r>
            <a:r>
              <a:rPr lang="it-IT" dirty="0" smtClean="0"/>
              <a:t> </a:t>
            </a:r>
            <a:r>
              <a:rPr lang="it-IT" dirty="0" err="1" smtClean="0"/>
              <a:t>different</a:t>
            </a:r>
            <a:r>
              <a:rPr lang="it-IT" dirty="0" smtClean="0"/>
              <a:t> </a:t>
            </a:r>
            <a:r>
              <a:rPr lang="it-IT" dirty="0" err="1" smtClean="0"/>
              <a:t>approach</a:t>
            </a:r>
            <a:endParaRPr lang="it-IT" dirty="0" smtClean="0"/>
          </a:p>
          <a:p>
            <a:pPr>
              <a:defRPr/>
            </a:pPr>
            <a:r>
              <a:rPr lang="it-IT" dirty="0" err="1" smtClean="0"/>
              <a:t>Attacker</a:t>
            </a:r>
            <a:r>
              <a:rPr lang="it-IT" dirty="0" smtClean="0"/>
              <a:t> </a:t>
            </a:r>
            <a:r>
              <a:rPr lang="it-IT" dirty="0" err="1" smtClean="0"/>
              <a:t>ability</a:t>
            </a:r>
            <a:r>
              <a:rPr lang="it-IT" dirty="0" smtClean="0"/>
              <a:t>: </a:t>
            </a:r>
            <a:r>
              <a:rPr lang="it-IT" dirty="0" err="1" smtClean="0"/>
              <a:t>Chosen</a:t>
            </a:r>
            <a:r>
              <a:rPr lang="it-IT" dirty="0" smtClean="0"/>
              <a:t> </a:t>
            </a:r>
            <a:r>
              <a:rPr lang="it-IT" dirty="0" err="1" smtClean="0"/>
              <a:t>ciphertext</a:t>
            </a:r>
            <a:r>
              <a:rPr lang="it-IT" dirty="0" smtClean="0"/>
              <a:t> </a:t>
            </a:r>
            <a:r>
              <a:rPr lang="it-IT" dirty="0" err="1" smtClean="0"/>
              <a:t>attack</a:t>
            </a:r>
            <a:endParaRPr lang="it-IT" dirty="0" smtClean="0"/>
          </a:p>
          <a:p>
            <a:pPr>
              <a:defRPr/>
            </a:pPr>
            <a:endParaRPr lang="it-IT" dirty="0" smtClean="0"/>
          </a:p>
          <a:p>
            <a:pPr>
              <a:defRPr/>
            </a:pPr>
            <a:r>
              <a:rPr lang="it-IT" dirty="0" err="1" smtClean="0"/>
              <a:t>Attacker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able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submit</a:t>
            </a:r>
            <a:r>
              <a:rPr lang="it-IT" dirty="0" smtClean="0"/>
              <a:t> </a:t>
            </a:r>
            <a:r>
              <a:rPr lang="it-IT" dirty="0" err="1" smtClean="0"/>
              <a:t>an</a:t>
            </a:r>
            <a:r>
              <a:rPr lang="it-IT" dirty="0" smtClean="0"/>
              <a:t>(</a:t>
            </a:r>
            <a:r>
              <a:rPr lang="it-IT" dirty="0" err="1" smtClean="0"/>
              <a:t>other</a:t>
            </a:r>
            <a:r>
              <a:rPr lang="it-IT" dirty="0" smtClean="0"/>
              <a:t>) </a:t>
            </a:r>
            <a:r>
              <a:rPr lang="it-IT" dirty="0" err="1" smtClean="0"/>
              <a:t>ciphertext</a:t>
            </a:r>
            <a:r>
              <a:rPr lang="it-IT" dirty="0" smtClean="0"/>
              <a:t> and </a:t>
            </a:r>
            <a:r>
              <a:rPr lang="it-IT" dirty="0" err="1" smtClean="0"/>
              <a:t>get</a:t>
            </a:r>
            <a:r>
              <a:rPr lang="it-IT" dirty="0" smtClean="0"/>
              <a:t> </a:t>
            </a:r>
            <a:r>
              <a:rPr lang="it-IT" dirty="0" err="1" smtClean="0"/>
              <a:t>result</a:t>
            </a:r>
            <a:r>
              <a:rPr lang="it-IT" dirty="0" smtClean="0"/>
              <a:t>:</a:t>
            </a:r>
          </a:p>
          <a:p>
            <a:pPr lvl="3">
              <a:defRPr/>
            </a:pPr>
            <a:r>
              <a:rPr lang="it-IT" dirty="0" err="1" smtClean="0"/>
              <a:t>Decryption</a:t>
            </a:r>
            <a:r>
              <a:rPr lang="it-IT" dirty="0" smtClean="0"/>
              <a:t> </a:t>
            </a:r>
            <a:r>
              <a:rPr lang="it-IT" dirty="0" err="1" smtClean="0"/>
              <a:t>failed</a:t>
            </a:r>
            <a:endParaRPr lang="it-IT" dirty="0" smtClean="0"/>
          </a:p>
          <a:p>
            <a:pPr lvl="3">
              <a:defRPr/>
            </a:pPr>
            <a:r>
              <a:rPr lang="it-IT" dirty="0" smtClean="0"/>
              <a:t>Bad MAC </a:t>
            </a:r>
          </a:p>
          <a:p>
            <a:pPr>
              <a:defRPr/>
            </a:pPr>
            <a:r>
              <a:rPr lang="it-IT" dirty="0" smtClean="0"/>
              <a:t>Bad MAC: </a:t>
            </a:r>
            <a:r>
              <a:rPr lang="it-IT" dirty="0" err="1" smtClean="0"/>
              <a:t>means</a:t>
            </a:r>
            <a:r>
              <a:rPr lang="it-IT" dirty="0" smtClean="0"/>
              <a:t> </a:t>
            </a:r>
            <a:r>
              <a:rPr lang="it-IT" dirty="0" err="1" smtClean="0"/>
              <a:t>padding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found</a:t>
            </a:r>
            <a:r>
              <a:rPr lang="it-IT" dirty="0" smtClean="0"/>
              <a:t> OK! </a:t>
            </a:r>
            <a:br>
              <a:rPr lang="it-IT" dirty="0" smtClean="0"/>
            </a:b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have</a:t>
            </a:r>
            <a:r>
              <a:rPr lang="it-IT" dirty="0" smtClean="0"/>
              <a:t> a “</a:t>
            </a:r>
            <a:r>
              <a:rPr lang="it-IT" dirty="0" err="1" smtClean="0"/>
              <a:t>padding</a:t>
            </a:r>
            <a:r>
              <a:rPr lang="it-IT" dirty="0" smtClean="0"/>
              <a:t> </a:t>
            </a:r>
            <a:r>
              <a:rPr lang="it-IT" dirty="0" err="1" smtClean="0"/>
              <a:t>oracle</a:t>
            </a:r>
            <a:r>
              <a:rPr lang="it-IT" dirty="0" smtClean="0"/>
              <a:t>”…</a:t>
            </a:r>
          </a:p>
        </p:txBody>
      </p:sp>
      <p:sp>
        <p:nvSpPr>
          <p:cNvPr id="43012" name="Rectangle 44"/>
          <p:cNvSpPr>
            <a:spLocks noChangeArrowheads="1"/>
          </p:cNvSpPr>
          <p:nvPr/>
        </p:nvSpPr>
        <p:spPr bwMode="auto">
          <a:xfrm>
            <a:off x="1828800" y="981075"/>
            <a:ext cx="1524000" cy="2857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c[0]</a:t>
            </a:r>
          </a:p>
        </p:txBody>
      </p:sp>
      <p:sp>
        <p:nvSpPr>
          <p:cNvPr id="43013" name="Rectangle 45"/>
          <p:cNvSpPr>
            <a:spLocks noChangeArrowheads="1"/>
          </p:cNvSpPr>
          <p:nvPr/>
        </p:nvSpPr>
        <p:spPr bwMode="auto">
          <a:xfrm>
            <a:off x="3352800" y="981075"/>
            <a:ext cx="1676400" cy="2857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c[1]</a:t>
            </a:r>
          </a:p>
        </p:txBody>
      </p:sp>
      <p:sp>
        <p:nvSpPr>
          <p:cNvPr id="43014" name="Rectangle 46"/>
          <p:cNvSpPr>
            <a:spLocks noChangeArrowheads="1"/>
          </p:cNvSpPr>
          <p:nvPr/>
        </p:nvSpPr>
        <p:spPr bwMode="auto">
          <a:xfrm>
            <a:off x="5029200" y="981075"/>
            <a:ext cx="1600200" cy="2857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c[2]</a:t>
            </a:r>
          </a:p>
        </p:txBody>
      </p:sp>
      <p:sp>
        <p:nvSpPr>
          <p:cNvPr id="43015" name="Rectangle 47"/>
          <p:cNvSpPr>
            <a:spLocks noChangeArrowheads="1"/>
          </p:cNvSpPr>
          <p:nvPr/>
        </p:nvSpPr>
        <p:spPr bwMode="auto">
          <a:xfrm>
            <a:off x="6629400" y="981075"/>
            <a:ext cx="1524000" cy="2857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c[3]</a:t>
            </a:r>
          </a:p>
        </p:txBody>
      </p:sp>
      <p:sp>
        <p:nvSpPr>
          <p:cNvPr id="43016" name="Rectangle 48"/>
          <p:cNvSpPr>
            <a:spLocks noChangeArrowheads="1"/>
          </p:cNvSpPr>
          <p:nvPr/>
        </p:nvSpPr>
        <p:spPr bwMode="auto">
          <a:xfrm>
            <a:off x="685800" y="981075"/>
            <a:ext cx="838200" cy="28575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IV</a:t>
            </a:r>
          </a:p>
        </p:txBody>
      </p:sp>
      <p:sp>
        <p:nvSpPr>
          <p:cNvPr id="43017" name="AutoShape 49"/>
          <p:cNvSpPr>
            <a:spLocks/>
          </p:cNvSpPr>
          <p:nvPr/>
        </p:nvSpPr>
        <p:spPr bwMode="auto">
          <a:xfrm rot="16200000" flipV="1">
            <a:off x="4305300" y="-2352675"/>
            <a:ext cx="228600" cy="7467600"/>
          </a:xfrm>
          <a:prstGeom prst="leftBrace">
            <a:avLst>
              <a:gd name="adj1" fmla="val 2041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43018" name="Text Box 50"/>
          <p:cNvSpPr txBox="1">
            <a:spLocks noChangeArrowheads="1"/>
          </p:cNvSpPr>
          <p:nvPr/>
        </p:nvSpPr>
        <p:spPr bwMode="auto">
          <a:xfrm>
            <a:off x="3778250" y="1406525"/>
            <a:ext cx="1146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en-US" altLang="it-IT"/>
              <a:t>ciphertext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Recall</a:t>
            </a:r>
            <a:r>
              <a:rPr lang="it-IT" dirty="0" smtClean="0"/>
              <a:t> CBC </a:t>
            </a:r>
            <a:r>
              <a:rPr lang="it-IT" dirty="0" err="1" smtClean="0"/>
              <a:t>decrypt</a:t>
            </a:r>
            <a:endParaRPr lang="it-IT" dirty="0"/>
          </a:p>
        </p:txBody>
      </p:sp>
      <p:sp>
        <p:nvSpPr>
          <p:cNvPr id="44035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696200" cy="1439862"/>
          </a:xfrm>
        </p:spPr>
        <p:txBody>
          <a:bodyPr/>
          <a:lstStyle/>
          <a:p>
            <a:r>
              <a:rPr lang="it-IT" altLang="it-IT" smtClean="0"/>
              <a:t>c[i] = ENC(K, c[i-1] </a:t>
            </a:r>
            <a:r>
              <a:rPr lang="it-IT" altLang="it-IT" smtClean="0">
                <a:sym typeface="Symbol" pitchFamily="18" charset="2"/>
              </a:rPr>
              <a:t> m[i])</a:t>
            </a:r>
          </a:p>
          <a:p>
            <a:r>
              <a:rPr lang="it-IT" altLang="it-IT" smtClean="0">
                <a:sym typeface="Symbol" pitchFamily="18" charset="2"/>
              </a:rPr>
              <a:t>m[i]= c[i-1]  DEC(K, c[i])</a:t>
            </a:r>
            <a:endParaRPr lang="it-IT" altLang="it-IT" smtClean="0"/>
          </a:p>
        </p:txBody>
      </p:sp>
      <p:sp>
        <p:nvSpPr>
          <p:cNvPr id="44036" name="Rectangle 5"/>
          <p:cNvSpPr>
            <a:spLocks noChangeArrowheads="1"/>
          </p:cNvSpPr>
          <p:nvPr/>
        </p:nvSpPr>
        <p:spPr bwMode="auto">
          <a:xfrm>
            <a:off x="2771775" y="3586163"/>
            <a:ext cx="1258888" cy="6286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 sz="2400"/>
              <a:t>DEC(K,</a:t>
            </a:r>
            <a:r>
              <a:rPr lang="en-US" altLang="it-IT" sz="2400">
                <a:sym typeface="Symbol" pitchFamily="18" charset="2"/>
              </a:rPr>
              <a:t>)</a:t>
            </a:r>
          </a:p>
        </p:txBody>
      </p:sp>
      <p:sp>
        <p:nvSpPr>
          <p:cNvPr id="44037" name="Rectangle 10"/>
          <p:cNvSpPr>
            <a:spLocks noChangeArrowheads="1"/>
          </p:cNvSpPr>
          <p:nvPr/>
        </p:nvSpPr>
        <p:spPr bwMode="auto">
          <a:xfrm>
            <a:off x="2811463" y="5014913"/>
            <a:ext cx="1524000" cy="2857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m[0]</a:t>
            </a:r>
          </a:p>
        </p:txBody>
      </p:sp>
      <p:sp>
        <p:nvSpPr>
          <p:cNvPr id="44038" name="Rectangle 11"/>
          <p:cNvSpPr>
            <a:spLocks noChangeArrowheads="1"/>
          </p:cNvSpPr>
          <p:nvPr/>
        </p:nvSpPr>
        <p:spPr bwMode="auto">
          <a:xfrm>
            <a:off x="4335463" y="5014913"/>
            <a:ext cx="1676400" cy="2857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m[1]</a:t>
            </a:r>
          </a:p>
        </p:txBody>
      </p:sp>
      <p:sp>
        <p:nvSpPr>
          <p:cNvPr id="44039" name="Text Box 15"/>
          <p:cNvSpPr txBox="1">
            <a:spLocks noChangeArrowheads="1"/>
          </p:cNvSpPr>
          <p:nvPr/>
        </p:nvSpPr>
        <p:spPr bwMode="auto">
          <a:xfrm flipV="1">
            <a:off x="3305175" y="4329113"/>
            <a:ext cx="5000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en-US" altLang="it-IT" sz="3200">
                <a:sym typeface="Symbol" pitchFamily="18" charset="2"/>
              </a:rPr>
              <a:t></a:t>
            </a:r>
          </a:p>
        </p:txBody>
      </p:sp>
      <p:sp>
        <p:nvSpPr>
          <p:cNvPr id="44040" name="Text Box 17"/>
          <p:cNvSpPr txBox="1">
            <a:spLocks noChangeArrowheads="1"/>
          </p:cNvSpPr>
          <p:nvPr/>
        </p:nvSpPr>
        <p:spPr bwMode="auto">
          <a:xfrm flipV="1">
            <a:off x="5021263" y="4329113"/>
            <a:ext cx="5000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en-US" altLang="it-IT" sz="3200">
                <a:sym typeface="Symbol" pitchFamily="18" charset="2"/>
              </a:rPr>
              <a:t></a:t>
            </a:r>
          </a:p>
        </p:txBody>
      </p:sp>
      <p:sp>
        <p:nvSpPr>
          <p:cNvPr id="44041" name="Line 19"/>
          <p:cNvSpPr>
            <a:spLocks noChangeShapeType="1"/>
          </p:cNvSpPr>
          <p:nvPr/>
        </p:nvSpPr>
        <p:spPr bwMode="auto">
          <a:xfrm>
            <a:off x="3541713" y="4729163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4042" name="Line 20"/>
          <p:cNvSpPr>
            <a:spLocks noChangeShapeType="1"/>
          </p:cNvSpPr>
          <p:nvPr/>
        </p:nvSpPr>
        <p:spPr bwMode="auto">
          <a:xfrm>
            <a:off x="5249863" y="4705350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4043" name="Line 22"/>
          <p:cNvSpPr>
            <a:spLocks noChangeShapeType="1"/>
          </p:cNvSpPr>
          <p:nvPr/>
        </p:nvSpPr>
        <p:spPr bwMode="auto">
          <a:xfrm>
            <a:off x="5249863" y="4214813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4044" name="Line 24"/>
          <p:cNvSpPr>
            <a:spLocks noChangeShapeType="1"/>
          </p:cNvSpPr>
          <p:nvPr/>
        </p:nvSpPr>
        <p:spPr bwMode="auto">
          <a:xfrm>
            <a:off x="3497263" y="4214813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4045" name="Freeform 26"/>
          <p:cNvSpPr>
            <a:spLocks/>
          </p:cNvSpPr>
          <p:nvPr/>
        </p:nvSpPr>
        <p:spPr bwMode="auto">
          <a:xfrm>
            <a:off x="2049463" y="3109913"/>
            <a:ext cx="1371600" cy="1466850"/>
          </a:xfrm>
          <a:custGeom>
            <a:avLst/>
            <a:gdLst>
              <a:gd name="T0" fmla="*/ 0 w 864"/>
              <a:gd name="T1" fmla="*/ 0 h 336"/>
              <a:gd name="T2" fmla="*/ 0 w 864"/>
              <a:gd name="T3" fmla="*/ 2147483647 h 336"/>
              <a:gd name="T4" fmla="*/ 2147483647 w 864"/>
              <a:gd name="T5" fmla="*/ 2147483647 h 336"/>
              <a:gd name="T6" fmla="*/ 0 60000 65536"/>
              <a:gd name="T7" fmla="*/ 0 60000 65536"/>
              <a:gd name="T8" fmla="*/ 0 60000 65536"/>
              <a:gd name="T9" fmla="*/ 0 w 864"/>
              <a:gd name="T10" fmla="*/ 0 h 336"/>
              <a:gd name="T11" fmla="*/ 864 w 864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4" h="336">
                <a:moveTo>
                  <a:pt x="0" y="0"/>
                </a:moveTo>
                <a:lnTo>
                  <a:pt x="0" y="336"/>
                </a:lnTo>
                <a:lnTo>
                  <a:pt x="864" y="336"/>
                </a:lnTo>
              </a:path>
            </a:pathLst>
          </a:custGeom>
          <a:noFill/>
          <a:ln w="12700" cmpd="sng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4046" name="Line 27"/>
          <p:cNvSpPr>
            <a:spLocks noChangeShapeType="1"/>
          </p:cNvSpPr>
          <p:nvPr/>
        </p:nvSpPr>
        <p:spPr bwMode="auto">
          <a:xfrm>
            <a:off x="3497263" y="3128963"/>
            <a:ext cx="1587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4047" name="Freeform 28"/>
          <p:cNvSpPr>
            <a:spLocks/>
          </p:cNvSpPr>
          <p:nvPr/>
        </p:nvSpPr>
        <p:spPr bwMode="auto">
          <a:xfrm flipV="1">
            <a:off x="3497263" y="3357563"/>
            <a:ext cx="1600200" cy="1257300"/>
          </a:xfrm>
          <a:custGeom>
            <a:avLst/>
            <a:gdLst>
              <a:gd name="T0" fmla="*/ 0 w 1008"/>
              <a:gd name="T1" fmla="*/ 2147483647 h 1056"/>
              <a:gd name="T2" fmla="*/ 2147483647 w 1008"/>
              <a:gd name="T3" fmla="*/ 2147483647 h 1056"/>
              <a:gd name="T4" fmla="*/ 2147483647 w 1008"/>
              <a:gd name="T5" fmla="*/ 0 h 1056"/>
              <a:gd name="T6" fmla="*/ 2147483647 w 1008"/>
              <a:gd name="T7" fmla="*/ 0 h 105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056"/>
              <a:gd name="T14" fmla="*/ 1008 w 1008"/>
              <a:gd name="T15" fmla="*/ 1056 h 10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056">
                <a:moveTo>
                  <a:pt x="0" y="1056"/>
                </a:moveTo>
                <a:lnTo>
                  <a:pt x="576" y="1056"/>
                </a:lnTo>
                <a:lnTo>
                  <a:pt x="576" y="0"/>
                </a:lnTo>
                <a:lnTo>
                  <a:pt x="100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4048" name="Line 29"/>
          <p:cNvSpPr>
            <a:spLocks noChangeShapeType="1"/>
          </p:cNvSpPr>
          <p:nvPr/>
        </p:nvSpPr>
        <p:spPr bwMode="auto">
          <a:xfrm>
            <a:off x="5249863" y="3128963"/>
            <a:ext cx="1587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4049" name="Rectangle 44"/>
          <p:cNvSpPr>
            <a:spLocks noChangeArrowheads="1"/>
          </p:cNvSpPr>
          <p:nvPr/>
        </p:nvSpPr>
        <p:spPr bwMode="auto">
          <a:xfrm>
            <a:off x="2811463" y="2843213"/>
            <a:ext cx="1524000" cy="28575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bIns="91440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 sz="2000"/>
              <a:t>c[0]</a:t>
            </a:r>
          </a:p>
        </p:txBody>
      </p:sp>
      <p:sp>
        <p:nvSpPr>
          <p:cNvPr id="44050" name="Rectangle 45"/>
          <p:cNvSpPr>
            <a:spLocks noChangeArrowheads="1"/>
          </p:cNvSpPr>
          <p:nvPr/>
        </p:nvSpPr>
        <p:spPr bwMode="auto">
          <a:xfrm>
            <a:off x="4335463" y="2843213"/>
            <a:ext cx="1676400" cy="28575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bIns="91440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 sz="2000"/>
              <a:t>c[1]</a:t>
            </a:r>
          </a:p>
        </p:txBody>
      </p:sp>
      <p:sp>
        <p:nvSpPr>
          <p:cNvPr id="44051" name="Rectangle 48"/>
          <p:cNvSpPr>
            <a:spLocks noChangeArrowheads="1"/>
          </p:cNvSpPr>
          <p:nvPr/>
        </p:nvSpPr>
        <p:spPr bwMode="auto">
          <a:xfrm>
            <a:off x="1668463" y="2843213"/>
            <a:ext cx="838200" cy="28575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bIns="91440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 sz="2000"/>
              <a:t>IV</a:t>
            </a:r>
          </a:p>
        </p:txBody>
      </p:sp>
      <p:sp>
        <p:nvSpPr>
          <p:cNvPr id="44052" name="Rectangle 5"/>
          <p:cNvSpPr>
            <a:spLocks noChangeArrowheads="1"/>
          </p:cNvSpPr>
          <p:nvPr/>
        </p:nvSpPr>
        <p:spPr bwMode="auto">
          <a:xfrm>
            <a:off x="4608513" y="3573463"/>
            <a:ext cx="1258887" cy="6286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 sz="2400"/>
              <a:t>DEC(K,</a:t>
            </a:r>
            <a:r>
              <a:rPr lang="en-US" altLang="it-IT" sz="2400">
                <a:sym typeface="Symbol" pitchFamily="18" charset="2"/>
              </a:rPr>
              <a:t>)</a:t>
            </a:r>
          </a:p>
        </p:txBody>
      </p:sp>
      <p:sp>
        <p:nvSpPr>
          <p:cNvPr id="44053" name="Freeform 28"/>
          <p:cNvSpPr>
            <a:spLocks/>
          </p:cNvSpPr>
          <p:nvPr/>
        </p:nvSpPr>
        <p:spPr bwMode="auto">
          <a:xfrm flipV="1">
            <a:off x="5276850" y="3357563"/>
            <a:ext cx="1600200" cy="1257300"/>
          </a:xfrm>
          <a:custGeom>
            <a:avLst/>
            <a:gdLst>
              <a:gd name="T0" fmla="*/ 0 w 1008"/>
              <a:gd name="T1" fmla="*/ 2147483647 h 1056"/>
              <a:gd name="T2" fmla="*/ 2147483647 w 1008"/>
              <a:gd name="T3" fmla="*/ 2147483647 h 1056"/>
              <a:gd name="T4" fmla="*/ 2147483647 w 1008"/>
              <a:gd name="T5" fmla="*/ 0 h 1056"/>
              <a:gd name="T6" fmla="*/ 2147483647 w 1008"/>
              <a:gd name="T7" fmla="*/ 0 h 105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056"/>
              <a:gd name="T14" fmla="*/ 1008 w 1008"/>
              <a:gd name="T15" fmla="*/ 1056 h 10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056">
                <a:moveTo>
                  <a:pt x="0" y="1056"/>
                </a:moveTo>
                <a:lnTo>
                  <a:pt x="576" y="1056"/>
                </a:lnTo>
                <a:lnTo>
                  <a:pt x="576" y="0"/>
                </a:lnTo>
                <a:lnTo>
                  <a:pt x="100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4054" name="CasellaDiTesto 24"/>
          <p:cNvSpPr txBox="1">
            <a:spLocks noChangeArrowheads="1"/>
          </p:cNvSpPr>
          <p:nvPr/>
        </p:nvSpPr>
        <p:spPr bwMode="auto">
          <a:xfrm>
            <a:off x="6659563" y="2708275"/>
            <a:ext cx="4810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 sz="2800"/>
              <a:t>…</a:t>
            </a:r>
          </a:p>
        </p:txBody>
      </p:sp>
      <p:sp>
        <p:nvSpPr>
          <p:cNvPr id="44055" name="CasellaDiTesto 25"/>
          <p:cNvSpPr txBox="1">
            <a:spLocks noChangeArrowheads="1"/>
          </p:cNvSpPr>
          <p:nvPr/>
        </p:nvSpPr>
        <p:spPr bwMode="auto">
          <a:xfrm>
            <a:off x="6659563" y="4778375"/>
            <a:ext cx="48101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 sz="2800"/>
              <a:t>…</a:t>
            </a:r>
          </a:p>
        </p:txBody>
      </p:sp>
      <p:sp>
        <p:nvSpPr>
          <p:cNvPr id="44056" name="CasellaDiTesto 26"/>
          <p:cNvSpPr txBox="1">
            <a:spLocks noChangeArrowheads="1"/>
          </p:cNvSpPr>
          <p:nvPr/>
        </p:nvSpPr>
        <p:spPr bwMode="auto">
          <a:xfrm>
            <a:off x="6659563" y="3716338"/>
            <a:ext cx="4810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 sz="2800"/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Start </a:t>
            </a:r>
            <a:r>
              <a:rPr lang="it-IT" dirty="0" err="1" smtClean="0"/>
              <a:t>from</a:t>
            </a:r>
            <a:r>
              <a:rPr lang="it-IT" dirty="0" smtClean="0"/>
              <a:t> last byte </a:t>
            </a:r>
            <a:r>
              <a:rPr lang="it-IT" dirty="0" err="1" smtClean="0"/>
              <a:t>of</a:t>
            </a:r>
            <a:r>
              <a:rPr lang="it-IT" dirty="0" smtClean="0"/>
              <a:t> m[1]</a:t>
            </a:r>
            <a:endParaRPr lang="it-IT" dirty="0"/>
          </a:p>
        </p:txBody>
      </p:sp>
      <p:sp>
        <p:nvSpPr>
          <p:cNvPr id="45059" name="Rectangle 5"/>
          <p:cNvSpPr>
            <a:spLocks noChangeArrowheads="1"/>
          </p:cNvSpPr>
          <p:nvPr/>
        </p:nvSpPr>
        <p:spPr bwMode="auto">
          <a:xfrm>
            <a:off x="2771775" y="3514725"/>
            <a:ext cx="1258888" cy="6286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 sz="2400"/>
              <a:t>DEC(K,</a:t>
            </a:r>
            <a:r>
              <a:rPr lang="en-US" altLang="it-IT" sz="2400">
                <a:sym typeface="Symbol" pitchFamily="18" charset="2"/>
              </a:rPr>
              <a:t>)</a:t>
            </a:r>
          </a:p>
        </p:txBody>
      </p:sp>
      <p:sp>
        <p:nvSpPr>
          <p:cNvPr id="45060" name="Rectangle 10"/>
          <p:cNvSpPr>
            <a:spLocks noChangeArrowheads="1"/>
          </p:cNvSpPr>
          <p:nvPr/>
        </p:nvSpPr>
        <p:spPr bwMode="auto">
          <a:xfrm>
            <a:off x="2811463" y="4943475"/>
            <a:ext cx="1524000" cy="2857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m[0]</a:t>
            </a:r>
          </a:p>
        </p:txBody>
      </p:sp>
      <p:sp>
        <p:nvSpPr>
          <p:cNvPr id="45061" name="Rectangle 11"/>
          <p:cNvSpPr>
            <a:spLocks noChangeArrowheads="1"/>
          </p:cNvSpPr>
          <p:nvPr/>
        </p:nvSpPr>
        <p:spPr bwMode="auto">
          <a:xfrm>
            <a:off x="4335463" y="4943475"/>
            <a:ext cx="1676400" cy="2857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m[1]</a:t>
            </a:r>
          </a:p>
        </p:txBody>
      </p:sp>
      <p:sp>
        <p:nvSpPr>
          <p:cNvPr id="45062" name="Text Box 15"/>
          <p:cNvSpPr txBox="1">
            <a:spLocks noChangeArrowheads="1"/>
          </p:cNvSpPr>
          <p:nvPr/>
        </p:nvSpPr>
        <p:spPr bwMode="auto">
          <a:xfrm flipV="1">
            <a:off x="3305175" y="4257675"/>
            <a:ext cx="5000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en-US" altLang="it-IT" sz="3200">
                <a:sym typeface="Symbol" pitchFamily="18" charset="2"/>
              </a:rPr>
              <a:t></a:t>
            </a:r>
          </a:p>
        </p:txBody>
      </p:sp>
      <p:sp>
        <p:nvSpPr>
          <p:cNvPr id="45063" name="Text Box 17"/>
          <p:cNvSpPr txBox="1">
            <a:spLocks noChangeArrowheads="1"/>
          </p:cNvSpPr>
          <p:nvPr/>
        </p:nvSpPr>
        <p:spPr bwMode="auto">
          <a:xfrm flipV="1">
            <a:off x="5021263" y="4257675"/>
            <a:ext cx="50006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en-US" altLang="it-IT" sz="3200">
                <a:sym typeface="Symbol" pitchFamily="18" charset="2"/>
              </a:rPr>
              <a:t></a:t>
            </a:r>
          </a:p>
        </p:txBody>
      </p:sp>
      <p:sp>
        <p:nvSpPr>
          <p:cNvPr id="45064" name="Line 19"/>
          <p:cNvSpPr>
            <a:spLocks noChangeShapeType="1"/>
          </p:cNvSpPr>
          <p:nvPr/>
        </p:nvSpPr>
        <p:spPr bwMode="auto">
          <a:xfrm>
            <a:off x="3541713" y="465772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5065" name="Line 20"/>
          <p:cNvSpPr>
            <a:spLocks noChangeShapeType="1"/>
          </p:cNvSpPr>
          <p:nvPr/>
        </p:nvSpPr>
        <p:spPr bwMode="auto">
          <a:xfrm>
            <a:off x="5249863" y="4633913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5066" name="Line 22"/>
          <p:cNvSpPr>
            <a:spLocks noChangeShapeType="1"/>
          </p:cNvSpPr>
          <p:nvPr/>
        </p:nvSpPr>
        <p:spPr bwMode="auto">
          <a:xfrm>
            <a:off x="5249863" y="414337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5067" name="Line 24"/>
          <p:cNvSpPr>
            <a:spLocks noChangeShapeType="1"/>
          </p:cNvSpPr>
          <p:nvPr/>
        </p:nvSpPr>
        <p:spPr bwMode="auto">
          <a:xfrm>
            <a:off x="3497263" y="414337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5068" name="Freeform 26"/>
          <p:cNvSpPr>
            <a:spLocks/>
          </p:cNvSpPr>
          <p:nvPr/>
        </p:nvSpPr>
        <p:spPr bwMode="auto">
          <a:xfrm>
            <a:off x="2049463" y="3038475"/>
            <a:ext cx="1371600" cy="1466850"/>
          </a:xfrm>
          <a:custGeom>
            <a:avLst/>
            <a:gdLst>
              <a:gd name="T0" fmla="*/ 0 w 864"/>
              <a:gd name="T1" fmla="*/ 0 h 336"/>
              <a:gd name="T2" fmla="*/ 0 w 864"/>
              <a:gd name="T3" fmla="*/ 2147483647 h 336"/>
              <a:gd name="T4" fmla="*/ 2147483647 w 864"/>
              <a:gd name="T5" fmla="*/ 2147483647 h 336"/>
              <a:gd name="T6" fmla="*/ 0 60000 65536"/>
              <a:gd name="T7" fmla="*/ 0 60000 65536"/>
              <a:gd name="T8" fmla="*/ 0 60000 65536"/>
              <a:gd name="T9" fmla="*/ 0 w 864"/>
              <a:gd name="T10" fmla="*/ 0 h 336"/>
              <a:gd name="T11" fmla="*/ 864 w 864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4" h="336">
                <a:moveTo>
                  <a:pt x="0" y="0"/>
                </a:moveTo>
                <a:lnTo>
                  <a:pt x="0" y="336"/>
                </a:lnTo>
                <a:lnTo>
                  <a:pt x="864" y="336"/>
                </a:lnTo>
              </a:path>
            </a:pathLst>
          </a:custGeom>
          <a:noFill/>
          <a:ln w="12700" cmpd="sng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5069" name="Line 27"/>
          <p:cNvSpPr>
            <a:spLocks noChangeShapeType="1"/>
          </p:cNvSpPr>
          <p:nvPr/>
        </p:nvSpPr>
        <p:spPr bwMode="auto">
          <a:xfrm>
            <a:off x="3497263" y="3057525"/>
            <a:ext cx="1587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5070" name="Freeform 28"/>
          <p:cNvSpPr>
            <a:spLocks/>
          </p:cNvSpPr>
          <p:nvPr/>
        </p:nvSpPr>
        <p:spPr bwMode="auto">
          <a:xfrm flipV="1">
            <a:off x="3497263" y="3286125"/>
            <a:ext cx="1600200" cy="1257300"/>
          </a:xfrm>
          <a:custGeom>
            <a:avLst/>
            <a:gdLst>
              <a:gd name="T0" fmla="*/ 0 w 1008"/>
              <a:gd name="T1" fmla="*/ 2147483647 h 1056"/>
              <a:gd name="T2" fmla="*/ 2147483647 w 1008"/>
              <a:gd name="T3" fmla="*/ 2147483647 h 1056"/>
              <a:gd name="T4" fmla="*/ 2147483647 w 1008"/>
              <a:gd name="T5" fmla="*/ 0 h 1056"/>
              <a:gd name="T6" fmla="*/ 2147483647 w 1008"/>
              <a:gd name="T7" fmla="*/ 0 h 105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056"/>
              <a:gd name="T14" fmla="*/ 1008 w 1008"/>
              <a:gd name="T15" fmla="*/ 1056 h 10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056">
                <a:moveTo>
                  <a:pt x="0" y="1056"/>
                </a:moveTo>
                <a:lnTo>
                  <a:pt x="576" y="1056"/>
                </a:lnTo>
                <a:lnTo>
                  <a:pt x="576" y="0"/>
                </a:lnTo>
                <a:lnTo>
                  <a:pt x="100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5071" name="Line 29"/>
          <p:cNvSpPr>
            <a:spLocks noChangeShapeType="1"/>
          </p:cNvSpPr>
          <p:nvPr/>
        </p:nvSpPr>
        <p:spPr bwMode="auto">
          <a:xfrm>
            <a:off x="5249863" y="3057525"/>
            <a:ext cx="1587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5072" name="Rectangle 44"/>
          <p:cNvSpPr>
            <a:spLocks noChangeArrowheads="1"/>
          </p:cNvSpPr>
          <p:nvPr/>
        </p:nvSpPr>
        <p:spPr bwMode="auto">
          <a:xfrm>
            <a:off x="2811463" y="2771775"/>
            <a:ext cx="1524000" cy="28575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bIns="91440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 sz="2000"/>
              <a:t>c[0]</a:t>
            </a:r>
          </a:p>
        </p:txBody>
      </p:sp>
      <p:sp>
        <p:nvSpPr>
          <p:cNvPr id="45073" name="Rectangle 45"/>
          <p:cNvSpPr>
            <a:spLocks noChangeArrowheads="1"/>
          </p:cNvSpPr>
          <p:nvPr/>
        </p:nvSpPr>
        <p:spPr bwMode="auto">
          <a:xfrm>
            <a:off x="4335463" y="2771775"/>
            <a:ext cx="1676400" cy="28575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bIns="91440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 sz="2000"/>
              <a:t>c[1]</a:t>
            </a:r>
          </a:p>
        </p:txBody>
      </p:sp>
      <p:sp>
        <p:nvSpPr>
          <p:cNvPr id="45074" name="Rectangle 48"/>
          <p:cNvSpPr>
            <a:spLocks noChangeArrowheads="1"/>
          </p:cNvSpPr>
          <p:nvPr/>
        </p:nvSpPr>
        <p:spPr bwMode="auto">
          <a:xfrm>
            <a:off x="1668463" y="2771775"/>
            <a:ext cx="838200" cy="28575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bIns="91440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 sz="2000"/>
              <a:t>IV</a:t>
            </a:r>
          </a:p>
        </p:txBody>
      </p:sp>
      <p:sp>
        <p:nvSpPr>
          <p:cNvPr id="45075" name="Rectangle 5"/>
          <p:cNvSpPr>
            <a:spLocks noChangeArrowheads="1"/>
          </p:cNvSpPr>
          <p:nvPr/>
        </p:nvSpPr>
        <p:spPr bwMode="auto">
          <a:xfrm>
            <a:off x="4608513" y="3502025"/>
            <a:ext cx="1258887" cy="6286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 sz="2400"/>
              <a:t>DEC(K,</a:t>
            </a:r>
            <a:r>
              <a:rPr lang="en-US" altLang="it-IT" sz="2400">
                <a:sym typeface="Symbol" pitchFamily="18" charset="2"/>
              </a:rPr>
              <a:t>)</a:t>
            </a:r>
          </a:p>
        </p:txBody>
      </p:sp>
      <p:sp>
        <p:nvSpPr>
          <p:cNvPr id="45076" name="Freeform 28"/>
          <p:cNvSpPr>
            <a:spLocks/>
          </p:cNvSpPr>
          <p:nvPr/>
        </p:nvSpPr>
        <p:spPr bwMode="auto">
          <a:xfrm flipV="1">
            <a:off x="5276850" y="3286125"/>
            <a:ext cx="1600200" cy="1257300"/>
          </a:xfrm>
          <a:custGeom>
            <a:avLst/>
            <a:gdLst>
              <a:gd name="T0" fmla="*/ 0 w 1008"/>
              <a:gd name="T1" fmla="*/ 2147483647 h 1056"/>
              <a:gd name="T2" fmla="*/ 2147483647 w 1008"/>
              <a:gd name="T3" fmla="*/ 2147483647 h 1056"/>
              <a:gd name="T4" fmla="*/ 2147483647 w 1008"/>
              <a:gd name="T5" fmla="*/ 0 h 1056"/>
              <a:gd name="T6" fmla="*/ 2147483647 w 1008"/>
              <a:gd name="T7" fmla="*/ 0 h 105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056"/>
              <a:gd name="T14" fmla="*/ 1008 w 1008"/>
              <a:gd name="T15" fmla="*/ 1056 h 10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056">
                <a:moveTo>
                  <a:pt x="0" y="1056"/>
                </a:moveTo>
                <a:lnTo>
                  <a:pt x="576" y="1056"/>
                </a:lnTo>
                <a:lnTo>
                  <a:pt x="576" y="0"/>
                </a:lnTo>
                <a:lnTo>
                  <a:pt x="100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5077" name="CasellaDiTesto 21"/>
          <p:cNvSpPr txBox="1">
            <a:spLocks noChangeArrowheads="1"/>
          </p:cNvSpPr>
          <p:nvPr/>
        </p:nvSpPr>
        <p:spPr bwMode="auto">
          <a:xfrm>
            <a:off x="6659563" y="2636838"/>
            <a:ext cx="4810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 sz="2800"/>
              <a:t>…</a:t>
            </a:r>
          </a:p>
        </p:txBody>
      </p:sp>
      <p:sp>
        <p:nvSpPr>
          <p:cNvPr id="45078" name="CasellaDiTesto 22"/>
          <p:cNvSpPr txBox="1">
            <a:spLocks noChangeArrowheads="1"/>
          </p:cNvSpPr>
          <p:nvPr/>
        </p:nvSpPr>
        <p:spPr bwMode="auto">
          <a:xfrm>
            <a:off x="6659563" y="4706938"/>
            <a:ext cx="4810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 sz="2800"/>
              <a:t>…</a:t>
            </a:r>
          </a:p>
        </p:txBody>
      </p:sp>
      <p:sp>
        <p:nvSpPr>
          <p:cNvPr id="45079" name="CasellaDiTesto 23"/>
          <p:cNvSpPr txBox="1">
            <a:spLocks noChangeArrowheads="1"/>
          </p:cNvSpPr>
          <p:nvPr/>
        </p:nvSpPr>
        <p:spPr bwMode="auto">
          <a:xfrm>
            <a:off x="6659563" y="3646488"/>
            <a:ext cx="4810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 sz="2800"/>
              <a:t>…</a:t>
            </a:r>
          </a:p>
        </p:txBody>
      </p:sp>
      <p:sp>
        <p:nvSpPr>
          <p:cNvPr id="25" name="Segnaposto contenuto 2"/>
          <p:cNvSpPr>
            <a:spLocks noGrp="1"/>
          </p:cNvSpPr>
          <p:nvPr>
            <p:ph idx="1"/>
          </p:nvPr>
        </p:nvSpPr>
        <p:spPr>
          <a:xfrm>
            <a:off x="685800" y="1341438"/>
            <a:ext cx="7696200" cy="1150937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it-IT" dirty="0" err="1" smtClean="0"/>
              <a:t>Guess</a:t>
            </a:r>
            <a:r>
              <a:rPr lang="it-IT" dirty="0" smtClean="0"/>
              <a:t>: last byte </a:t>
            </a:r>
            <a:r>
              <a:rPr lang="it-IT" dirty="0" err="1" smtClean="0"/>
              <a:t>of</a:t>
            </a:r>
            <a:r>
              <a:rPr lang="it-IT" dirty="0" smtClean="0"/>
              <a:t> m[1] = A?</a:t>
            </a:r>
            <a:br>
              <a:rPr lang="it-IT" dirty="0" smtClean="0"/>
            </a:br>
            <a:r>
              <a:rPr lang="it-IT" dirty="0" err="1" smtClean="0"/>
              <a:t>submit</a:t>
            </a:r>
            <a:r>
              <a:rPr lang="it-IT" dirty="0" smtClean="0"/>
              <a:t> </a:t>
            </a:r>
            <a:r>
              <a:rPr lang="it-IT" dirty="0" err="1" smtClean="0"/>
              <a:t>ciphertext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   IV    |   c[0]</a:t>
            </a:r>
            <a:r>
              <a:rPr lang="it-IT" dirty="0" smtClean="0">
                <a:sym typeface="Symbol"/>
              </a:rPr>
              <a:t>[.,.,.,A 0x00]    |    c[1]</a:t>
            </a:r>
            <a:endParaRPr lang="it-IT" dirty="0" smtClean="0"/>
          </a:p>
          <a:p>
            <a:pPr>
              <a:buFont typeface="Wingdings" pitchFamily="2" charset="2"/>
              <a:buNone/>
              <a:defRPr/>
            </a:pPr>
            <a:endParaRPr lang="it-IT" dirty="0" smtClean="0"/>
          </a:p>
          <a:p>
            <a:pPr lvl="1">
              <a:defRPr/>
            </a:pPr>
            <a:endParaRPr lang="it-IT" dirty="0"/>
          </a:p>
        </p:txBody>
      </p:sp>
      <p:cxnSp>
        <p:nvCxnSpPr>
          <p:cNvPr id="45081" name="Connettore 1 26"/>
          <p:cNvCxnSpPr>
            <a:cxnSpLocks noChangeShapeType="1"/>
          </p:cNvCxnSpPr>
          <p:nvPr/>
        </p:nvCxnSpPr>
        <p:spPr bwMode="auto">
          <a:xfrm>
            <a:off x="3563938" y="2349500"/>
            <a:ext cx="1223962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82" name="Connettore 2 28"/>
          <p:cNvCxnSpPr>
            <a:cxnSpLocks noChangeShapeType="1"/>
          </p:cNvCxnSpPr>
          <p:nvPr/>
        </p:nvCxnSpPr>
        <p:spPr bwMode="auto">
          <a:xfrm>
            <a:off x="4211638" y="2349500"/>
            <a:ext cx="0" cy="35877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083" name="Rettangolo 29"/>
          <p:cNvSpPr>
            <a:spLocks noChangeArrowheads="1"/>
          </p:cNvSpPr>
          <p:nvPr/>
        </p:nvSpPr>
        <p:spPr bwMode="auto">
          <a:xfrm>
            <a:off x="4140200" y="2709863"/>
            <a:ext cx="215900" cy="287337"/>
          </a:xfrm>
          <a:prstGeom prst="rect">
            <a:avLst/>
          </a:prstGeom>
          <a:solidFill>
            <a:srgbClr val="00B0F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45084" name="Rettangolo 30"/>
          <p:cNvSpPr>
            <a:spLocks noChangeArrowheads="1"/>
          </p:cNvSpPr>
          <p:nvPr/>
        </p:nvSpPr>
        <p:spPr bwMode="auto">
          <a:xfrm>
            <a:off x="5795963" y="4870450"/>
            <a:ext cx="215900" cy="287338"/>
          </a:xfrm>
          <a:prstGeom prst="rect">
            <a:avLst/>
          </a:prstGeom>
          <a:solidFill>
            <a:srgbClr val="00B0F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2" name="Segnaposto contenuto 2"/>
          <p:cNvSpPr txBox="1">
            <a:spLocks/>
          </p:cNvSpPr>
          <p:nvPr/>
        </p:nvSpPr>
        <p:spPr bwMode="auto">
          <a:xfrm>
            <a:off x="684213" y="5445125"/>
            <a:ext cx="76962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>
            <a:normAutofit fontScale="55000" lnSpcReduction="20000"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/>
            </a:pPr>
            <a:r>
              <a:rPr lang="it-IT" sz="3200" b="1" kern="0" dirty="0" err="1">
                <a:latin typeface="+mn-lt"/>
              </a:rPr>
              <a:t>If</a:t>
            </a:r>
            <a:r>
              <a:rPr lang="it-IT" sz="3200" b="1" kern="0" dirty="0">
                <a:latin typeface="+mn-lt"/>
              </a:rPr>
              <a:t> </a:t>
            </a:r>
            <a:r>
              <a:rPr lang="it-IT" sz="3200" b="1" kern="0" dirty="0" err="1">
                <a:latin typeface="+mn-lt"/>
              </a:rPr>
              <a:t>guess</a:t>
            </a:r>
            <a:r>
              <a:rPr lang="it-IT" sz="3200" b="1" kern="0" dirty="0">
                <a:latin typeface="+mn-lt"/>
              </a:rPr>
              <a:t> </a:t>
            </a:r>
            <a:r>
              <a:rPr lang="it-IT" sz="3200" b="1" kern="0" dirty="0" err="1">
                <a:latin typeface="+mn-lt"/>
              </a:rPr>
              <a:t>true</a:t>
            </a:r>
            <a:r>
              <a:rPr lang="it-IT" sz="3200" b="1" kern="0" dirty="0">
                <a:latin typeface="+mn-lt"/>
              </a:rPr>
              <a:t>, last byte </a:t>
            </a:r>
            <a:r>
              <a:rPr lang="it-IT" sz="3200" b="1" kern="0" dirty="0" err="1">
                <a:latin typeface="+mn-lt"/>
              </a:rPr>
              <a:t>of</a:t>
            </a:r>
            <a:r>
              <a:rPr lang="it-IT" sz="3200" b="1" kern="0" dirty="0">
                <a:latin typeface="+mn-lt"/>
              </a:rPr>
              <a:t> m[1] </a:t>
            </a:r>
            <a:r>
              <a:rPr lang="it-IT" sz="3200" b="1" kern="0" dirty="0">
                <a:latin typeface="+mn-lt"/>
                <a:sym typeface="Wingdings" pitchFamily="2" charset="2"/>
              </a:rPr>
              <a:t>= </a:t>
            </a:r>
            <a:r>
              <a:rPr lang="it-IT" sz="3200" b="1" kern="0" dirty="0">
                <a:latin typeface="+mn-lt"/>
              </a:rPr>
              <a:t>0x00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/>
            </a:pPr>
            <a:r>
              <a:rPr lang="it-IT" sz="3200" b="1" kern="0" dirty="0" err="1">
                <a:latin typeface="+mn-lt"/>
              </a:rPr>
              <a:t>But</a:t>
            </a:r>
            <a:r>
              <a:rPr lang="it-IT" sz="3200" b="1" kern="0" dirty="0">
                <a:latin typeface="+mn-lt"/>
              </a:rPr>
              <a:t> </a:t>
            </a:r>
            <a:r>
              <a:rPr lang="it-IT" sz="3200" b="1" kern="0" dirty="0" err="1">
                <a:latin typeface="+mn-lt"/>
              </a:rPr>
              <a:t>then</a:t>
            </a:r>
            <a:r>
              <a:rPr lang="it-IT" sz="3200" b="1" kern="0" dirty="0">
                <a:latin typeface="+mn-lt"/>
              </a:rPr>
              <a:t> </a:t>
            </a:r>
            <a:r>
              <a:rPr lang="it-IT" sz="3200" b="1" kern="0" dirty="0" err="1">
                <a:latin typeface="+mn-lt"/>
              </a:rPr>
              <a:t>padding</a:t>
            </a:r>
            <a:r>
              <a:rPr lang="it-IT" sz="3200" b="1" kern="0" dirty="0">
                <a:latin typeface="+mn-lt"/>
              </a:rPr>
              <a:t> </a:t>
            </a:r>
            <a:r>
              <a:rPr lang="it-IT" sz="3200" b="1" kern="0" dirty="0" err="1">
                <a:latin typeface="+mn-lt"/>
              </a:rPr>
              <a:t>would</a:t>
            </a:r>
            <a:r>
              <a:rPr lang="it-IT" sz="3200" b="1" kern="0" dirty="0">
                <a:latin typeface="+mn-lt"/>
              </a:rPr>
              <a:t> </a:t>
            </a:r>
            <a:r>
              <a:rPr lang="it-IT" sz="3200" b="1" kern="0" dirty="0" err="1">
                <a:latin typeface="+mn-lt"/>
              </a:rPr>
              <a:t>be</a:t>
            </a:r>
            <a:r>
              <a:rPr lang="it-IT" sz="3200" b="1" kern="0" dirty="0">
                <a:latin typeface="+mn-lt"/>
              </a:rPr>
              <a:t> OK </a:t>
            </a:r>
            <a:r>
              <a:rPr lang="it-IT" sz="3200" b="1" kern="0" dirty="0">
                <a:latin typeface="+mn-lt"/>
                <a:sym typeface="Wingdings" pitchFamily="2" charset="2"/>
              </a:rPr>
              <a:t> </a:t>
            </a:r>
            <a:r>
              <a:rPr lang="it-IT" sz="3200" b="1" kern="0" dirty="0">
                <a:latin typeface="+mn-lt"/>
              </a:rPr>
              <a:t>bad_record_mac!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/>
            </a:pPr>
            <a:r>
              <a:rPr lang="it-IT" sz="3200" b="1" kern="0" dirty="0" err="1">
                <a:latin typeface="+mn-lt"/>
              </a:rPr>
              <a:t>If</a:t>
            </a:r>
            <a:r>
              <a:rPr lang="it-IT" sz="3200" b="1" kern="0" dirty="0">
                <a:latin typeface="+mn-lt"/>
              </a:rPr>
              <a:t> </a:t>
            </a:r>
            <a:r>
              <a:rPr lang="it-IT" sz="3200" b="1" kern="0" dirty="0" err="1">
                <a:latin typeface="+mn-lt"/>
              </a:rPr>
              <a:t>guess</a:t>
            </a:r>
            <a:r>
              <a:rPr lang="it-IT" sz="3200" b="1" kern="0" dirty="0">
                <a:latin typeface="+mn-lt"/>
              </a:rPr>
              <a:t> wrong, </a:t>
            </a:r>
            <a:r>
              <a:rPr lang="it-IT" sz="3200" b="1" kern="0" dirty="0">
                <a:latin typeface="+mn-lt"/>
                <a:sym typeface="Wingdings" pitchFamily="2" charset="2"/>
              </a:rPr>
              <a:t> </a:t>
            </a:r>
            <a:r>
              <a:rPr lang="it-IT" sz="3200" b="1" kern="0" dirty="0" err="1">
                <a:latin typeface="+mn-lt"/>
              </a:rPr>
              <a:t>decryption_failed</a:t>
            </a:r>
            <a:r>
              <a:rPr lang="it-IT" sz="3200" b="1" kern="0" dirty="0">
                <a:latin typeface="+mn-lt"/>
              </a:rPr>
              <a:t>!!</a:t>
            </a:r>
            <a:endParaRPr lang="it-IT" sz="3200" kern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5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5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5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  <p:bldP spid="45083" grpId="0" animBg="1"/>
      <p:bldP spid="45084" grpId="0" animBg="1"/>
      <p:bldP spid="32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Iterate on </a:t>
            </a:r>
            <a:r>
              <a:rPr lang="it-IT" dirty="0" err="1" smtClean="0"/>
              <a:t>remaining</a:t>
            </a:r>
            <a:r>
              <a:rPr lang="it-IT" dirty="0" smtClean="0"/>
              <a:t> </a:t>
            </a:r>
            <a:r>
              <a:rPr lang="it-IT" dirty="0" err="1" smtClean="0"/>
              <a:t>bytes</a:t>
            </a:r>
            <a:endParaRPr lang="it-IT" dirty="0"/>
          </a:p>
        </p:txBody>
      </p:sp>
      <p:sp>
        <p:nvSpPr>
          <p:cNvPr id="46083" name="Rectangle 5"/>
          <p:cNvSpPr>
            <a:spLocks noChangeArrowheads="1"/>
          </p:cNvSpPr>
          <p:nvPr/>
        </p:nvSpPr>
        <p:spPr bwMode="auto">
          <a:xfrm>
            <a:off x="2771775" y="3802063"/>
            <a:ext cx="1258888" cy="6286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 sz="2400"/>
              <a:t>DEC(K,</a:t>
            </a:r>
            <a:r>
              <a:rPr lang="en-US" altLang="it-IT" sz="2400">
                <a:sym typeface="Symbol" pitchFamily="18" charset="2"/>
              </a:rPr>
              <a:t>)</a:t>
            </a:r>
          </a:p>
        </p:txBody>
      </p:sp>
      <p:sp>
        <p:nvSpPr>
          <p:cNvPr id="46084" name="Rectangle 10"/>
          <p:cNvSpPr>
            <a:spLocks noChangeArrowheads="1"/>
          </p:cNvSpPr>
          <p:nvPr/>
        </p:nvSpPr>
        <p:spPr bwMode="auto">
          <a:xfrm>
            <a:off x="2811463" y="5230813"/>
            <a:ext cx="1524000" cy="2857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m[0]</a:t>
            </a:r>
          </a:p>
        </p:txBody>
      </p:sp>
      <p:sp>
        <p:nvSpPr>
          <p:cNvPr id="46085" name="Rectangle 11"/>
          <p:cNvSpPr>
            <a:spLocks noChangeArrowheads="1"/>
          </p:cNvSpPr>
          <p:nvPr/>
        </p:nvSpPr>
        <p:spPr bwMode="auto">
          <a:xfrm>
            <a:off x="4335463" y="5230813"/>
            <a:ext cx="1676400" cy="2857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/>
              <a:t>m[1]</a:t>
            </a:r>
          </a:p>
        </p:txBody>
      </p:sp>
      <p:sp>
        <p:nvSpPr>
          <p:cNvPr id="46086" name="Text Box 15"/>
          <p:cNvSpPr txBox="1">
            <a:spLocks noChangeArrowheads="1"/>
          </p:cNvSpPr>
          <p:nvPr/>
        </p:nvSpPr>
        <p:spPr bwMode="auto">
          <a:xfrm flipV="1">
            <a:off x="3305175" y="4545013"/>
            <a:ext cx="5000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en-US" altLang="it-IT" sz="3200">
                <a:sym typeface="Symbol" pitchFamily="18" charset="2"/>
              </a:rPr>
              <a:t></a:t>
            </a:r>
          </a:p>
        </p:txBody>
      </p:sp>
      <p:sp>
        <p:nvSpPr>
          <p:cNvPr id="46087" name="Text Box 17"/>
          <p:cNvSpPr txBox="1">
            <a:spLocks noChangeArrowheads="1"/>
          </p:cNvSpPr>
          <p:nvPr/>
        </p:nvSpPr>
        <p:spPr bwMode="auto">
          <a:xfrm flipV="1">
            <a:off x="5021263" y="4545013"/>
            <a:ext cx="5000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en-US" altLang="it-IT" sz="3200">
                <a:sym typeface="Symbol" pitchFamily="18" charset="2"/>
              </a:rPr>
              <a:t></a:t>
            </a:r>
          </a:p>
        </p:txBody>
      </p:sp>
      <p:sp>
        <p:nvSpPr>
          <p:cNvPr id="46088" name="Line 19"/>
          <p:cNvSpPr>
            <a:spLocks noChangeShapeType="1"/>
          </p:cNvSpPr>
          <p:nvPr/>
        </p:nvSpPr>
        <p:spPr bwMode="auto">
          <a:xfrm>
            <a:off x="3541713" y="4945063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6089" name="Line 20"/>
          <p:cNvSpPr>
            <a:spLocks noChangeShapeType="1"/>
          </p:cNvSpPr>
          <p:nvPr/>
        </p:nvSpPr>
        <p:spPr bwMode="auto">
          <a:xfrm>
            <a:off x="5249863" y="4921250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6090" name="Line 22"/>
          <p:cNvSpPr>
            <a:spLocks noChangeShapeType="1"/>
          </p:cNvSpPr>
          <p:nvPr/>
        </p:nvSpPr>
        <p:spPr bwMode="auto">
          <a:xfrm>
            <a:off x="5249863" y="4430713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6091" name="Line 24"/>
          <p:cNvSpPr>
            <a:spLocks noChangeShapeType="1"/>
          </p:cNvSpPr>
          <p:nvPr/>
        </p:nvSpPr>
        <p:spPr bwMode="auto">
          <a:xfrm>
            <a:off x="3497263" y="4430713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6092" name="Freeform 26"/>
          <p:cNvSpPr>
            <a:spLocks/>
          </p:cNvSpPr>
          <p:nvPr/>
        </p:nvSpPr>
        <p:spPr bwMode="auto">
          <a:xfrm>
            <a:off x="2049463" y="3325813"/>
            <a:ext cx="1371600" cy="1466850"/>
          </a:xfrm>
          <a:custGeom>
            <a:avLst/>
            <a:gdLst>
              <a:gd name="T0" fmla="*/ 0 w 864"/>
              <a:gd name="T1" fmla="*/ 0 h 336"/>
              <a:gd name="T2" fmla="*/ 0 w 864"/>
              <a:gd name="T3" fmla="*/ 2147483647 h 336"/>
              <a:gd name="T4" fmla="*/ 2147483647 w 864"/>
              <a:gd name="T5" fmla="*/ 2147483647 h 336"/>
              <a:gd name="T6" fmla="*/ 0 60000 65536"/>
              <a:gd name="T7" fmla="*/ 0 60000 65536"/>
              <a:gd name="T8" fmla="*/ 0 60000 65536"/>
              <a:gd name="T9" fmla="*/ 0 w 864"/>
              <a:gd name="T10" fmla="*/ 0 h 336"/>
              <a:gd name="T11" fmla="*/ 864 w 864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4" h="336">
                <a:moveTo>
                  <a:pt x="0" y="0"/>
                </a:moveTo>
                <a:lnTo>
                  <a:pt x="0" y="336"/>
                </a:lnTo>
                <a:lnTo>
                  <a:pt x="864" y="336"/>
                </a:lnTo>
              </a:path>
            </a:pathLst>
          </a:custGeom>
          <a:noFill/>
          <a:ln w="12700" cmpd="sng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6093" name="Line 27"/>
          <p:cNvSpPr>
            <a:spLocks noChangeShapeType="1"/>
          </p:cNvSpPr>
          <p:nvPr/>
        </p:nvSpPr>
        <p:spPr bwMode="auto">
          <a:xfrm>
            <a:off x="3497263" y="3344863"/>
            <a:ext cx="1587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6094" name="Freeform 28"/>
          <p:cNvSpPr>
            <a:spLocks/>
          </p:cNvSpPr>
          <p:nvPr/>
        </p:nvSpPr>
        <p:spPr bwMode="auto">
          <a:xfrm flipV="1">
            <a:off x="3497263" y="3573463"/>
            <a:ext cx="1600200" cy="1257300"/>
          </a:xfrm>
          <a:custGeom>
            <a:avLst/>
            <a:gdLst>
              <a:gd name="T0" fmla="*/ 0 w 1008"/>
              <a:gd name="T1" fmla="*/ 2147483647 h 1056"/>
              <a:gd name="T2" fmla="*/ 2147483647 w 1008"/>
              <a:gd name="T3" fmla="*/ 2147483647 h 1056"/>
              <a:gd name="T4" fmla="*/ 2147483647 w 1008"/>
              <a:gd name="T5" fmla="*/ 0 h 1056"/>
              <a:gd name="T6" fmla="*/ 2147483647 w 1008"/>
              <a:gd name="T7" fmla="*/ 0 h 105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056"/>
              <a:gd name="T14" fmla="*/ 1008 w 1008"/>
              <a:gd name="T15" fmla="*/ 1056 h 10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056">
                <a:moveTo>
                  <a:pt x="0" y="1056"/>
                </a:moveTo>
                <a:lnTo>
                  <a:pt x="576" y="1056"/>
                </a:lnTo>
                <a:lnTo>
                  <a:pt x="576" y="0"/>
                </a:lnTo>
                <a:lnTo>
                  <a:pt x="100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6095" name="Line 29"/>
          <p:cNvSpPr>
            <a:spLocks noChangeShapeType="1"/>
          </p:cNvSpPr>
          <p:nvPr/>
        </p:nvSpPr>
        <p:spPr bwMode="auto">
          <a:xfrm>
            <a:off x="5249863" y="3344863"/>
            <a:ext cx="1587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6096" name="Rectangle 44"/>
          <p:cNvSpPr>
            <a:spLocks noChangeArrowheads="1"/>
          </p:cNvSpPr>
          <p:nvPr/>
        </p:nvSpPr>
        <p:spPr bwMode="auto">
          <a:xfrm>
            <a:off x="2811463" y="3059113"/>
            <a:ext cx="1524000" cy="28575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bIns="91440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 sz="2000"/>
              <a:t>c[0]</a:t>
            </a:r>
          </a:p>
        </p:txBody>
      </p:sp>
      <p:sp>
        <p:nvSpPr>
          <p:cNvPr id="46097" name="Rectangle 45"/>
          <p:cNvSpPr>
            <a:spLocks noChangeArrowheads="1"/>
          </p:cNvSpPr>
          <p:nvPr/>
        </p:nvSpPr>
        <p:spPr bwMode="auto">
          <a:xfrm>
            <a:off x="4335463" y="3059113"/>
            <a:ext cx="1676400" cy="28575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bIns="91440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 sz="2000"/>
              <a:t>c[1]</a:t>
            </a:r>
          </a:p>
        </p:txBody>
      </p:sp>
      <p:sp>
        <p:nvSpPr>
          <p:cNvPr id="46098" name="Rectangle 48"/>
          <p:cNvSpPr>
            <a:spLocks noChangeArrowheads="1"/>
          </p:cNvSpPr>
          <p:nvPr/>
        </p:nvSpPr>
        <p:spPr bwMode="auto">
          <a:xfrm>
            <a:off x="1668463" y="3059113"/>
            <a:ext cx="838200" cy="28575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bIns="91440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 sz="2000"/>
              <a:t>IV</a:t>
            </a:r>
          </a:p>
        </p:txBody>
      </p:sp>
      <p:sp>
        <p:nvSpPr>
          <p:cNvPr id="46099" name="Rectangle 5"/>
          <p:cNvSpPr>
            <a:spLocks noChangeArrowheads="1"/>
          </p:cNvSpPr>
          <p:nvPr/>
        </p:nvSpPr>
        <p:spPr bwMode="auto">
          <a:xfrm>
            <a:off x="4608513" y="3789363"/>
            <a:ext cx="1258887" cy="6286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it-IT" sz="2400"/>
              <a:t>DEC(K,</a:t>
            </a:r>
            <a:r>
              <a:rPr lang="en-US" altLang="it-IT" sz="2400">
                <a:sym typeface="Symbol" pitchFamily="18" charset="2"/>
              </a:rPr>
              <a:t>)</a:t>
            </a:r>
          </a:p>
        </p:txBody>
      </p:sp>
      <p:sp>
        <p:nvSpPr>
          <p:cNvPr id="46100" name="Freeform 28"/>
          <p:cNvSpPr>
            <a:spLocks/>
          </p:cNvSpPr>
          <p:nvPr/>
        </p:nvSpPr>
        <p:spPr bwMode="auto">
          <a:xfrm flipV="1">
            <a:off x="5276850" y="3573463"/>
            <a:ext cx="1600200" cy="1257300"/>
          </a:xfrm>
          <a:custGeom>
            <a:avLst/>
            <a:gdLst>
              <a:gd name="T0" fmla="*/ 0 w 1008"/>
              <a:gd name="T1" fmla="*/ 2147483647 h 1056"/>
              <a:gd name="T2" fmla="*/ 2147483647 w 1008"/>
              <a:gd name="T3" fmla="*/ 2147483647 h 1056"/>
              <a:gd name="T4" fmla="*/ 2147483647 w 1008"/>
              <a:gd name="T5" fmla="*/ 0 h 1056"/>
              <a:gd name="T6" fmla="*/ 2147483647 w 1008"/>
              <a:gd name="T7" fmla="*/ 0 h 105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056"/>
              <a:gd name="T14" fmla="*/ 1008 w 1008"/>
              <a:gd name="T15" fmla="*/ 1056 h 10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056">
                <a:moveTo>
                  <a:pt x="0" y="1056"/>
                </a:moveTo>
                <a:lnTo>
                  <a:pt x="576" y="1056"/>
                </a:lnTo>
                <a:lnTo>
                  <a:pt x="576" y="0"/>
                </a:lnTo>
                <a:lnTo>
                  <a:pt x="100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6101" name="CasellaDiTesto 21"/>
          <p:cNvSpPr txBox="1">
            <a:spLocks noChangeArrowheads="1"/>
          </p:cNvSpPr>
          <p:nvPr/>
        </p:nvSpPr>
        <p:spPr bwMode="auto">
          <a:xfrm>
            <a:off x="6659563" y="2924175"/>
            <a:ext cx="4810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 sz="2800"/>
              <a:t>…</a:t>
            </a:r>
          </a:p>
        </p:txBody>
      </p:sp>
      <p:sp>
        <p:nvSpPr>
          <p:cNvPr id="46102" name="CasellaDiTesto 22"/>
          <p:cNvSpPr txBox="1">
            <a:spLocks noChangeArrowheads="1"/>
          </p:cNvSpPr>
          <p:nvPr/>
        </p:nvSpPr>
        <p:spPr bwMode="auto">
          <a:xfrm>
            <a:off x="6659563" y="4994275"/>
            <a:ext cx="48101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 sz="2800"/>
              <a:t>…</a:t>
            </a:r>
          </a:p>
        </p:txBody>
      </p:sp>
      <p:sp>
        <p:nvSpPr>
          <p:cNvPr id="46103" name="CasellaDiTesto 23"/>
          <p:cNvSpPr txBox="1">
            <a:spLocks noChangeArrowheads="1"/>
          </p:cNvSpPr>
          <p:nvPr/>
        </p:nvSpPr>
        <p:spPr bwMode="auto">
          <a:xfrm>
            <a:off x="6659563" y="3933825"/>
            <a:ext cx="48101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 sz="2800"/>
              <a:t>…</a:t>
            </a:r>
          </a:p>
        </p:txBody>
      </p:sp>
      <p:sp>
        <p:nvSpPr>
          <p:cNvPr id="25" name="Segnaposto contenuto 2"/>
          <p:cNvSpPr>
            <a:spLocks noGrp="1"/>
          </p:cNvSpPr>
          <p:nvPr>
            <p:ph idx="1"/>
          </p:nvPr>
        </p:nvSpPr>
        <p:spPr>
          <a:xfrm>
            <a:off x="685800" y="981075"/>
            <a:ext cx="7696200" cy="1439863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now</a:t>
            </a:r>
            <a:r>
              <a:rPr lang="it-IT" dirty="0" smtClean="0"/>
              <a:t> </a:t>
            </a:r>
            <a:r>
              <a:rPr lang="it-IT" dirty="0" err="1" smtClean="0"/>
              <a:t>know</a:t>
            </a:r>
            <a:r>
              <a:rPr lang="it-IT" dirty="0" smtClean="0"/>
              <a:t> last byte </a:t>
            </a:r>
            <a:r>
              <a:rPr lang="it-IT" dirty="0" err="1" smtClean="0"/>
              <a:t>is</a:t>
            </a:r>
            <a:r>
              <a:rPr lang="it-IT" dirty="0" smtClean="0"/>
              <a:t> A</a:t>
            </a:r>
          </a:p>
          <a:p>
            <a:pPr>
              <a:defRPr/>
            </a:pPr>
            <a:r>
              <a:rPr lang="it-IT" dirty="0" err="1" smtClean="0"/>
              <a:t>Next</a:t>
            </a:r>
            <a:r>
              <a:rPr lang="it-IT" dirty="0" smtClean="0"/>
              <a:t> </a:t>
            </a:r>
            <a:r>
              <a:rPr lang="it-IT" dirty="0" err="1" smtClean="0"/>
              <a:t>guess</a:t>
            </a:r>
            <a:r>
              <a:rPr lang="it-IT" dirty="0" smtClean="0"/>
              <a:t>: </a:t>
            </a:r>
            <a:r>
              <a:rPr lang="it-IT" dirty="0" err="1" smtClean="0"/>
              <a:t>previous</a:t>
            </a:r>
            <a:r>
              <a:rPr lang="it-IT" dirty="0" smtClean="0"/>
              <a:t> byte </a:t>
            </a:r>
            <a:r>
              <a:rPr lang="it-IT" dirty="0" err="1" smtClean="0"/>
              <a:t>of</a:t>
            </a:r>
            <a:r>
              <a:rPr lang="it-IT" dirty="0" smtClean="0"/>
              <a:t> m[1] == F?</a:t>
            </a:r>
          </a:p>
          <a:p>
            <a:pPr>
              <a:defRPr/>
            </a:pPr>
            <a:r>
              <a:rPr lang="it-IT" dirty="0" err="1" smtClean="0"/>
              <a:t>submit</a:t>
            </a:r>
            <a:r>
              <a:rPr lang="it-IT" dirty="0" smtClean="0"/>
              <a:t> </a:t>
            </a:r>
            <a:r>
              <a:rPr lang="it-IT" dirty="0" err="1" smtClean="0"/>
              <a:t>ciphertext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IV | c[0]</a:t>
            </a:r>
            <a:r>
              <a:rPr lang="it-IT" dirty="0" smtClean="0">
                <a:sym typeface="Symbol"/>
              </a:rPr>
              <a:t>[.,., F 0x01, A 0x01] | c[1]</a:t>
            </a:r>
            <a:endParaRPr lang="it-IT" dirty="0" smtClean="0"/>
          </a:p>
          <a:p>
            <a:pPr>
              <a:buFont typeface="Wingdings" pitchFamily="2" charset="2"/>
              <a:buNone/>
              <a:defRPr/>
            </a:pPr>
            <a:endParaRPr lang="it-IT" dirty="0" smtClean="0"/>
          </a:p>
          <a:p>
            <a:pPr lvl="1">
              <a:defRPr/>
            </a:pPr>
            <a:endParaRPr lang="it-IT" dirty="0"/>
          </a:p>
        </p:txBody>
      </p:sp>
      <p:cxnSp>
        <p:nvCxnSpPr>
          <p:cNvPr id="46105" name="Connettore 1 26"/>
          <p:cNvCxnSpPr>
            <a:cxnSpLocks noChangeShapeType="1"/>
          </p:cNvCxnSpPr>
          <p:nvPr/>
        </p:nvCxnSpPr>
        <p:spPr bwMode="auto">
          <a:xfrm>
            <a:off x="2771775" y="2349500"/>
            <a:ext cx="2592388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06" name="Connettore 2 28"/>
          <p:cNvCxnSpPr>
            <a:cxnSpLocks noChangeShapeType="1"/>
          </p:cNvCxnSpPr>
          <p:nvPr/>
        </p:nvCxnSpPr>
        <p:spPr bwMode="auto">
          <a:xfrm>
            <a:off x="4140200" y="2349500"/>
            <a:ext cx="0" cy="64770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107" name="Rettangolo 29"/>
          <p:cNvSpPr>
            <a:spLocks noChangeArrowheads="1"/>
          </p:cNvSpPr>
          <p:nvPr/>
        </p:nvSpPr>
        <p:spPr bwMode="auto">
          <a:xfrm>
            <a:off x="3924300" y="2997200"/>
            <a:ext cx="431800" cy="287338"/>
          </a:xfrm>
          <a:prstGeom prst="rect">
            <a:avLst/>
          </a:prstGeom>
          <a:solidFill>
            <a:srgbClr val="00B0F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46108" name="Rettangolo 30"/>
          <p:cNvSpPr>
            <a:spLocks noChangeArrowheads="1"/>
          </p:cNvSpPr>
          <p:nvPr/>
        </p:nvSpPr>
        <p:spPr bwMode="auto">
          <a:xfrm>
            <a:off x="5580063" y="5157788"/>
            <a:ext cx="431800" cy="287337"/>
          </a:xfrm>
          <a:prstGeom prst="rect">
            <a:avLst/>
          </a:prstGeom>
          <a:solidFill>
            <a:srgbClr val="00B0F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2" name="Segnaposto contenuto 2"/>
          <p:cNvSpPr txBox="1">
            <a:spLocks/>
          </p:cNvSpPr>
          <p:nvPr/>
        </p:nvSpPr>
        <p:spPr bwMode="auto">
          <a:xfrm>
            <a:off x="684213" y="5662613"/>
            <a:ext cx="76962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>
            <a:normAutofit fontScale="77500" lnSpcReduction="20000"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/>
            </a:pPr>
            <a:r>
              <a:rPr lang="it-IT" sz="3200" b="1" kern="0" dirty="0" err="1">
                <a:latin typeface="+mn-lt"/>
              </a:rPr>
              <a:t>If</a:t>
            </a:r>
            <a:r>
              <a:rPr lang="it-IT" sz="3200" b="1" kern="0" dirty="0">
                <a:latin typeface="+mn-lt"/>
              </a:rPr>
              <a:t> </a:t>
            </a:r>
            <a:r>
              <a:rPr lang="it-IT" sz="3200" b="1" kern="0" dirty="0" err="1">
                <a:latin typeface="+mn-lt"/>
              </a:rPr>
              <a:t>true</a:t>
            </a:r>
            <a:r>
              <a:rPr lang="it-IT" sz="3200" b="1" kern="0" dirty="0">
                <a:latin typeface="+mn-lt"/>
              </a:rPr>
              <a:t>, last 2 </a:t>
            </a:r>
            <a:r>
              <a:rPr lang="it-IT" sz="3200" b="1" kern="0" dirty="0" err="1">
                <a:latin typeface="+mn-lt"/>
              </a:rPr>
              <a:t>bytes</a:t>
            </a:r>
            <a:r>
              <a:rPr lang="it-IT" sz="3200" b="1" kern="0" dirty="0">
                <a:latin typeface="+mn-lt"/>
              </a:rPr>
              <a:t> </a:t>
            </a:r>
            <a:r>
              <a:rPr lang="it-IT" sz="3200" b="1" kern="0" dirty="0" err="1">
                <a:latin typeface="+mn-lt"/>
              </a:rPr>
              <a:t>of</a:t>
            </a:r>
            <a:r>
              <a:rPr lang="it-IT" sz="3200" b="1" kern="0" dirty="0">
                <a:latin typeface="+mn-lt"/>
              </a:rPr>
              <a:t> m[1] </a:t>
            </a:r>
            <a:r>
              <a:rPr lang="it-IT" sz="3200" b="1" kern="0" dirty="0">
                <a:latin typeface="+mn-lt"/>
                <a:sym typeface="Wingdings" pitchFamily="2" charset="2"/>
              </a:rPr>
              <a:t> </a:t>
            </a:r>
            <a:r>
              <a:rPr lang="it-IT" sz="3200" b="1" kern="0" dirty="0">
                <a:latin typeface="+mn-lt"/>
              </a:rPr>
              <a:t>0x01!!</a:t>
            </a:r>
            <a:br>
              <a:rPr lang="it-IT" sz="3200" b="1" kern="0" dirty="0">
                <a:latin typeface="+mn-lt"/>
              </a:rPr>
            </a:br>
            <a:r>
              <a:rPr lang="it-IT" sz="3200" b="1" kern="0" dirty="0" err="1">
                <a:latin typeface="+mn-lt"/>
              </a:rPr>
              <a:t>Padding</a:t>
            </a:r>
            <a:r>
              <a:rPr lang="it-IT" sz="3200" b="1" kern="0" dirty="0">
                <a:latin typeface="+mn-lt"/>
              </a:rPr>
              <a:t> </a:t>
            </a:r>
            <a:r>
              <a:rPr lang="it-IT" sz="3200" b="1" kern="0" dirty="0" err="1">
                <a:latin typeface="+mn-lt"/>
              </a:rPr>
              <a:t>check</a:t>
            </a:r>
            <a:r>
              <a:rPr lang="it-IT" sz="3200" b="1" kern="0" dirty="0">
                <a:latin typeface="+mn-lt"/>
              </a:rPr>
              <a:t> OK, </a:t>
            </a:r>
            <a:r>
              <a:rPr lang="it-IT" sz="3200" b="1" kern="0" dirty="0" err="1">
                <a:latin typeface="+mn-lt"/>
              </a:rPr>
              <a:t>error</a:t>
            </a:r>
            <a:r>
              <a:rPr lang="it-IT" sz="3200" b="1" kern="0" dirty="0">
                <a:latin typeface="+mn-lt"/>
              </a:rPr>
              <a:t> = </a:t>
            </a:r>
            <a:r>
              <a:rPr lang="it-IT" sz="3200" b="1" kern="0" dirty="0" err="1">
                <a:latin typeface="+mn-lt"/>
              </a:rPr>
              <a:t>bad_mac</a:t>
            </a:r>
            <a:endParaRPr lang="it-IT" sz="3200" kern="0" dirty="0"/>
          </a:p>
        </p:txBody>
      </p:sp>
      <p:sp>
        <p:nvSpPr>
          <p:cNvPr id="30" name="Segnaposto contenuto 2"/>
          <p:cNvSpPr txBox="1">
            <a:spLocks/>
          </p:cNvSpPr>
          <p:nvPr/>
        </p:nvSpPr>
        <p:spPr bwMode="auto">
          <a:xfrm>
            <a:off x="6588125" y="2420938"/>
            <a:ext cx="255587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/>
            </a:pPr>
            <a:r>
              <a:rPr lang="it-IT" sz="1600" b="1" kern="0" dirty="0" err="1">
                <a:solidFill>
                  <a:srgbClr val="FF0000"/>
                </a:solidFill>
                <a:latin typeface="+mn-lt"/>
              </a:rPr>
              <a:t>Example</a:t>
            </a:r>
            <a:r>
              <a:rPr lang="it-IT" sz="1600" b="1" kern="0" dirty="0">
                <a:solidFill>
                  <a:srgbClr val="FF0000"/>
                </a:solidFill>
                <a:latin typeface="+mn-lt"/>
              </a:rPr>
              <a:t>: 8 </a:t>
            </a:r>
            <a:r>
              <a:rPr lang="it-IT" sz="1600" b="1" kern="0" dirty="0" err="1">
                <a:solidFill>
                  <a:srgbClr val="FF0000"/>
                </a:solidFill>
                <a:latin typeface="+mn-lt"/>
              </a:rPr>
              <a:t>bytes</a:t>
            </a:r>
            <a:r>
              <a:rPr lang="it-IT" sz="1600" b="1" kern="0" dirty="0">
                <a:solidFill>
                  <a:srgbClr val="FF0000"/>
                </a:solidFill>
                <a:latin typeface="+mn-lt"/>
              </a:rPr>
              <a:t> block:</a:t>
            </a:r>
          </a:p>
          <a:p>
            <a:pPr marL="742950" lvl="1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/>
            </a:pPr>
            <a:r>
              <a:rPr lang="it-IT" sz="1600" kern="0" dirty="0">
                <a:solidFill>
                  <a:srgbClr val="FF0000"/>
                </a:solidFill>
              </a:rPr>
              <a:t>At </a:t>
            </a:r>
            <a:r>
              <a:rPr lang="it-IT" sz="1600" kern="0" dirty="0" err="1">
                <a:solidFill>
                  <a:srgbClr val="FF0000"/>
                </a:solidFill>
              </a:rPr>
              <a:t>most</a:t>
            </a:r>
            <a:r>
              <a:rPr lang="it-IT" sz="1600" kern="0" dirty="0">
                <a:solidFill>
                  <a:srgbClr val="FF0000"/>
                </a:solidFill>
              </a:rPr>
              <a:t> 256 </a:t>
            </a:r>
            <a:r>
              <a:rPr lang="it-IT" sz="1600" kern="0" dirty="0" err="1">
                <a:solidFill>
                  <a:srgbClr val="FF0000"/>
                </a:solidFill>
              </a:rPr>
              <a:t>guesses</a:t>
            </a:r>
            <a:r>
              <a:rPr lang="it-IT" sz="1600" kern="0" dirty="0">
                <a:solidFill>
                  <a:srgbClr val="FF0000"/>
                </a:solidFill>
              </a:rPr>
              <a:t> </a:t>
            </a:r>
            <a:r>
              <a:rPr lang="it-IT" sz="1600" kern="0" dirty="0" err="1">
                <a:solidFill>
                  <a:srgbClr val="FF0000"/>
                </a:solidFill>
              </a:rPr>
              <a:t>for</a:t>
            </a:r>
            <a:r>
              <a:rPr lang="it-IT" sz="1600" kern="0" dirty="0">
                <a:solidFill>
                  <a:srgbClr val="FF0000"/>
                </a:solidFill>
              </a:rPr>
              <a:t> </a:t>
            </a:r>
            <a:r>
              <a:rPr lang="it-IT" sz="1600" kern="0" dirty="0" err="1">
                <a:solidFill>
                  <a:srgbClr val="FF0000"/>
                </a:solidFill>
              </a:rPr>
              <a:t>each</a:t>
            </a:r>
            <a:r>
              <a:rPr lang="it-IT" sz="1600" kern="0" dirty="0">
                <a:solidFill>
                  <a:srgbClr val="FF0000"/>
                </a:solidFill>
              </a:rPr>
              <a:t> byte:</a:t>
            </a:r>
          </a:p>
          <a:p>
            <a:pPr marL="1143000" lvl="2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/>
            </a:pPr>
            <a:r>
              <a:rPr lang="it-IT" sz="1400" kern="0" dirty="0">
                <a:solidFill>
                  <a:srgbClr val="FF0000"/>
                </a:solidFill>
                <a:latin typeface="Times New Roman" pitchFamily="18" charset="0"/>
              </a:rPr>
              <a:t>256 x 8 = 2</a:t>
            </a:r>
            <a:r>
              <a:rPr lang="it-IT" sz="1400" kern="0" baseline="30000" dirty="0">
                <a:solidFill>
                  <a:srgbClr val="FF0000"/>
                </a:solidFill>
                <a:latin typeface="Times New Roman" pitchFamily="18" charset="0"/>
              </a:rPr>
              <a:t>11</a:t>
            </a:r>
          </a:p>
          <a:p>
            <a:pPr marL="1143000" lvl="2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/>
            </a:pPr>
            <a:r>
              <a:rPr lang="it-IT" sz="1400" kern="0" dirty="0">
                <a:solidFill>
                  <a:srgbClr val="FF0000"/>
                </a:solidFill>
                <a:latin typeface="Times New Roman" pitchFamily="18" charset="0"/>
              </a:rPr>
              <a:t>Fast!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Preventing</a:t>
            </a:r>
            <a:r>
              <a:rPr lang="it-IT" dirty="0" smtClean="0"/>
              <a:t> the </a:t>
            </a:r>
            <a:r>
              <a:rPr lang="it-IT" dirty="0" err="1" smtClean="0"/>
              <a:t>attack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250825" y="1125538"/>
            <a:ext cx="8208963" cy="2087562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it-IT" dirty="0" err="1" smtClean="0"/>
              <a:t>Discovered</a:t>
            </a:r>
            <a:r>
              <a:rPr lang="it-IT" dirty="0" smtClean="0"/>
              <a:t> in 2002 (</a:t>
            </a:r>
            <a:r>
              <a:rPr lang="it-IT" dirty="0" err="1" smtClean="0"/>
              <a:t>Vaudenay</a:t>
            </a:r>
            <a:r>
              <a:rPr lang="it-IT" dirty="0" smtClean="0"/>
              <a:t>)</a:t>
            </a:r>
          </a:p>
          <a:p>
            <a:pPr>
              <a:defRPr/>
            </a:pPr>
            <a:r>
              <a:rPr lang="it-IT" dirty="0" err="1" smtClean="0"/>
              <a:t>Correct</a:t>
            </a:r>
            <a:r>
              <a:rPr lang="it-IT" dirty="0" smtClean="0"/>
              <a:t> TLS </a:t>
            </a:r>
            <a:r>
              <a:rPr lang="it-IT" dirty="0" err="1" smtClean="0"/>
              <a:t>protocol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avoid</a:t>
            </a:r>
            <a:r>
              <a:rPr lang="it-IT" dirty="0" smtClean="0"/>
              <a:t> </a:t>
            </a:r>
            <a:r>
              <a:rPr lang="it-IT" dirty="0" err="1" smtClean="0"/>
              <a:t>such</a:t>
            </a:r>
            <a:r>
              <a:rPr lang="it-IT" dirty="0" smtClean="0"/>
              <a:t> “</a:t>
            </a:r>
            <a:r>
              <a:rPr lang="it-IT" dirty="0" err="1" smtClean="0"/>
              <a:t>padding</a:t>
            </a:r>
            <a:r>
              <a:rPr lang="it-IT" dirty="0" smtClean="0"/>
              <a:t> </a:t>
            </a:r>
            <a:r>
              <a:rPr lang="it-IT" dirty="0" err="1" smtClean="0"/>
              <a:t>oracle</a:t>
            </a:r>
            <a:r>
              <a:rPr lang="it-IT" dirty="0" smtClean="0"/>
              <a:t>”</a:t>
            </a:r>
          </a:p>
          <a:p>
            <a:pPr lvl="1">
              <a:defRPr/>
            </a:pPr>
            <a:r>
              <a:rPr lang="it-IT" dirty="0" err="1" smtClean="0"/>
              <a:t>Most</a:t>
            </a:r>
            <a:r>
              <a:rPr lang="it-IT" dirty="0" smtClean="0"/>
              <a:t> TLS1.0 </a:t>
            </a:r>
            <a:r>
              <a:rPr lang="it-IT" dirty="0" err="1" smtClean="0"/>
              <a:t>implementations</a:t>
            </a:r>
            <a:r>
              <a:rPr lang="it-IT" dirty="0" smtClean="0"/>
              <a:t>: </a:t>
            </a:r>
            <a:r>
              <a:rPr lang="it-IT" dirty="0" err="1" smtClean="0"/>
              <a:t>respond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same</a:t>
            </a:r>
            <a:r>
              <a:rPr lang="it-IT" dirty="0" smtClean="0"/>
              <a:t> </a:t>
            </a:r>
            <a:r>
              <a:rPr lang="it-IT" dirty="0" err="1" smtClean="0"/>
              <a:t>alert</a:t>
            </a:r>
            <a:r>
              <a:rPr lang="it-IT" dirty="0" smtClean="0"/>
              <a:t> (bad </a:t>
            </a:r>
            <a:r>
              <a:rPr lang="it-IT" dirty="0" err="1" smtClean="0"/>
              <a:t>mac</a:t>
            </a:r>
            <a:r>
              <a:rPr lang="it-IT" dirty="0" smtClean="0"/>
              <a:t>) in </a:t>
            </a:r>
            <a:r>
              <a:rPr lang="it-IT" dirty="0" err="1" smtClean="0"/>
              <a:t>both</a:t>
            </a:r>
            <a:r>
              <a:rPr lang="it-IT" dirty="0" smtClean="0"/>
              <a:t> </a:t>
            </a:r>
            <a:r>
              <a:rPr lang="it-IT" dirty="0" err="1" smtClean="0"/>
              <a:t>cases</a:t>
            </a:r>
            <a:endParaRPr lang="it-IT" dirty="0" smtClean="0"/>
          </a:p>
          <a:p>
            <a:pPr lvl="1">
              <a:defRPr/>
            </a:pPr>
            <a:r>
              <a:rPr lang="it-IT" dirty="0" smtClean="0"/>
              <a:t>TLS1.1: </a:t>
            </a:r>
            <a:r>
              <a:rPr lang="it-IT" dirty="0" err="1" smtClean="0"/>
              <a:t>standardized</a:t>
            </a:r>
            <a:r>
              <a:rPr lang="it-IT" dirty="0" smtClean="0"/>
              <a:t> </a:t>
            </a:r>
            <a:r>
              <a:rPr lang="it-IT" dirty="0" err="1" smtClean="0"/>
              <a:t>this</a:t>
            </a:r>
            <a:endParaRPr lang="it-IT" dirty="0" smtClean="0"/>
          </a:p>
          <a:p>
            <a:pPr>
              <a:defRPr/>
            </a:pP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canvel</a:t>
            </a:r>
            <a:r>
              <a:rPr lang="it-IT" dirty="0" smtClean="0"/>
              <a:t> 2003: side </a:t>
            </a:r>
            <a:r>
              <a:rPr lang="it-IT" dirty="0" err="1" smtClean="0"/>
              <a:t>channel</a:t>
            </a:r>
            <a:r>
              <a:rPr lang="it-IT" dirty="0" smtClean="0"/>
              <a:t> “</a:t>
            </a:r>
            <a:r>
              <a:rPr lang="it-IT" dirty="0" err="1" smtClean="0"/>
              <a:t>padding</a:t>
            </a:r>
            <a:r>
              <a:rPr lang="it-IT" dirty="0" smtClean="0"/>
              <a:t> </a:t>
            </a:r>
            <a:r>
              <a:rPr lang="it-IT" dirty="0" err="1" smtClean="0"/>
              <a:t>oracle</a:t>
            </a:r>
            <a:r>
              <a:rPr lang="it-IT" dirty="0" smtClean="0"/>
              <a:t>”!</a:t>
            </a:r>
          </a:p>
          <a:p>
            <a:pPr lvl="1">
              <a:defRPr/>
            </a:pPr>
            <a:r>
              <a:rPr lang="it-IT" dirty="0" err="1" smtClean="0"/>
              <a:t>Must</a:t>
            </a:r>
            <a:r>
              <a:rPr lang="it-IT" dirty="0" smtClean="0"/>
              <a:t> </a:t>
            </a:r>
            <a:r>
              <a:rPr lang="it-IT" dirty="0" err="1" smtClean="0"/>
              <a:t>correct</a:t>
            </a:r>
            <a:r>
              <a:rPr lang="it-IT" dirty="0" smtClean="0"/>
              <a:t> </a:t>
            </a:r>
            <a:r>
              <a:rPr lang="it-IT" dirty="0" err="1" smtClean="0"/>
              <a:t>also</a:t>
            </a:r>
            <a:r>
              <a:rPr lang="it-IT" dirty="0" smtClean="0"/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implementation</a:t>
            </a:r>
            <a:r>
              <a:rPr lang="it-IT" dirty="0" smtClean="0"/>
              <a:t>!!</a:t>
            </a:r>
          </a:p>
          <a:p>
            <a:pPr lvl="1">
              <a:defRPr/>
            </a:pPr>
            <a:r>
              <a:rPr lang="it-IT" dirty="0" smtClean="0"/>
              <a:t>TLS1.1: </a:t>
            </a:r>
            <a:r>
              <a:rPr lang="it-IT" dirty="0" err="1" smtClean="0"/>
              <a:t>always</a:t>
            </a:r>
            <a:r>
              <a:rPr lang="it-IT" dirty="0" smtClean="0"/>
              <a:t> </a:t>
            </a:r>
            <a:r>
              <a:rPr lang="it-IT" dirty="0" err="1" smtClean="0"/>
              <a:t>perform</a:t>
            </a:r>
            <a:r>
              <a:rPr lang="it-IT" dirty="0" smtClean="0"/>
              <a:t> MAC </a:t>
            </a:r>
            <a:r>
              <a:rPr lang="it-IT" dirty="0" err="1" smtClean="0"/>
              <a:t>even</a:t>
            </a:r>
            <a:r>
              <a:rPr lang="it-IT" dirty="0" smtClean="0"/>
              <a:t> </a:t>
            </a: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malformed</a:t>
            </a:r>
            <a:r>
              <a:rPr lang="it-IT" dirty="0" smtClean="0"/>
              <a:t> </a:t>
            </a:r>
            <a:r>
              <a:rPr lang="it-IT" dirty="0" err="1" smtClean="0"/>
              <a:t>msg</a:t>
            </a:r>
            <a:endParaRPr lang="it-IT" dirty="0" smtClean="0"/>
          </a:p>
          <a:p>
            <a:pPr>
              <a:defRPr/>
            </a:pPr>
            <a:endParaRPr lang="it-IT" dirty="0" smtClean="0"/>
          </a:p>
        </p:txBody>
      </p:sp>
      <p:pic>
        <p:nvPicPr>
          <p:cNvPr id="47108" name="Immagine 3" descr="timing_grap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138488"/>
            <a:ext cx="7129462" cy="324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CasellaDiTesto 4"/>
          <p:cNvSpPr txBox="1">
            <a:spLocks noChangeArrowheads="1"/>
          </p:cNvSpPr>
          <p:nvPr/>
        </p:nvSpPr>
        <p:spPr bwMode="auto">
          <a:xfrm>
            <a:off x="7048500" y="6084888"/>
            <a:ext cx="19161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/>
              <a:t>Source: canvel 2003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4710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Lessons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it-IT" dirty="0" err="1" smtClean="0"/>
              <a:t>Encrypt</a:t>
            </a:r>
            <a:r>
              <a:rPr lang="it-IT" dirty="0" smtClean="0"/>
              <a:t> </a:t>
            </a:r>
            <a:r>
              <a:rPr lang="it-IT" dirty="0" err="1" smtClean="0"/>
              <a:t>then</a:t>
            </a:r>
            <a:r>
              <a:rPr lang="it-IT" dirty="0" smtClean="0"/>
              <a:t> MAC </a:t>
            </a:r>
            <a:r>
              <a:rPr lang="it-IT" dirty="0" err="1" smtClean="0"/>
              <a:t>would</a:t>
            </a:r>
            <a:r>
              <a:rPr lang="it-IT" dirty="0" smtClean="0"/>
              <a:t> NOT </a:t>
            </a:r>
            <a:r>
              <a:rPr lang="it-IT" dirty="0" err="1" smtClean="0"/>
              <a:t>have</a:t>
            </a:r>
            <a:r>
              <a:rPr lang="it-IT" dirty="0" smtClean="0"/>
              <a:t> </a:t>
            </a:r>
            <a:r>
              <a:rPr lang="it-IT" dirty="0" err="1" smtClean="0"/>
              <a:t>permitted</a:t>
            </a:r>
            <a:r>
              <a:rPr lang="it-IT" dirty="0" smtClean="0"/>
              <a:t> </a:t>
            </a:r>
            <a:r>
              <a:rPr lang="it-IT" dirty="0" err="1" smtClean="0"/>
              <a:t>such</a:t>
            </a:r>
            <a:r>
              <a:rPr lang="it-IT" dirty="0" smtClean="0"/>
              <a:t> </a:t>
            </a:r>
            <a:r>
              <a:rPr lang="it-IT" dirty="0" err="1" smtClean="0"/>
              <a:t>attack</a:t>
            </a:r>
            <a:endParaRPr lang="it-IT" dirty="0" smtClean="0"/>
          </a:p>
          <a:p>
            <a:pPr>
              <a:defRPr/>
            </a:pPr>
            <a:endParaRPr lang="it-IT" dirty="0" smtClean="0"/>
          </a:p>
          <a:p>
            <a:pPr>
              <a:defRPr/>
            </a:pPr>
            <a:r>
              <a:rPr lang="it-IT" dirty="0" err="1" smtClean="0"/>
              <a:t>When</a:t>
            </a:r>
            <a:r>
              <a:rPr lang="it-IT" dirty="0" smtClean="0"/>
              <a:t> </a:t>
            </a:r>
            <a:r>
              <a:rPr lang="it-IT" dirty="0" err="1" smtClean="0"/>
              <a:t>dealing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crypto</a:t>
            </a:r>
            <a:r>
              <a:rPr lang="it-IT" dirty="0" smtClean="0"/>
              <a:t>, </a:t>
            </a:r>
            <a:r>
              <a:rPr lang="it-IT" dirty="0" err="1" smtClean="0"/>
              <a:t>we</a:t>
            </a:r>
            <a:r>
              <a:rPr lang="it-IT" dirty="0" smtClean="0"/>
              <a:t> (</a:t>
            </a:r>
            <a:r>
              <a:rPr lang="it-IT" dirty="0" err="1" smtClean="0"/>
              <a:t>networkers</a:t>
            </a:r>
            <a:r>
              <a:rPr lang="it-IT" dirty="0" smtClean="0"/>
              <a:t>) </a:t>
            </a:r>
            <a:r>
              <a:rPr lang="it-IT" dirty="0" err="1" smtClean="0"/>
              <a:t>need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be</a:t>
            </a:r>
            <a:r>
              <a:rPr lang="it-IT" dirty="0" smtClean="0"/>
              <a:t> more </a:t>
            </a:r>
            <a:r>
              <a:rPr lang="it-IT" dirty="0" err="1" smtClean="0"/>
              <a:t>careful</a:t>
            </a:r>
            <a:r>
              <a:rPr lang="it-IT" dirty="0" smtClean="0"/>
              <a:t> in </a:t>
            </a:r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report…</a:t>
            </a:r>
            <a:endParaRPr lang="it-IT" dirty="0" smtClean="0"/>
          </a:p>
          <a:p>
            <a:pPr lvl="1">
              <a:defRPr/>
            </a:pPr>
            <a:r>
              <a:rPr lang="it-IT" dirty="0" smtClean="0"/>
              <a:t>The </a:t>
            </a:r>
            <a:r>
              <a:rPr lang="it-IT" dirty="0" err="1" smtClean="0"/>
              <a:t>least</a:t>
            </a:r>
            <a:r>
              <a:rPr lang="it-IT" dirty="0" smtClean="0"/>
              <a:t>, the </a:t>
            </a:r>
            <a:r>
              <a:rPr lang="it-IT" dirty="0" err="1" smtClean="0"/>
              <a:t>better</a:t>
            </a:r>
            <a:endParaRPr lang="it-IT" dirty="0" smtClean="0"/>
          </a:p>
          <a:p>
            <a:pPr lvl="1">
              <a:defRPr/>
            </a:pPr>
            <a:endParaRPr lang="it-IT" dirty="0" smtClean="0"/>
          </a:p>
          <a:p>
            <a:pPr>
              <a:defRPr/>
            </a:pPr>
            <a:r>
              <a:rPr lang="it-IT" dirty="0" err="1" smtClean="0"/>
              <a:t>Crypto</a:t>
            </a:r>
            <a:r>
              <a:rPr lang="it-IT" dirty="0" smtClean="0"/>
              <a:t> </a:t>
            </a:r>
            <a:r>
              <a:rPr lang="it-IT" dirty="0" err="1" smtClean="0"/>
              <a:t>implementations</a:t>
            </a:r>
            <a:r>
              <a:rPr lang="it-IT" dirty="0" smtClean="0"/>
              <a:t> are </a:t>
            </a:r>
            <a:r>
              <a:rPr lang="it-IT" dirty="0" err="1" smtClean="0"/>
              <a:t>extremely</a:t>
            </a:r>
            <a:r>
              <a:rPr lang="it-IT" dirty="0" smtClean="0"/>
              <a:t> </a:t>
            </a:r>
            <a:r>
              <a:rPr lang="it-IT" dirty="0" err="1" smtClean="0"/>
              <a:t>critical</a:t>
            </a:r>
            <a:endParaRPr lang="it-IT" dirty="0" smtClean="0"/>
          </a:p>
          <a:p>
            <a:pPr lvl="1">
              <a:defRPr/>
            </a:pPr>
            <a:r>
              <a:rPr lang="it-IT" dirty="0" smtClean="0"/>
              <a:t>Side </a:t>
            </a:r>
            <a:r>
              <a:rPr lang="it-IT" dirty="0" err="1" smtClean="0"/>
              <a:t>channel</a:t>
            </a:r>
            <a:r>
              <a:rPr lang="it-IT" dirty="0" smtClean="0"/>
              <a:t> </a:t>
            </a:r>
            <a:r>
              <a:rPr lang="it-IT" dirty="0" err="1" smtClean="0"/>
              <a:t>attacks</a:t>
            </a:r>
            <a:endParaRPr lang="it-IT" dirty="0" smtClean="0"/>
          </a:p>
          <a:p>
            <a:pPr lvl="1">
              <a:defRPr/>
            </a:pPr>
            <a:r>
              <a:rPr lang="it-IT" dirty="0" smtClean="0"/>
              <a:t>Don’t </a:t>
            </a:r>
            <a:r>
              <a:rPr lang="it-IT" dirty="0" err="1" smtClean="0"/>
              <a:t>implement</a:t>
            </a:r>
            <a:r>
              <a:rPr lang="it-IT" dirty="0" smtClean="0"/>
              <a:t> </a:t>
            </a:r>
            <a:r>
              <a:rPr lang="it-IT" dirty="0" err="1" smtClean="0"/>
              <a:t>crypto</a:t>
            </a:r>
            <a:r>
              <a:rPr lang="it-IT" dirty="0" smtClean="0"/>
              <a:t> </a:t>
            </a:r>
            <a:r>
              <a:rPr lang="it-IT" dirty="0" err="1" smtClean="0"/>
              <a:t>yourself</a:t>
            </a:r>
            <a:r>
              <a:rPr lang="it-IT" dirty="0" smtClean="0"/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Is</a:t>
            </a:r>
            <a:r>
              <a:rPr lang="it-IT" dirty="0" smtClean="0"/>
              <a:t> the </a:t>
            </a:r>
            <a:r>
              <a:rPr lang="it-IT" dirty="0" err="1" smtClean="0"/>
              <a:t>attack</a:t>
            </a:r>
            <a:r>
              <a:rPr lang="it-IT" dirty="0" smtClean="0"/>
              <a:t> </a:t>
            </a:r>
            <a:r>
              <a:rPr lang="it-IT" dirty="0" err="1" smtClean="0"/>
              <a:t>practical</a:t>
            </a:r>
            <a:r>
              <a:rPr lang="it-IT" dirty="0" smtClean="0"/>
              <a:t>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it-IT" dirty="0" err="1" smtClean="0">
                <a:sym typeface="Wingdings" pitchFamily="2" charset="2"/>
              </a:rPr>
              <a:t>Apparently</a:t>
            </a:r>
            <a:r>
              <a:rPr lang="it-IT" dirty="0" smtClean="0">
                <a:sym typeface="Wingdings" pitchFamily="2" charset="2"/>
              </a:rPr>
              <a:t> no</a:t>
            </a:r>
          </a:p>
          <a:p>
            <a:pPr lvl="1">
              <a:defRPr/>
            </a:pPr>
            <a:r>
              <a:rPr lang="it-IT" dirty="0" err="1" smtClean="0">
                <a:sym typeface="Wingdings" pitchFamily="2" charset="2"/>
              </a:rPr>
              <a:t>Bad_mac</a:t>
            </a:r>
            <a:r>
              <a:rPr lang="it-IT" dirty="0" smtClean="0">
                <a:sym typeface="Wingdings" pitchFamily="2" charset="2"/>
              </a:rPr>
              <a:t> and </a:t>
            </a:r>
            <a:r>
              <a:rPr lang="it-IT" dirty="0" err="1" smtClean="0">
                <a:sym typeface="Wingdings" pitchFamily="2" charset="2"/>
              </a:rPr>
              <a:t>decryption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failed</a:t>
            </a:r>
            <a:r>
              <a:rPr lang="it-IT" dirty="0" smtClean="0">
                <a:sym typeface="Wingdings" pitchFamily="2" charset="2"/>
              </a:rPr>
              <a:t>: </a:t>
            </a:r>
            <a:r>
              <a:rPr lang="it-IT" dirty="0" err="1" smtClean="0">
                <a:sym typeface="Wingdings" pitchFamily="2" charset="2"/>
              </a:rPr>
              <a:t>fatal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alerts</a:t>
            </a:r>
            <a:endParaRPr lang="it-IT" dirty="0" smtClean="0">
              <a:sym typeface="Wingdings" pitchFamily="2" charset="2"/>
            </a:endParaRPr>
          </a:p>
          <a:p>
            <a:pPr lvl="1">
              <a:defRPr/>
            </a:pPr>
            <a:r>
              <a:rPr lang="it-IT" dirty="0" smtClean="0">
                <a:sym typeface="Wingdings" pitchFamily="2" charset="2"/>
              </a:rPr>
              <a:t>TLS connection </a:t>
            </a:r>
            <a:r>
              <a:rPr lang="it-IT" dirty="0" err="1" smtClean="0">
                <a:sym typeface="Wingdings" pitchFamily="2" charset="2"/>
              </a:rPr>
              <a:t>aborted</a:t>
            </a:r>
            <a:endParaRPr lang="it-IT" dirty="0" smtClean="0">
              <a:sym typeface="Wingdings" pitchFamily="2" charset="2"/>
            </a:endParaRPr>
          </a:p>
          <a:p>
            <a:pPr lvl="1">
              <a:defRPr/>
            </a:pPr>
            <a:r>
              <a:rPr lang="it-IT" dirty="0" err="1" smtClean="0">
                <a:sym typeface="Wingdings" pitchFamily="2" charset="2"/>
              </a:rPr>
              <a:t>Next</a:t>
            </a:r>
            <a:r>
              <a:rPr lang="it-IT" dirty="0" smtClean="0">
                <a:sym typeface="Wingdings" pitchFamily="2" charset="2"/>
              </a:rPr>
              <a:t> connection </a:t>
            </a:r>
            <a:r>
              <a:rPr lang="it-IT" dirty="0" err="1" smtClean="0">
                <a:sym typeface="Wingdings" pitchFamily="2" charset="2"/>
              </a:rPr>
              <a:t>will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have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different</a:t>
            </a:r>
            <a:r>
              <a:rPr lang="it-IT" dirty="0" smtClean="0">
                <a:sym typeface="Wingdings" pitchFamily="2" charset="2"/>
              </a:rPr>
              <a:t> key!</a:t>
            </a:r>
          </a:p>
          <a:p>
            <a:pPr>
              <a:defRPr/>
            </a:pPr>
            <a:r>
              <a:rPr lang="it-IT" dirty="0" err="1" smtClean="0">
                <a:sym typeface="Wingdings" pitchFamily="2" charset="2"/>
              </a:rPr>
              <a:t>But…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actually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performed</a:t>
            </a:r>
            <a:r>
              <a:rPr lang="it-IT" dirty="0" smtClean="0">
                <a:sym typeface="Wingdings" pitchFamily="2" charset="2"/>
              </a:rPr>
              <a:t> on IMAP (</a:t>
            </a:r>
            <a:r>
              <a:rPr lang="en-US" dirty="0" err="1" smtClean="0">
                <a:sym typeface="Wingdings" pitchFamily="2" charset="2"/>
              </a:rPr>
              <a:t>Vuagnoux</a:t>
            </a:r>
            <a:r>
              <a:rPr lang="en-US" dirty="0" smtClean="0">
                <a:sym typeface="Wingdings" pitchFamily="2" charset="2"/>
              </a:rPr>
              <a:t> &amp; </a:t>
            </a:r>
            <a:r>
              <a:rPr lang="it-IT" dirty="0" err="1" smtClean="0">
                <a:sym typeface="Wingdings" pitchFamily="2" charset="2"/>
              </a:rPr>
              <a:t>Canvel</a:t>
            </a:r>
            <a:r>
              <a:rPr lang="it-IT" dirty="0" smtClean="0">
                <a:sym typeface="Wingdings" pitchFamily="2" charset="2"/>
              </a:rPr>
              <a:t>, 2003)</a:t>
            </a:r>
          </a:p>
          <a:p>
            <a:pPr lvl="1">
              <a:defRPr/>
            </a:pPr>
            <a:r>
              <a:rPr lang="en-US" dirty="0" smtClean="0">
                <a:sym typeface="Wingdings" pitchFamily="2" charset="2"/>
              </a:rPr>
              <a:t>Email IMAP client periodically sends login/</a:t>
            </a:r>
            <a:r>
              <a:rPr lang="en-US" dirty="0" err="1" smtClean="0">
                <a:sym typeface="Wingdings" pitchFamily="2" charset="2"/>
              </a:rPr>
              <a:t>passwd</a:t>
            </a:r>
            <a:r>
              <a:rPr lang="en-US" dirty="0" smtClean="0">
                <a:sym typeface="Wingdings" pitchFamily="2" charset="2"/>
              </a:rPr>
              <a:t> every few minutes (1-5)</a:t>
            </a:r>
          </a:p>
          <a:p>
            <a:pPr lvl="1">
              <a:defRPr/>
            </a:pPr>
            <a:r>
              <a:rPr lang="en-US" dirty="0" smtClean="0">
                <a:sym typeface="Wingdings" pitchFamily="2" charset="2"/>
              </a:rPr>
              <a:t>Resulting TLS </a:t>
            </a:r>
            <a:r>
              <a:rPr lang="en-US" dirty="0" err="1" smtClean="0">
                <a:sym typeface="Wingdings" pitchFamily="2" charset="2"/>
              </a:rPr>
              <a:t>msg</a:t>
            </a:r>
            <a:r>
              <a:rPr lang="en-US" dirty="0" smtClean="0">
                <a:sym typeface="Wingdings" pitchFamily="2" charset="2"/>
              </a:rPr>
              <a:t> plaintext</a:t>
            </a:r>
          </a:p>
          <a:p>
            <a:pPr lvl="2">
              <a:defRPr/>
            </a:pPr>
            <a:r>
              <a:rPr lang="en-US" dirty="0" smtClean="0">
                <a:sym typeface="Wingdings" pitchFamily="2" charset="2"/>
              </a:rPr>
              <a:t>XXXX LOGIN "username" "password"&lt;</a:t>
            </a:r>
            <a:r>
              <a:rPr lang="en-US" dirty="0" err="1" smtClean="0">
                <a:sym typeface="Wingdings" pitchFamily="2" charset="2"/>
              </a:rPr>
              <a:t>cr</a:t>
            </a:r>
            <a:r>
              <a:rPr lang="en-US" dirty="0" smtClean="0">
                <a:sym typeface="Wingdings" pitchFamily="2" charset="2"/>
              </a:rPr>
              <a:t>&gt;&lt;</a:t>
            </a:r>
            <a:r>
              <a:rPr lang="en-US" dirty="0" err="1" smtClean="0">
                <a:sym typeface="Wingdings" pitchFamily="2" charset="2"/>
              </a:rPr>
              <a:t>nl</a:t>
            </a:r>
            <a:r>
              <a:rPr lang="en-US" dirty="0" smtClean="0">
                <a:sym typeface="Wingdings" pitchFamily="2" charset="2"/>
              </a:rPr>
              <a:t>&gt;&lt;MAC&gt;&lt;PAD&gt;&lt;LEN&gt;</a:t>
            </a:r>
          </a:p>
          <a:p>
            <a:pPr lvl="1">
              <a:defRPr/>
            </a:pPr>
            <a:r>
              <a:rPr lang="en-US" dirty="0" smtClean="0">
                <a:sym typeface="Wingdings" pitchFamily="2" charset="2"/>
              </a:rPr>
              <a:t>C S intercepted with MITM attack (DNS spoofing), and CCA attack performed</a:t>
            </a:r>
          </a:p>
          <a:p>
            <a:pPr lvl="2">
              <a:defRPr/>
            </a:pPr>
            <a:r>
              <a:rPr lang="en-US" dirty="0" smtClean="0">
                <a:sym typeface="Wingdings" pitchFamily="2" charset="2"/>
              </a:rPr>
              <a:t>Connection abort not an issue</a:t>
            </a:r>
          </a:p>
          <a:p>
            <a:pPr lvl="2">
              <a:defRPr/>
            </a:pPr>
            <a:r>
              <a:rPr lang="en-US" dirty="0" smtClean="0">
                <a:sym typeface="Wingdings" pitchFamily="2" charset="2"/>
              </a:rPr>
              <a:t>Attack (optimized with further dictionary attack strategies) successful in at most few hours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Fixes</a:t>
            </a:r>
            <a:r>
              <a:rPr lang="it-IT" dirty="0" smtClean="0"/>
              <a:t> and </a:t>
            </a:r>
            <a:r>
              <a:rPr lang="it-IT" dirty="0" err="1" smtClean="0"/>
              <a:t>follow-ups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it-IT" dirty="0" smtClean="0"/>
              <a:t>TLS1.2: </a:t>
            </a:r>
          </a:p>
          <a:p>
            <a:pPr lvl="1">
              <a:defRPr/>
            </a:pP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padding</a:t>
            </a:r>
            <a:r>
              <a:rPr lang="it-IT" dirty="0" smtClean="0"/>
              <a:t> </a:t>
            </a:r>
            <a:r>
              <a:rPr lang="it-IT" dirty="0" err="1" smtClean="0"/>
              <a:t>fails</a:t>
            </a:r>
            <a:r>
              <a:rPr lang="it-IT" dirty="0" smtClean="0"/>
              <a:t>, </a:t>
            </a:r>
            <a:r>
              <a:rPr lang="it-IT" b="1" dirty="0" smtClean="0"/>
              <a:t>validate </a:t>
            </a:r>
            <a:r>
              <a:rPr lang="en-US" b="1" dirty="0" smtClean="0"/>
              <a:t>MAC in any case</a:t>
            </a:r>
          </a:p>
          <a:p>
            <a:pPr>
              <a:defRPr/>
            </a:pPr>
            <a:r>
              <a:rPr lang="en-US" dirty="0" smtClean="0"/>
              <a:t>Devil is in the details</a:t>
            </a:r>
          </a:p>
          <a:p>
            <a:pPr lvl="1">
              <a:defRPr/>
            </a:pPr>
            <a:r>
              <a:rPr lang="en-US" dirty="0" smtClean="0"/>
              <a:t>But which data is validated? If padding fails, no way to know message size versus padding size</a:t>
            </a:r>
          </a:p>
          <a:p>
            <a:pPr lvl="1">
              <a:defRPr/>
            </a:pPr>
            <a:r>
              <a:rPr lang="en-US" dirty="0" smtClean="0"/>
              <a:t>TLS1.2 solution: use the whole data for validation</a:t>
            </a:r>
          </a:p>
          <a:p>
            <a:pPr lvl="2">
              <a:defRPr/>
            </a:pPr>
            <a:r>
              <a:rPr lang="en-US" dirty="0" smtClean="0"/>
              <a:t>But this is </a:t>
            </a:r>
            <a:r>
              <a:rPr lang="en-US" b="1" dirty="0" smtClean="0"/>
              <a:t>more data </a:t>
            </a:r>
            <a:r>
              <a:rPr lang="en-US" dirty="0" smtClean="0"/>
              <a:t>than a correct message!!</a:t>
            </a:r>
          </a:p>
          <a:p>
            <a:pPr lvl="2">
              <a:defRPr/>
            </a:pPr>
            <a:r>
              <a:rPr lang="en-US" dirty="0" smtClean="0"/>
              <a:t>May require one extra compression function in the HMAC </a:t>
            </a:r>
            <a:r>
              <a:rPr lang="en-US" dirty="0" smtClean="0">
                <a:sym typeface="Wingdings" panose="05000000000000000000" pitchFamily="2" charset="2"/>
              </a:rPr>
              <a:t> extra time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2013, Lucky thirteen, </a:t>
            </a:r>
            <a:r>
              <a:rPr lang="en-US" dirty="0" err="1" smtClean="0"/>
              <a:t>kenny</a:t>
            </a:r>
            <a:r>
              <a:rPr lang="en-US" dirty="0" smtClean="0"/>
              <a:t> </a:t>
            </a:r>
            <a:r>
              <a:rPr lang="en-US" dirty="0" err="1" smtClean="0"/>
              <a:t>paterson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Attack using this very subtle timing channel!!!</a:t>
            </a:r>
          </a:p>
        </p:txBody>
      </p:sp>
    </p:spTree>
    <p:extLst>
      <p:ext uri="{BB962C8B-B14F-4D97-AF65-F5344CB8AC3E}">
        <p14:creationId xmlns:p14="http://schemas.microsoft.com/office/powerpoint/2010/main" val="249982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z="3200" dirty="0" smtClean="0"/>
              <a:t>CRIME </a:t>
            </a:r>
            <a:r>
              <a:rPr lang="it-IT" sz="3200" dirty="0" err="1" smtClean="0"/>
              <a:t>attack</a:t>
            </a:r>
            <a:r>
              <a:rPr lang="it-IT" sz="3200" dirty="0" smtClean="0"/>
              <a:t>: </a:t>
            </a:r>
            <a:r>
              <a:rPr lang="it-IT" sz="3200" dirty="0" err="1" smtClean="0"/>
              <a:t>compression</a:t>
            </a:r>
            <a:r>
              <a:rPr lang="it-IT" sz="3200" dirty="0" smtClean="0"/>
              <a:t> </a:t>
            </a:r>
            <a:r>
              <a:rPr lang="it-IT" sz="3200" dirty="0" err="1" smtClean="0"/>
              <a:t>leaks</a:t>
            </a:r>
            <a:r>
              <a:rPr lang="it-IT" sz="3200" dirty="0" smtClean="0"/>
              <a:t/>
            </a:r>
            <a:br>
              <a:rPr lang="it-IT" sz="3200" dirty="0" smtClean="0"/>
            </a:br>
            <a:r>
              <a:rPr lang="it-IT" sz="3200" dirty="0" smtClean="0"/>
              <a:t>(USABLE) information! </a:t>
            </a:r>
          </a:p>
        </p:txBody>
      </p:sp>
    </p:spTree>
    <p:extLst>
      <p:ext uri="{BB962C8B-B14F-4D97-AF65-F5344CB8AC3E}">
        <p14:creationId xmlns:p14="http://schemas.microsoft.com/office/powerpoint/2010/main" val="306784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TLS </a:t>
            </a:r>
            <a:r>
              <a:rPr lang="it-IT" dirty="0" err="1" smtClean="0"/>
              <a:t>Compression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harmful</a:t>
            </a:r>
            <a:endParaRPr lang="it-IT" dirty="0"/>
          </a:p>
        </p:txBody>
      </p:sp>
      <p:pic>
        <p:nvPicPr>
          <p:cNvPr id="1026" name="Picture 2" descr="https://lh5.googleusercontent.com/Gt837g80HVeGoIQjSBQTIbb2ERadlmZIMa0o6p-a-2o0xv_cPzhhEdOLlyE9LHwRzGV9NCCNV91hjxlzQiNzvBSVweUk4EcvsO0AWg_8jAg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" y="1556792"/>
            <a:ext cx="4130824" cy="4130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56"/>
          <p:cNvSpPr txBox="1">
            <a:spLocks noChangeArrowheads="1"/>
          </p:cNvSpPr>
          <p:nvPr/>
        </p:nvSpPr>
        <p:spPr bwMode="auto">
          <a:xfrm>
            <a:off x="251520" y="5949280"/>
            <a:ext cx="21700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600" b="0" dirty="0">
                <a:latin typeface="Arial Narrow" pitchFamily="34" charset="0"/>
              </a:rPr>
              <a:t>Source: </a:t>
            </a:r>
            <a:r>
              <a:rPr lang="it-IT" altLang="it-IT" sz="1600" b="0" dirty="0" smtClean="0">
                <a:latin typeface="Arial Narrow" pitchFamily="34" charset="0"/>
              </a:rPr>
              <a:t>T. </a:t>
            </a:r>
            <a:r>
              <a:rPr lang="it-IT" altLang="it-IT" sz="1600" b="0" dirty="0" err="1" smtClean="0">
                <a:latin typeface="Arial Narrow" pitchFamily="34" charset="0"/>
              </a:rPr>
              <a:t>Duong</a:t>
            </a:r>
            <a:r>
              <a:rPr lang="it-IT" altLang="it-IT" sz="1600" b="0" dirty="0" smtClean="0">
                <a:latin typeface="Arial Narrow" pitchFamily="34" charset="0"/>
              </a:rPr>
              <a:t>, J. Rizzo</a:t>
            </a:r>
            <a:endParaRPr lang="en-US" altLang="it-IT" sz="1800" b="0" dirty="0">
              <a:latin typeface="Arial Narrow" pitchFamily="34" charset="0"/>
            </a:endParaRPr>
          </a:p>
        </p:txBody>
      </p:sp>
      <p:sp>
        <p:nvSpPr>
          <p:cNvPr id="8" name="Segnaposto contenuto 2"/>
          <p:cNvSpPr>
            <a:spLocks noGrp="1"/>
          </p:cNvSpPr>
          <p:nvPr>
            <p:ph idx="1"/>
          </p:nvPr>
        </p:nvSpPr>
        <p:spPr>
          <a:xfrm>
            <a:off x="4139952" y="1196752"/>
            <a:ext cx="4896544" cy="5256584"/>
          </a:xfrm>
        </p:spPr>
        <p:txBody>
          <a:bodyPr>
            <a:normAutofit fontScale="62500" lnSpcReduction="20000"/>
          </a:bodyPr>
          <a:lstStyle/>
          <a:p>
            <a:r>
              <a:rPr lang="it-IT" dirty="0" err="1" smtClean="0"/>
              <a:t>Compression</a:t>
            </a:r>
            <a:r>
              <a:rPr lang="it-IT" dirty="0" smtClean="0"/>
              <a:t> </a:t>
            </a:r>
            <a:r>
              <a:rPr lang="it-IT" dirty="0" err="1" smtClean="0"/>
              <a:t>disabled</a:t>
            </a:r>
            <a:r>
              <a:rPr lang="it-IT" dirty="0" smtClean="0"/>
              <a:t> in </a:t>
            </a:r>
            <a:r>
              <a:rPr lang="it-IT" dirty="0" err="1" smtClean="0"/>
              <a:t>Chrome</a:t>
            </a:r>
            <a:r>
              <a:rPr lang="it-IT" dirty="0" smtClean="0"/>
              <a:t> </a:t>
            </a:r>
            <a:r>
              <a:rPr lang="it-IT" dirty="0" err="1" smtClean="0"/>
              <a:t>after</a:t>
            </a:r>
            <a:r>
              <a:rPr lang="it-IT" dirty="0" smtClean="0"/>
              <a:t> </a:t>
            </a:r>
            <a:r>
              <a:rPr lang="it-IT" dirty="0" err="1" smtClean="0"/>
              <a:t>september</a:t>
            </a:r>
            <a:r>
              <a:rPr lang="it-IT" dirty="0" smtClean="0"/>
              <a:t> 2012 CRIME </a:t>
            </a:r>
            <a:r>
              <a:rPr lang="it-IT" dirty="0" err="1" smtClean="0"/>
              <a:t>attack</a:t>
            </a:r>
            <a:endParaRPr lang="it-IT" dirty="0" smtClean="0"/>
          </a:p>
          <a:p>
            <a:endParaRPr lang="it-IT" dirty="0"/>
          </a:p>
          <a:p>
            <a:r>
              <a:rPr lang="it-IT" dirty="0" err="1" smtClean="0"/>
              <a:t>Actually</a:t>
            </a:r>
            <a:r>
              <a:rPr lang="it-IT" dirty="0" smtClean="0"/>
              <a:t>, more general than TSL: </a:t>
            </a:r>
            <a:r>
              <a:rPr lang="it-IT" dirty="0" err="1" smtClean="0"/>
              <a:t>similar</a:t>
            </a:r>
            <a:r>
              <a:rPr lang="it-IT" dirty="0" smtClean="0"/>
              <a:t> </a:t>
            </a:r>
            <a:r>
              <a:rPr lang="it-IT" dirty="0" err="1" smtClean="0"/>
              <a:t>attack</a:t>
            </a:r>
            <a:r>
              <a:rPr lang="it-IT" dirty="0" smtClean="0"/>
              <a:t> in </a:t>
            </a:r>
            <a:r>
              <a:rPr lang="it-IT" dirty="0" err="1" smtClean="0"/>
              <a:t>other</a:t>
            </a:r>
            <a:r>
              <a:rPr lang="it-IT" dirty="0" smtClean="0"/>
              <a:t> </a:t>
            </a:r>
            <a:r>
              <a:rPr lang="it-IT" dirty="0" err="1" smtClean="0"/>
              <a:t>settings</a:t>
            </a:r>
            <a:endParaRPr lang="it-IT" dirty="0" smtClean="0"/>
          </a:p>
          <a:p>
            <a:pPr lvl="1"/>
            <a:r>
              <a:rPr lang="it-IT" dirty="0" smtClean="0"/>
              <a:t>TIME – Timing Info-</a:t>
            </a:r>
            <a:r>
              <a:rPr lang="it-IT" dirty="0" err="1" smtClean="0"/>
              <a:t>leaks</a:t>
            </a:r>
            <a:r>
              <a:rPr lang="it-IT" dirty="0" smtClean="0"/>
              <a:t> Made Easy</a:t>
            </a:r>
          </a:p>
          <a:p>
            <a:pPr lvl="1"/>
            <a:r>
              <a:rPr lang="it-IT" dirty="0"/>
              <a:t>BREACH - Browser </a:t>
            </a:r>
            <a:r>
              <a:rPr lang="it-IT" dirty="0" err="1"/>
              <a:t>Reconnaissance</a:t>
            </a:r>
            <a:r>
              <a:rPr lang="it-IT" dirty="0"/>
              <a:t> and </a:t>
            </a:r>
            <a:r>
              <a:rPr lang="it-IT" dirty="0" err="1"/>
              <a:t>Exﬁltration</a:t>
            </a:r>
            <a:r>
              <a:rPr lang="it-IT" dirty="0"/>
              <a:t> via </a:t>
            </a:r>
            <a:r>
              <a:rPr lang="it-IT" dirty="0" err="1"/>
              <a:t>Adaptive</a:t>
            </a:r>
            <a:r>
              <a:rPr lang="it-IT" dirty="0"/>
              <a:t> </a:t>
            </a:r>
            <a:r>
              <a:rPr lang="it-IT" dirty="0" err="1"/>
              <a:t>Compression</a:t>
            </a:r>
            <a:r>
              <a:rPr lang="it-IT" dirty="0"/>
              <a:t> of </a:t>
            </a:r>
            <a:r>
              <a:rPr lang="it-IT" dirty="0" err="1" smtClean="0"/>
              <a:t>Hypertextì</a:t>
            </a:r>
            <a:endParaRPr lang="it-IT" dirty="0" smtClean="0"/>
          </a:p>
          <a:p>
            <a:pPr lvl="2"/>
            <a:r>
              <a:rPr lang="it-IT" dirty="0" err="1" smtClean="0"/>
              <a:t>Extends</a:t>
            </a:r>
            <a:r>
              <a:rPr lang="it-IT" dirty="0" smtClean="0"/>
              <a:t> </a:t>
            </a:r>
            <a:r>
              <a:rPr lang="it-IT" dirty="0" err="1" smtClean="0"/>
              <a:t>attack</a:t>
            </a:r>
            <a:r>
              <a:rPr lang="it-IT" dirty="0" smtClean="0"/>
              <a:t> to HTTP </a:t>
            </a:r>
            <a:r>
              <a:rPr lang="it-IT" dirty="0" err="1" smtClean="0"/>
              <a:t>compression</a:t>
            </a:r>
            <a:endParaRPr lang="it-IT" dirty="0" smtClean="0"/>
          </a:p>
          <a:p>
            <a:pPr lvl="2"/>
            <a:endParaRPr lang="it-IT" dirty="0"/>
          </a:p>
          <a:p>
            <a:r>
              <a:rPr lang="it-IT" dirty="0" err="1" smtClean="0"/>
              <a:t>Not</a:t>
            </a:r>
            <a:r>
              <a:rPr lang="it-IT" dirty="0" smtClean="0"/>
              <a:t> a </a:t>
            </a:r>
            <a:r>
              <a:rPr lang="it-IT" dirty="0" err="1" smtClean="0"/>
              <a:t>problem</a:t>
            </a:r>
            <a:r>
              <a:rPr lang="it-IT" dirty="0" smtClean="0"/>
              <a:t> of TLS, </a:t>
            </a:r>
            <a:r>
              <a:rPr lang="it-IT" dirty="0" err="1" smtClean="0"/>
              <a:t>but</a:t>
            </a:r>
            <a:r>
              <a:rPr lang="it-IT" dirty="0" smtClean="0"/>
              <a:t> a more general </a:t>
            </a:r>
            <a:r>
              <a:rPr lang="it-IT" dirty="0" err="1" smtClean="0"/>
              <a:t>problem</a:t>
            </a:r>
            <a:r>
              <a:rPr lang="it-IT" dirty="0" smtClean="0"/>
              <a:t>!</a:t>
            </a:r>
          </a:p>
          <a:p>
            <a:pPr lvl="1"/>
            <a:r>
              <a:rPr lang="it-IT" dirty="0" err="1" smtClean="0">
                <a:solidFill>
                  <a:srgbClr val="FF0000"/>
                </a:solidFill>
              </a:rPr>
              <a:t>Actually</a:t>
            </a:r>
            <a:r>
              <a:rPr lang="it-IT" dirty="0" smtClean="0">
                <a:solidFill>
                  <a:srgbClr val="FF0000"/>
                </a:solidFill>
              </a:rPr>
              <a:t>, </a:t>
            </a:r>
            <a:r>
              <a:rPr lang="it-IT" dirty="0" err="1" smtClean="0">
                <a:solidFill>
                  <a:srgbClr val="FF0000"/>
                </a:solidFill>
              </a:rPr>
              <a:t>potential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vulnerability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known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since</a:t>
            </a:r>
            <a:r>
              <a:rPr lang="it-IT" dirty="0" smtClean="0">
                <a:solidFill>
                  <a:srgbClr val="FF0000"/>
                </a:solidFill>
              </a:rPr>
              <a:t> 2002, </a:t>
            </a:r>
            <a:r>
              <a:rPr lang="it-IT" dirty="0" err="1" smtClean="0">
                <a:solidFill>
                  <a:srgbClr val="FF0000"/>
                </a:solidFill>
              </a:rPr>
              <a:t>but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disregared</a:t>
            </a:r>
            <a:r>
              <a:rPr lang="it-IT" dirty="0" smtClean="0">
                <a:solidFill>
                  <a:srgbClr val="FF0000"/>
                </a:solidFill>
              </a:rPr>
              <a:t> for 10 </a:t>
            </a:r>
            <a:r>
              <a:rPr lang="it-IT" dirty="0" err="1" smtClean="0">
                <a:solidFill>
                  <a:srgbClr val="FF0000"/>
                </a:solidFill>
              </a:rPr>
              <a:t>years</a:t>
            </a:r>
            <a:endParaRPr lang="it-IT" dirty="0" smtClean="0">
              <a:solidFill>
                <a:srgbClr val="FF0000"/>
              </a:solidFill>
            </a:endParaRPr>
          </a:p>
          <a:p>
            <a:pPr lvl="2"/>
            <a:r>
              <a:rPr lang="it-IT" dirty="0" err="1" smtClean="0"/>
              <a:t>Kelsey</a:t>
            </a:r>
            <a:r>
              <a:rPr lang="it-IT" dirty="0" smtClean="0"/>
              <a:t>, </a:t>
            </a:r>
            <a:r>
              <a:rPr lang="en-US" dirty="0"/>
              <a:t>Compression and Information Leakage of </a:t>
            </a:r>
            <a:r>
              <a:rPr lang="en-US" dirty="0" smtClean="0"/>
              <a:t>Plaintext</a:t>
            </a:r>
            <a:endParaRPr lang="it-IT" dirty="0" smtClean="0"/>
          </a:p>
          <a:p>
            <a:pPr lvl="1"/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172737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Compression</a:t>
            </a:r>
            <a:r>
              <a:rPr lang="it-IT" dirty="0" smtClean="0"/>
              <a:t> </a:t>
            </a:r>
            <a:r>
              <a:rPr lang="it-IT" dirty="0" err="1" smtClean="0"/>
              <a:t>leaks</a:t>
            </a:r>
            <a:r>
              <a:rPr lang="it-IT" dirty="0" smtClean="0"/>
              <a:t> </a:t>
            </a:r>
            <a:r>
              <a:rPr lang="it-IT" dirty="0" err="1" smtClean="0"/>
              <a:t>size</a:t>
            </a:r>
            <a:r>
              <a:rPr lang="it-IT" dirty="0" smtClean="0"/>
              <a:t> information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506232" y="1356737"/>
            <a:ext cx="1473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AAAABC</a:t>
            </a:r>
            <a:endParaRPr lang="it-IT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8" name="Connettore 2 7"/>
          <p:cNvCxnSpPr/>
          <p:nvPr/>
        </p:nvCxnSpPr>
        <p:spPr>
          <a:xfrm>
            <a:off x="2195736" y="1618347"/>
            <a:ext cx="129614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/>
          <p:cNvSpPr txBox="1"/>
          <p:nvPr/>
        </p:nvSpPr>
        <p:spPr>
          <a:xfrm>
            <a:off x="2267744" y="1268760"/>
            <a:ext cx="1080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compress</a:t>
            </a:r>
            <a:endParaRPr lang="it-IT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3888164" y="1340768"/>
            <a:ext cx="1043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4ABC</a:t>
            </a:r>
            <a:endParaRPr lang="it-IT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2" name="Connettore 2 11"/>
          <p:cNvCxnSpPr/>
          <p:nvPr/>
        </p:nvCxnSpPr>
        <p:spPr>
          <a:xfrm>
            <a:off x="5148064" y="1618347"/>
            <a:ext cx="129614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5220072" y="1268760"/>
            <a:ext cx="902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encrypt</a:t>
            </a:r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6696476" y="1340768"/>
            <a:ext cx="1043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X&amp;%$</a:t>
            </a:r>
            <a:endParaRPr lang="it-IT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506232" y="3409836"/>
            <a:ext cx="1473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ABCDEF</a:t>
            </a:r>
            <a:endParaRPr lang="it-IT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6" name="Connettore 2 15"/>
          <p:cNvCxnSpPr/>
          <p:nvPr/>
        </p:nvCxnSpPr>
        <p:spPr>
          <a:xfrm>
            <a:off x="2195736" y="3671446"/>
            <a:ext cx="129614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2267744" y="3321859"/>
            <a:ext cx="1080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compress</a:t>
            </a:r>
            <a:endParaRPr lang="it-IT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3707904" y="3393867"/>
            <a:ext cx="1473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ABCDEF</a:t>
            </a:r>
            <a:endParaRPr lang="it-IT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9" name="Connettore 2 18"/>
          <p:cNvCxnSpPr/>
          <p:nvPr/>
        </p:nvCxnSpPr>
        <p:spPr>
          <a:xfrm>
            <a:off x="5148064" y="3671446"/>
            <a:ext cx="129614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5220072" y="3321859"/>
            <a:ext cx="902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encrypt</a:t>
            </a:r>
            <a:endParaRPr lang="it-IT" dirty="0"/>
          </a:p>
        </p:txBody>
      </p:sp>
      <p:sp>
        <p:nvSpPr>
          <p:cNvPr id="21" name="CasellaDiTesto 20"/>
          <p:cNvSpPr txBox="1"/>
          <p:nvPr/>
        </p:nvSpPr>
        <p:spPr>
          <a:xfrm>
            <a:off x="6696476" y="3393867"/>
            <a:ext cx="1473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&amp;$£A£$</a:t>
            </a:r>
            <a:endParaRPr lang="it-IT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6696476" y="1979548"/>
            <a:ext cx="1459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 smtClean="0">
                <a:solidFill>
                  <a:srgbClr val="FF0000"/>
                </a:solidFill>
              </a:rPr>
              <a:t>Size</a:t>
            </a:r>
            <a:r>
              <a:rPr lang="it-IT" b="1" dirty="0" smtClean="0">
                <a:solidFill>
                  <a:srgbClr val="FF0000"/>
                </a:solidFill>
              </a:rPr>
              <a:t> = 4 </a:t>
            </a:r>
            <a:r>
              <a:rPr lang="it-IT" b="1" dirty="0" err="1" smtClean="0">
                <a:solidFill>
                  <a:srgbClr val="FF0000"/>
                </a:solidFill>
              </a:rPr>
              <a:t>bytes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6712513" y="3923764"/>
            <a:ext cx="1459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 smtClean="0">
                <a:solidFill>
                  <a:srgbClr val="FF0000"/>
                </a:solidFill>
              </a:rPr>
              <a:t>Size</a:t>
            </a:r>
            <a:r>
              <a:rPr lang="it-IT" b="1" dirty="0" smtClean="0">
                <a:solidFill>
                  <a:srgbClr val="FF0000"/>
                </a:solidFill>
              </a:rPr>
              <a:t> = 6 </a:t>
            </a:r>
            <a:r>
              <a:rPr lang="it-IT" b="1" dirty="0" err="1" smtClean="0">
                <a:solidFill>
                  <a:srgbClr val="FF0000"/>
                </a:solidFill>
              </a:rPr>
              <a:t>bytes</a:t>
            </a:r>
            <a:endParaRPr lang="it-IT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86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3" grpId="0"/>
      <p:bldP spid="14" grpId="0"/>
      <p:bldP spid="15" grpId="0"/>
      <p:bldP spid="17" grpId="0"/>
      <p:bldP spid="18" grpId="0"/>
      <p:bldP spid="20" grpId="0"/>
      <p:bldP spid="21" grpId="0"/>
      <p:bldP spid="22" grpId="0"/>
      <p:bldP spid="2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3568" y="44624"/>
            <a:ext cx="8136904" cy="792088"/>
          </a:xfrm>
        </p:spPr>
        <p:txBody>
          <a:bodyPr>
            <a:normAutofit fontScale="90000"/>
          </a:bodyPr>
          <a:lstStyle/>
          <a:p>
            <a:r>
              <a:rPr lang="it-IT" dirty="0" err="1" smtClean="0"/>
              <a:t>Combining</a:t>
            </a:r>
            <a:r>
              <a:rPr lang="it-IT" dirty="0" smtClean="0"/>
              <a:t> </a:t>
            </a:r>
            <a:r>
              <a:rPr lang="it-IT" dirty="0" err="1" smtClean="0"/>
              <a:t>compression</a:t>
            </a:r>
            <a:r>
              <a:rPr lang="it-IT" dirty="0" smtClean="0"/>
              <a:t> with </a:t>
            </a:r>
            <a:r>
              <a:rPr lang="it-IT" dirty="0" err="1" smtClean="0"/>
              <a:t>Plain</a:t>
            </a:r>
            <a:r>
              <a:rPr lang="it-IT" dirty="0" smtClean="0"/>
              <a:t> text </a:t>
            </a:r>
            <a:r>
              <a:rPr lang="it-IT" dirty="0" err="1" smtClean="0"/>
              <a:t>injection</a:t>
            </a:r>
            <a:r>
              <a:rPr lang="it-IT" dirty="0" smtClean="0"/>
              <a:t> – </a:t>
            </a:r>
            <a:r>
              <a:rPr lang="it-IT" dirty="0" err="1" smtClean="0"/>
              <a:t>concept</a:t>
            </a:r>
            <a:r>
              <a:rPr lang="it-IT" dirty="0" smtClean="0"/>
              <a:t> idea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923928" y="1412776"/>
            <a:ext cx="1473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SHARON</a:t>
            </a:r>
            <a:endParaRPr lang="it-IT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923928" y="2286164"/>
            <a:ext cx="1473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xxxxxx</a:t>
            </a:r>
            <a:endParaRPr lang="it-IT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67544" y="1412776"/>
            <a:ext cx="3114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Your data, </a:t>
            </a:r>
            <a:r>
              <a:rPr lang="it-IT" dirty="0" err="1" smtClean="0"/>
              <a:t>unknown</a:t>
            </a:r>
            <a:r>
              <a:rPr lang="it-IT" dirty="0" smtClean="0"/>
              <a:t> to </a:t>
            </a:r>
            <a:r>
              <a:rPr lang="it-IT" dirty="0" err="1" smtClean="0"/>
              <a:t>attacker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467544" y="2204864"/>
            <a:ext cx="2881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attacker</a:t>
            </a:r>
            <a:r>
              <a:rPr lang="it-IT" dirty="0" smtClean="0"/>
              <a:t> can </a:t>
            </a:r>
            <a:r>
              <a:rPr lang="it-IT" dirty="0" err="1" smtClean="0"/>
              <a:t>see</a:t>
            </a:r>
            <a:r>
              <a:rPr lang="it-IT" dirty="0" smtClean="0"/>
              <a:t> </a:t>
            </a:r>
            <a:r>
              <a:rPr lang="it-IT" dirty="0" err="1" smtClean="0"/>
              <a:t>size</a:t>
            </a:r>
            <a:r>
              <a:rPr lang="it-IT" dirty="0" smtClean="0"/>
              <a:t> of </a:t>
            </a:r>
          </a:p>
          <a:p>
            <a:r>
              <a:rPr lang="it-IT" dirty="0" err="1" smtClean="0"/>
              <a:t>Compressed+encrypted</a:t>
            </a:r>
            <a:r>
              <a:rPr lang="it-IT" dirty="0" smtClean="0"/>
              <a:t> data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3923928" y="2339008"/>
            <a:ext cx="1473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SHARON</a:t>
            </a:r>
            <a:endParaRPr lang="it-IT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683568" y="4302388"/>
            <a:ext cx="276229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AAA[</a:t>
            </a:r>
            <a:r>
              <a:rPr lang="it-IT" sz="2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unknown</a:t>
            </a:r>
            <a:r>
              <a:rPr lang="it-IT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r>
              <a:rPr lang="it-IT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BBB[</a:t>
            </a:r>
            <a:r>
              <a:rPr lang="it-IT" sz="2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unknown</a:t>
            </a:r>
            <a:r>
              <a:rPr lang="it-IT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r>
              <a:rPr lang="it-IT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SSS[</a:t>
            </a:r>
            <a:r>
              <a:rPr lang="it-IT" sz="2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unknown</a:t>
            </a:r>
            <a:r>
              <a:rPr lang="it-IT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it-IT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467544" y="3212976"/>
            <a:ext cx="77652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Attacker</a:t>
            </a:r>
            <a:r>
              <a:rPr lang="it-IT" dirty="0" smtClean="0"/>
              <a:t> can </a:t>
            </a:r>
            <a:r>
              <a:rPr lang="it-IT" dirty="0" err="1" smtClean="0"/>
              <a:t>repeatedly</a:t>
            </a:r>
            <a:r>
              <a:rPr lang="it-IT" dirty="0" smtClean="0"/>
              <a:t> </a:t>
            </a:r>
            <a:r>
              <a:rPr lang="it-IT" dirty="0" err="1" smtClean="0"/>
              <a:t>inject</a:t>
            </a:r>
            <a:r>
              <a:rPr lang="it-IT" dirty="0" smtClean="0"/>
              <a:t> </a:t>
            </a:r>
            <a:r>
              <a:rPr lang="it-IT" dirty="0" err="1" smtClean="0"/>
              <a:t>chosen</a:t>
            </a:r>
            <a:r>
              <a:rPr lang="it-IT" dirty="0" smtClean="0"/>
              <a:t> </a:t>
            </a:r>
            <a:r>
              <a:rPr lang="it-IT" dirty="0" err="1" smtClean="0"/>
              <a:t>plaintext</a:t>
            </a:r>
            <a:r>
              <a:rPr lang="it-IT" dirty="0"/>
              <a:t> </a:t>
            </a:r>
            <a:r>
              <a:rPr lang="it-IT" dirty="0" err="1" smtClean="0"/>
              <a:t>prior</a:t>
            </a:r>
            <a:r>
              <a:rPr lang="it-IT" dirty="0" smtClean="0"/>
              <a:t> to </a:t>
            </a:r>
            <a:r>
              <a:rPr lang="it-IT" dirty="0" err="1" smtClean="0"/>
              <a:t>your</a:t>
            </a:r>
            <a:r>
              <a:rPr lang="it-IT" dirty="0" smtClean="0"/>
              <a:t> data, and SEE </a:t>
            </a:r>
            <a:r>
              <a:rPr lang="it-IT" dirty="0" err="1" smtClean="0"/>
              <a:t>size</a:t>
            </a:r>
            <a:r>
              <a:rPr lang="it-IT" dirty="0" smtClean="0"/>
              <a:t> of </a:t>
            </a:r>
          </a:p>
          <a:p>
            <a:r>
              <a:rPr lang="it-IT" dirty="0" err="1" smtClean="0"/>
              <a:t>encrypted</a:t>
            </a:r>
            <a:r>
              <a:rPr lang="it-IT" dirty="0" smtClean="0"/>
              <a:t> + </a:t>
            </a:r>
            <a:r>
              <a:rPr lang="it-IT" dirty="0" err="1" smtClean="0"/>
              <a:t>compressed</a:t>
            </a:r>
            <a:r>
              <a:rPr lang="it-IT" dirty="0" smtClean="0"/>
              <a:t> </a:t>
            </a:r>
            <a:r>
              <a:rPr lang="it-IT" dirty="0" err="1" smtClean="0"/>
              <a:t>result</a:t>
            </a:r>
            <a:endParaRPr lang="it-IT" dirty="0"/>
          </a:p>
        </p:txBody>
      </p:sp>
      <p:cxnSp>
        <p:nvCxnSpPr>
          <p:cNvPr id="15" name="Connettore 2 14"/>
          <p:cNvCxnSpPr/>
          <p:nvPr/>
        </p:nvCxnSpPr>
        <p:spPr>
          <a:xfrm>
            <a:off x="3419872" y="4590420"/>
            <a:ext cx="2013389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3491383" y="4158372"/>
            <a:ext cx="194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Compress+encrypt</a:t>
            </a:r>
            <a:endParaRPr lang="it-IT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5940152" y="5157192"/>
            <a:ext cx="1688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xxxxxxx</a:t>
            </a:r>
            <a:endParaRPr lang="it-IT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5724128" y="4302388"/>
            <a:ext cx="19030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3ASHARON</a:t>
            </a:r>
            <a:endParaRPr lang="it-IT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5724128" y="4725144"/>
            <a:ext cx="19030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3BSHARON</a:t>
            </a:r>
            <a:endParaRPr lang="it-IT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5724128" y="5210036"/>
            <a:ext cx="19030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4SHARON</a:t>
            </a:r>
            <a:endParaRPr lang="it-IT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5693251" y="4283224"/>
            <a:ext cx="19030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xxxxxxxx</a:t>
            </a:r>
            <a:endParaRPr lang="it-IT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5724128" y="4725144"/>
            <a:ext cx="19030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xxxxxxxx</a:t>
            </a:r>
            <a:endParaRPr lang="it-IT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24" name="Connettore 2 23"/>
          <p:cNvCxnSpPr/>
          <p:nvPr/>
        </p:nvCxnSpPr>
        <p:spPr>
          <a:xfrm>
            <a:off x="3419872" y="5022468"/>
            <a:ext cx="2013389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/>
          <p:nvPr/>
        </p:nvCxnSpPr>
        <p:spPr>
          <a:xfrm>
            <a:off x="3419872" y="5445224"/>
            <a:ext cx="2013389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539552" y="5919663"/>
            <a:ext cx="7581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err="1" smtClean="0">
                <a:solidFill>
                  <a:srgbClr val="FF0000"/>
                </a:solidFill>
              </a:rPr>
              <a:t>What’s</a:t>
            </a:r>
            <a:r>
              <a:rPr lang="it-IT" sz="2400" b="1" dirty="0" smtClean="0">
                <a:solidFill>
                  <a:srgbClr val="FF0000"/>
                </a:solidFill>
              </a:rPr>
              <a:t> the first </a:t>
            </a:r>
            <a:r>
              <a:rPr lang="it-IT" sz="2400" b="1" dirty="0" err="1" smtClean="0">
                <a:solidFill>
                  <a:srgbClr val="FF0000"/>
                </a:solidFill>
              </a:rPr>
              <a:t>letter</a:t>
            </a:r>
            <a:r>
              <a:rPr lang="it-IT" sz="2400" b="1" dirty="0" smtClean="0">
                <a:solidFill>
                  <a:srgbClr val="FF0000"/>
                </a:solidFill>
              </a:rPr>
              <a:t> of </a:t>
            </a:r>
            <a:r>
              <a:rPr lang="it-IT" sz="2400" b="1" dirty="0" err="1" smtClean="0">
                <a:solidFill>
                  <a:srgbClr val="FF0000"/>
                </a:solidFill>
              </a:rPr>
              <a:t>your</a:t>
            </a:r>
            <a:r>
              <a:rPr lang="it-IT" sz="2400" b="1" dirty="0" smtClean="0">
                <a:solidFill>
                  <a:srgbClr val="FF0000"/>
                </a:solidFill>
              </a:rPr>
              <a:t>  data? </a:t>
            </a:r>
            <a:r>
              <a:rPr lang="it-IT" sz="2400" b="1" dirty="0" err="1" smtClean="0">
                <a:solidFill>
                  <a:srgbClr val="FF0000"/>
                </a:solidFill>
              </a:rPr>
              <a:t>Pretty</a:t>
            </a:r>
            <a:r>
              <a:rPr lang="it-IT" sz="2400" b="1" dirty="0" smtClean="0">
                <a:solidFill>
                  <a:srgbClr val="FF0000"/>
                </a:solidFill>
              </a:rPr>
              <a:t> easy, </a:t>
            </a:r>
            <a:r>
              <a:rPr lang="it-IT" sz="2400" b="1" dirty="0" err="1" smtClean="0">
                <a:solidFill>
                  <a:srgbClr val="FF0000"/>
                </a:solidFill>
              </a:rPr>
              <a:t>isn’t</a:t>
            </a:r>
            <a:r>
              <a:rPr lang="it-IT" sz="2400" b="1" dirty="0" smtClean="0">
                <a:solidFill>
                  <a:srgbClr val="FF0000"/>
                </a:solidFill>
              </a:rPr>
              <a:t> </a:t>
            </a:r>
            <a:r>
              <a:rPr lang="it-IT" sz="2400" b="1" dirty="0" err="1" smtClean="0">
                <a:solidFill>
                  <a:srgbClr val="FF0000"/>
                </a:solidFill>
              </a:rPr>
              <a:t>it</a:t>
            </a:r>
            <a:r>
              <a:rPr lang="it-IT" sz="2400" b="1" dirty="0" smtClean="0">
                <a:solidFill>
                  <a:srgbClr val="FF0000"/>
                </a:solidFill>
              </a:rPr>
              <a:t>? </a:t>
            </a:r>
            <a:r>
              <a:rPr lang="it-IT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</a:t>
            </a:r>
            <a:endParaRPr lang="it-IT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05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1" grpId="0"/>
      <p:bldP spid="12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Attack made </a:t>
            </a:r>
            <a:r>
              <a:rPr lang="it-IT" dirty="0" err="1" smtClean="0"/>
              <a:t>practical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560" y="1412776"/>
            <a:ext cx="8229600" cy="4896544"/>
          </a:xfrm>
        </p:spPr>
        <p:txBody>
          <a:bodyPr>
            <a:normAutofit fontScale="77500" lnSpcReduction="20000"/>
          </a:bodyPr>
          <a:lstStyle/>
          <a:p>
            <a:r>
              <a:rPr lang="it-IT" dirty="0"/>
              <a:t>CRIME = </a:t>
            </a:r>
            <a:r>
              <a:rPr lang="en-US" dirty="0"/>
              <a:t>Compression Ratio Info-leak Made Easy</a:t>
            </a:r>
          </a:p>
          <a:p>
            <a:pPr lvl="1"/>
            <a:r>
              <a:rPr lang="it-IT" dirty="0" err="1" smtClean="0"/>
              <a:t>Duong</a:t>
            </a:r>
            <a:r>
              <a:rPr lang="it-IT" dirty="0" smtClean="0"/>
              <a:t> and Rizzo, </a:t>
            </a:r>
            <a:r>
              <a:rPr lang="it-IT" dirty="0" err="1" smtClean="0"/>
              <a:t>again</a:t>
            </a:r>
            <a:r>
              <a:rPr lang="it-IT" dirty="0" smtClean="0"/>
              <a:t>, </a:t>
            </a:r>
            <a:r>
              <a:rPr lang="it-IT" dirty="0" err="1"/>
              <a:t>s</a:t>
            </a:r>
            <a:r>
              <a:rPr lang="it-IT" dirty="0" err="1" smtClean="0"/>
              <a:t>eptember</a:t>
            </a:r>
            <a:r>
              <a:rPr lang="it-IT" dirty="0" smtClean="0"/>
              <a:t> 2012</a:t>
            </a:r>
          </a:p>
          <a:p>
            <a:pPr lvl="1"/>
            <a:r>
              <a:rPr lang="it-IT" dirty="0" smtClean="0"/>
              <a:t>Works IRRESPECTIVE of </a:t>
            </a:r>
            <a:r>
              <a:rPr lang="it-IT" dirty="0" err="1" smtClean="0"/>
              <a:t>cipher</a:t>
            </a:r>
            <a:r>
              <a:rPr lang="it-IT" dirty="0" smtClean="0"/>
              <a:t>!!</a:t>
            </a:r>
          </a:p>
          <a:p>
            <a:pPr lvl="1"/>
            <a:endParaRPr lang="it-IT" dirty="0" smtClean="0"/>
          </a:p>
          <a:p>
            <a:r>
              <a:rPr lang="it-IT" dirty="0" err="1" smtClean="0"/>
              <a:t>Practical</a:t>
            </a:r>
            <a:r>
              <a:rPr lang="it-IT" dirty="0" smtClean="0"/>
              <a:t> </a:t>
            </a:r>
            <a:r>
              <a:rPr lang="it-IT" dirty="0" err="1" smtClean="0"/>
              <a:t>enablers</a:t>
            </a:r>
            <a:endParaRPr lang="it-IT" dirty="0" smtClean="0"/>
          </a:p>
          <a:p>
            <a:pPr lvl="1"/>
            <a:r>
              <a:rPr lang="it-IT" dirty="0" err="1" smtClean="0"/>
              <a:t>Injection</a:t>
            </a:r>
            <a:r>
              <a:rPr lang="it-IT" dirty="0" smtClean="0"/>
              <a:t> of </a:t>
            </a:r>
            <a:r>
              <a:rPr lang="it-IT" dirty="0" err="1" smtClean="0"/>
              <a:t>chosen</a:t>
            </a:r>
            <a:r>
              <a:rPr lang="it-IT" dirty="0" smtClean="0"/>
              <a:t> text </a:t>
            </a:r>
            <a:r>
              <a:rPr lang="it-IT" dirty="0" err="1" smtClean="0"/>
              <a:t>prior</a:t>
            </a:r>
            <a:r>
              <a:rPr lang="it-IT" dirty="0" smtClean="0"/>
              <a:t> to </a:t>
            </a:r>
            <a:r>
              <a:rPr lang="it-IT" dirty="0" err="1" smtClean="0"/>
              <a:t>user</a:t>
            </a:r>
            <a:r>
              <a:rPr lang="it-IT" dirty="0" smtClean="0"/>
              <a:t> data</a:t>
            </a:r>
          </a:p>
          <a:p>
            <a:pPr lvl="2"/>
            <a:r>
              <a:rPr lang="it-IT" dirty="0" err="1" smtClean="0"/>
              <a:t>Reusing</a:t>
            </a:r>
            <a:r>
              <a:rPr lang="it-IT" dirty="0" smtClean="0"/>
              <a:t> BEAST software </a:t>
            </a:r>
            <a:r>
              <a:rPr lang="it-IT" dirty="0" err="1" smtClean="0"/>
              <a:t>tools</a:t>
            </a:r>
            <a:endParaRPr lang="it-IT" dirty="0" smtClean="0"/>
          </a:p>
          <a:p>
            <a:pPr lvl="1"/>
            <a:r>
              <a:rPr lang="it-IT" dirty="0" err="1" smtClean="0"/>
              <a:t>Suitably</a:t>
            </a:r>
            <a:r>
              <a:rPr lang="it-IT" dirty="0" smtClean="0"/>
              <a:t> </a:t>
            </a:r>
            <a:r>
              <a:rPr lang="it-IT" dirty="0" err="1" smtClean="0"/>
              <a:t>chosen</a:t>
            </a:r>
            <a:r>
              <a:rPr lang="it-IT" dirty="0" smtClean="0"/>
              <a:t> </a:t>
            </a:r>
            <a:r>
              <a:rPr lang="it-IT" dirty="0" err="1" smtClean="0"/>
              <a:t>injected</a:t>
            </a:r>
            <a:r>
              <a:rPr lang="it-IT" dirty="0" smtClean="0"/>
              <a:t> text</a:t>
            </a:r>
          </a:p>
          <a:p>
            <a:pPr lvl="2"/>
            <a:r>
              <a:rPr lang="it-IT" dirty="0" err="1" smtClean="0"/>
              <a:t>Relates</a:t>
            </a:r>
            <a:r>
              <a:rPr lang="it-IT" dirty="0" smtClean="0"/>
              <a:t> to </a:t>
            </a:r>
            <a:r>
              <a:rPr lang="it-IT" dirty="0" err="1" smtClean="0"/>
              <a:t>compression</a:t>
            </a:r>
            <a:r>
              <a:rPr lang="it-IT" dirty="0" smtClean="0"/>
              <a:t> </a:t>
            </a:r>
            <a:r>
              <a:rPr lang="it-IT" dirty="0" err="1" smtClean="0"/>
              <a:t>method</a:t>
            </a:r>
            <a:r>
              <a:rPr lang="it-IT" dirty="0" smtClean="0"/>
              <a:t> </a:t>
            </a:r>
            <a:r>
              <a:rPr lang="it-IT" dirty="0" err="1" smtClean="0"/>
              <a:t>details</a:t>
            </a:r>
            <a:endParaRPr lang="it-IT" dirty="0" smtClean="0"/>
          </a:p>
          <a:p>
            <a:pPr lvl="3"/>
            <a:r>
              <a:rPr lang="it-IT" dirty="0" err="1" smtClean="0"/>
              <a:t>Practically</a:t>
            </a:r>
            <a:r>
              <a:rPr lang="it-IT" dirty="0" smtClean="0"/>
              <a:t> </a:t>
            </a:r>
            <a:r>
              <a:rPr lang="it-IT" dirty="0" err="1" smtClean="0"/>
              <a:t>done</a:t>
            </a:r>
            <a:r>
              <a:rPr lang="it-IT" dirty="0" smtClean="0"/>
              <a:t> for DEFLATE, in </a:t>
            </a:r>
            <a:r>
              <a:rPr lang="it-IT" dirty="0" err="1" smtClean="0"/>
              <a:t>principle</a:t>
            </a:r>
            <a:r>
              <a:rPr lang="it-IT" dirty="0" smtClean="0"/>
              <a:t> can be </a:t>
            </a:r>
            <a:r>
              <a:rPr lang="it-IT" dirty="0" err="1" smtClean="0"/>
              <a:t>extended</a:t>
            </a:r>
            <a:r>
              <a:rPr lang="it-IT" dirty="0" smtClean="0"/>
              <a:t> to </a:t>
            </a:r>
            <a:r>
              <a:rPr lang="it-IT" dirty="0" err="1" smtClean="0"/>
              <a:t>other</a:t>
            </a:r>
            <a:r>
              <a:rPr lang="it-IT" dirty="0" smtClean="0"/>
              <a:t> </a:t>
            </a:r>
            <a:r>
              <a:rPr lang="it-IT" dirty="0" err="1" smtClean="0"/>
              <a:t>compression</a:t>
            </a:r>
            <a:r>
              <a:rPr lang="it-IT" dirty="0" smtClean="0"/>
              <a:t> </a:t>
            </a:r>
            <a:r>
              <a:rPr lang="it-IT" dirty="0" err="1" smtClean="0"/>
              <a:t>methods</a:t>
            </a:r>
            <a:endParaRPr lang="it-IT" dirty="0" smtClean="0"/>
          </a:p>
          <a:p>
            <a:pPr lvl="1"/>
            <a:r>
              <a:rPr lang="it-IT" dirty="0" smtClean="0"/>
              <a:t>Some extra </a:t>
            </a:r>
            <a:r>
              <a:rPr lang="it-IT" dirty="0" err="1" smtClean="0"/>
              <a:t>tech</a:t>
            </a:r>
            <a:r>
              <a:rPr lang="it-IT" dirty="0" smtClean="0"/>
              <a:t> </a:t>
            </a:r>
            <a:r>
              <a:rPr lang="it-IT" dirty="0" err="1" smtClean="0"/>
              <a:t>details</a:t>
            </a:r>
            <a:r>
              <a:rPr lang="it-IT" dirty="0" smtClean="0"/>
              <a:t> (</a:t>
            </a:r>
            <a:r>
              <a:rPr lang="it-IT" dirty="0" err="1" smtClean="0"/>
              <a:t>skipped</a:t>
            </a:r>
            <a:r>
              <a:rPr lang="it-IT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8721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Attack </a:t>
            </a:r>
            <a:r>
              <a:rPr lang="it-IT" dirty="0" err="1" smtClean="0"/>
              <a:t>details</a:t>
            </a:r>
            <a:r>
              <a:rPr lang="it-IT" dirty="0" smtClean="0"/>
              <a:t> (</a:t>
            </a:r>
            <a:r>
              <a:rPr lang="it-IT" dirty="0" err="1" smtClean="0"/>
              <a:t>simplified</a:t>
            </a:r>
            <a:r>
              <a:rPr lang="it-IT" dirty="0" smtClean="0"/>
              <a:t>)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560" y="1412777"/>
            <a:ext cx="8229600" cy="3024336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 smtClean="0"/>
              <a:t>Attack relies on DEFLATE details</a:t>
            </a:r>
          </a:p>
          <a:p>
            <a:pPr>
              <a:defRPr/>
            </a:pPr>
            <a:r>
              <a:rPr lang="en-US" dirty="0" smtClean="0"/>
              <a:t>DEFLATE (jointly) uses two sub-algorithms</a:t>
            </a:r>
          </a:p>
          <a:p>
            <a:pPr lvl="1">
              <a:defRPr/>
            </a:pPr>
            <a:r>
              <a:rPr lang="en-US" dirty="0" smtClean="0"/>
              <a:t>Huffman coding </a:t>
            </a:r>
          </a:p>
          <a:p>
            <a:pPr lvl="2">
              <a:defRPr/>
            </a:pPr>
            <a:r>
              <a:rPr lang="en-US" dirty="0" smtClean="0"/>
              <a:t>we don’t discuss it, to keep simple</a:t>
            </a:r>
          </a:p>
          <a:p>
            <a:pPr lvl="1">
              <a:defRPr/>
            </a:pPr>
            <a:r>
              <a:rPr lang="en-US" dirty="0" smtClean="0"/>
              <a:t>LZ77: replaces repeated 3+ char strings with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offset,size</a:t>
            </a:r>
            <a:r>
              <a:rPr lang="en-US" dirty="0" smtClean="0"/>
              <a:t>) pointers</a:t>
            </a:r>
          </a:p>
          <a:p>
            <a:pPr>
              <a:defRPr/>
            </a:pPr>
            <a:endParaRPr lang="en-US" dirty="0"/>
          </a:p>
          <a:p>
            <a:pPr lvl="1">
              <a:defRPr/>
            </a:pPr>
            <a:endParaRPr lang="it-IT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331640" y="4653136"/>
            <a:ext cx="7109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GIUSEPPE BIANCHI AND MARCO BIANCHINI	36B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331640" y="5301208"/>
            <a:ext cx="7109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GIUSEPPE BIANCHI AND MARCO (-18,7)NI	31B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01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Attacker</a:t>
            </a:r>
            <a:r>
              <a:rPr lang="it-IT" dirty="0" smtClean="0"/>
              <a:t> </a:t>
            </a:r>
            <a:r>
              <a:rPr lang="it-IT" dirty="0" err="1" smtClean="0"/>
              <a:t>injects</a:t>
            </a:r>
            <a:r>
              <a:rPr lang="it-IT" dirty="0" smtClean="0"/>
              <a:t> </a:t>
            </a:r>
            <a:r>
              <a:rPr lang="it-IT" dirty="0" err="1" smtClean="0"/>
              <a:t>chosen</a:t>
            </a:r>
            <a:r>
              <a:rPr lang="it-IT" dirty="0" smtClean="0"/>
              <a:t> text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err="1" smtClean="0"/>
              <a:t>Legitimate</a:t>
            </a:r>
            <a:r>
              <a:rPr lang="it-IT" dirty="0" smtClean="0"/>
              <a:t> </a:t>
            </a:r>
            <a:r>
              <a:rPr lang="it-IT" dirty="0" err="1" smtClean="0"/>
              <a:t>user</a:t>
            </a:r>
            <a:r>
              <a:rPr lang="it-IT" dirty="0" smtClean="0"/>
              <a:t> text:</a:t>
            </a:r>
          </a:p>
          <a:p>
            <a:pPr lvl="1"/>
            <a:r>
              <a:rPr lang="it-IT" dirty="0" err="1" smtClean="0"/>
              <a:t>known</a:t>
            </a:r>
            <a:r>
              <a:rPr lang="it-IT" dirty="0" smtClean="0"/>
              <a:t> </a:t>
            </a:r>
            <a:r>
              <a:rPr lang="it-IT" dirty="0" err="1" smtClean="0"/>
              <a:t>header</a:t>
            </a:r>
            <a:r>
              <a:rPr lang="it-IT" dirty="0" smtClean="0"/>
              <a:t> + </a:t>
            </a:r>
            <a:r>
              <a:rPr lang="it-IT" dirty="0" err="1" smtClean="0"/>
              <a:t>unknown</a:t>
            </a:r>
            <a:r>
              <a:rPr lang="it-IT" dirty="0" smtClean="0"/>
              <a:t> secret</a:t>
            </a:r>
          </a:p>
          <a:p>
            <a:pPr lvl="1"/>
            <a:r>
              <a:rPr lang="it-IT" dirty="0" smtClean="0"/>
              <a:t>e.g. </a:t>
            </a:r>
            <a:r>
              <a:rPr lang="it-IT" dirty="0" err="1" smtClean="0"/>
              <a:t>authentication</a:t>
            </a:r>
            <a:r>
              <a:rPr lang="it-IT" dirty="0" smtClean="0"/>
              <a:t> </a:t>
            </a:r>
            <a:r>
              <a:rPr lang="it-IT" dirty="0" err="1" smtClean="0"/>
              <a:t>token</a:t>
            </a:r>
            <a:r>
              <a:rPr lang="it-IT" dirty="0" smtClean="0"/>
              <a:t>: </a:t>
            </a:r>
            <a:r>
              <a:rPr lang="it-IT" dirty="0" err="1" smtClean="0"/>
              <a:t>passwd</a:t>
            </a:r>
            <a:r>
              <a:rPr lang="it-IT" dirty="0" smtClean="0"/>
              <a:t>=alice%01</a:t>
            </a:r>
          </a:p>
          <a:p>
            <a:r>
              <a:rPr lang="it-IT" dirty="0" smtClean="0"/>
              <a:t>Message </a:t>
            </a:r>
            <a:r>
              <a:rPr lang="it-IT" dirty="0" err="1" smtClean="0"/>
              <a:t>crafted</a:t>
            </a:r>
            <a:r>
              <a:rPr lang="it-IT" dirty="0" smtClean="0"/>
              <a:t> by </a:t>
            </a:r>
            <a:r>
              <a:rPr lang="it-IT" dirty="0" err="1" smtClean="0"/>
              <a:t>attacket</a:t>
            </a:r>
            <a:endParaRPr lang="it-IT" dirty="0" smtClean="0"/>
          </a:p>
          <a:p>
            <a:pPr lvl="1"/>
            <a:r>
              <a:rPr lang="it-IT" b="1" dirty="0" err="1" smtClean="0"/>
              <a:t>Att_input</a:t>
            </a:r>
            <a:r>
              <a:rPr lang="it-IT" dirty="0" smtClean="0"/>
              <a:t> + [</a:t>
            </a:r>
            <a:r>
              <a:rPr lang="it-IT" dirty="0" err="1" smtClean="0"/>
              <a:t>header</a:t>
            </a:r>
            <a:r>
              <a:rPr lang="it-IT" dirty="0" smtClean="0"/>
              <a:t> + secret]</a:t>
            </a:r>
          </a:p>
          <a:p>
            <a:pPr lvl="1"/>
            <a:r>
              <a:rPr lang="it-IT" dirty="0" err="1" smtClean="0"/>
              <a:t>Repeater</a:t>
            </a:r>
            <a:r>
              <a:rPr lang="it-IT" dirty="0" smtClean="0"/>
              <a:t> </a:t>
            </a:r>
            <a:r>
              <a:rPr lang="it-IT" dirty="0" err="1" smtClean="0"/>
              <a:t>many</a:t>
            </a:r>
            <a:r>
              <a:rPr lang="it-IT" dirty="0" smtClean="0"/>
              <a:t> </a:t>
            </a:r>
            <a:r>
              <a:rPr lang="it-IT" dirty="0" err="1" smtClean="0"/>
              <a:t>times</a:t>
            </a:r>
            <a:endParaRPr lang="it-IT" dirty="0" smtClean="0"/>
          </a:p>
          <a:p>
            <a:r>
              <a:rPr lang="it-IT" dirty="0" err="1" smtClean="0"/>
              <a:t>Attacker</a:t>
            </a:r>
            <a:r>
              <a:rPr lang="it-IT" dirty="0" smtClean="0"/>
              <a:t> </a:t>
            </a:r>
            <a:r>
              <a:rPr lang="it-IT" dirty="0" err="1" smtClean="0"/>
              <a:t>sees</a:t>
            </a:r>
            <a:endParaRPr lang="it-IT" dirty="0" smtClean="0"/>
          </a:p>
          <a:p>
            <a:pPr lvl="1"/>
            <a:r>
              <a:rPr lang="it-IT" dirty="0" err="1" smtClean="0"/>
              <a:t>Len</a:t>
            </a:r>
            <a:r>
              <a:rPr lang="it-IT" dirty="0" smtClean="0"/>
              <a:t>(</a:t>
            </a:r>
            <a:r>
              <a:rPr lang="it-IT" dirty="0" err="1" smtClean="0"/>
              <a:t>encrypt</a:t>
            </a:r>
            <a:r>
              <a:rPr lang="it-IT" dirty="0" smtClean="0"/>
              <a:t>(</a:t>
            </a:r>
            <a:r>
              <a:rPr lang="it-IT" dirty="0" err="1" smtClean="0"/>
              <a:t>compress</a:t>
            </a:r>
            <a:r>
              <a:rPr lang="it-IT" dirty="0" smtClean="0"/>
              <a:t>(</a:t>
            </a:r>
            <a:r>
              <a:rPr lang="it-IT" dirty="0" err="1" smtClean="0"/>
              <a:t>att_input+header+secret</a:t>
            </a:r>
            <a:r>
              <a:rPr lang="it-IT" dirty="0" smtClean="0"/>
              <a:t>)))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294967295"/>
          </p:nvPr>
        </p:nvSpPr>
        <p:spPr>
          <a:xfrm>
            <a:off x="6830888" y="6550222"/>
            <a:ext cx="2133600" cy="263154"/>
          </a:xfrm>
          <a:prstGeom prst="rect">
            <a:avLst/>
          </a:prstGeom>
        </p:spPr>
        <p:txBody>
          <a:bodyPr/>
          <a:lstStyle/>
          <a:p>
            <a:fld id="{94C24E44-2925-4C26-8D7F-7F708DB383B7}" type="slidenum">
              <a:rPr lang="it-IT" smtClean="0"/>
              <a:pPr/>
              <a:t>60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435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How to </a:t>
            </a:r>
            <a:r>
              <a:rPr lang="it-IT" dirty="0" err="1" smtClean="0"/>
              <a:t>chose</a:t>
            </a:r>
            <a:r>
              <a:rPr lang="it-IT" dirty="0" smtClean="0"/>
              <a:t> input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395536" y="980660"/>
            <a:ext cx="81868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GET </a:t>
            </a: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/comment:</a:t>
            </a:r>
            <a:r>
              <a:rPr lang="pt-BR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twid=a</a:t>
            </a: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HTTP/1.1 Cookie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twid=flavia\r\n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95536" y="1372638"/>
            <a:ext cx="84946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GET </a:t>
            </a: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/comment:</a:t>
            </a:r>
            <a:r>
              <a:rPr lang="pt-BR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twid=a</a:t>
            </a: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HTTP/1.1 Cookie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pt-BR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(-24,5)</a:t>
            </a: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flavia\r\n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95536" y="2492828"/>
            <a:ext cx="81868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GET </a:t>
            </a: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/comment:</a:t>
            </a:r>
            <a:r>
              <a:rPr lang="pt-BR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twid=f</a:t>
            </a: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HTTP/1.1 Cookie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twid=flavia\r\n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95536" y="2884806"/>
            <a:ext cx="84946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GET </a:t>
            </a: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/comment:</a:t>
            </a:r>
            <a:r>
              <a:rPr lang="pt-BR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twid=f</a:t>
            </a: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HTTP/1.1 Cookie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pt-BR" sz="20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(-24,6)</a:t>
            </a: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lavia\r\n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6711818" y="3255299"/>
            <a:ext cx="21806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1 byte </a:t>
            </a:r>
            <a:r>
              <a:rPr lang="it-IT" sz="2400" b="1" dirty="0" err="1" smtClean="0">
                <a:solidFill>
                  <a:srgbClr val="FF0000"/>
                </a:solidFill>
              </a:rPr>
              <a:t>shorter</a:t>
            </a:r>
            <a:r>
              <a:rPr lang="it-IT" sz="2400" b="1" dirty="0" smtClean="0">
                <a:solidFill>
                  <a:srgbClr val="FF0000"/>
                </a:solidFill>
              </a:rPr>
              <a:t>!!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979712" y="1907472"/>
            <a:ext cx="2263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Repeat</a:t>
            </a:r>
            <a:r>
              <a:rPr lang="it-IT" dirty="0" smtClean="0"/>
              <a:t> </a:t>
            </a:r>
            <a:r>
              <a:rPr lang="it-IT" dirty="0" err="1" smtClean="0"/>
              <a:t>guesses</a:t>
            </a:r>
            <a:r>
              <a:rPr lang="it-IT" dirty="0" smtClean="0"/>
              <a:t>… </a:t>
            </a:r>
            <a:r>
              <a:rPr lang="it-IT" dirty="0" err="1" smtClean="0"/>
              <a:t>until</a:t>
            </a:r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1979712" y="3644956"/>
            <a:ext cx="4863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And </a:t>
            </a:r>
            <a:r>
              <a:rPr lang="it-IT" dirty="0" err="1" smtClean="0"/>
              <a:t>now</a:t>
            </a:r>
            <a:r>
              <a:rPr lang="it-IT" dirty="0" smtClean="0"/>
              <a:t> start </a:t>
            </a:r>
            <a:r>
              <a:rPr lang="it-IT" dirty="0" err="1" smtClean="0"/>
              <a:t>guessing</a:t>
            </a:r>
            <a:r>
              <a:rPr lang="it-IT" dirty="0" smtClean="0"/>
              <a:t> </a:t>
            </a:r>
            <a:r>
              <a:rPr lang="it-IT" dirty="0" err="1" smtClean="0"/>
              <a:t>second</a:t>
            </a:r>
            <a:r>
              <a:rPr lang="it-IT" dirty="0" smtClean="0"/>
              <a:t> </a:t>
            </a:r>
            <a:r>
              <a:rPr lang="it-IT" dirty="0" err="1" smtClean="0"/>
              <a:t>character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well</a:t>
            </a:r>
            <a:r>
              <a:rPr lang="it-IT" dirty="0" smtClean="0"/>
              <a:t>!!</a:t>
            </a:r>
            <a:endParaRPr lang="it-IT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395536" y="4158304"/>
            <a:ext cx="83407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GET </a:t>
            </a: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/comment:</a:t>
            </a:r>
            <a:r>
              <a:rPr lang="pt-BR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twid=fa</a:t>
            </a: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HTTP/1.1 Cookie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twid=flavia\r\n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395536" y="4550282"/>
            <a:ext cx="86485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GET </a:t>
            </a: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/comment:</a:t>
            </a:r>
            <a:r>
              <a:rPr lang="pt-BR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twid=fa</a:t>
            </a: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HTTP/1.1 Cookie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pt-BR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(-24,6)</a:t>
            </a: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lavia\r\n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95536" y="5094408"/>
            <a:ext cx="83407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GET </a:t>
            </a: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/comment:</a:t>
            </a:r>
            <a:r>
              <a:rPr lang="pt-BR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twid=fl</a:t>
            </a: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HTTP/1.1 Cookie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twid=flavia\r\n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95536" y="5486386"/>
            <a:ext cx="84946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GET </a:t>
            </a: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/comment:</a:t>
            </a:r>
            <a:r>
              <a:rPr lang="pt-BR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twid=fl</a:t>
            </a: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HTTP/1.1 Cookie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pt-BR" sz="20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t-BR" sz="20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24,7)</a:t>
            </a:r>
            <a:r>
              <a:rPr lang="pt-BR" sz="2000" smtClean="0">
                <a:latin typeface="Courier New" panose="02070309020205020404" pitchFamily="49" charset="0"/>
                <a:cs typeface="Courier New" panose="02070309020205020404" pitchFamily="49" charset="0"/>
              </a:rPr>
              <a:t>avia\r\n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979712" y="5795904"/>
            <a:ext cx="4184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And so on, </a:t>
            </a:r>
            <a:r>
              <a:rPr lang="it-IT" dirty="0" err="1" smtClean="0"/>
              <a:t>linearly</a:t>
            </a:r>
            <a:r>
              <a:rPr lang="it-IT" dirty="0" smtClean="0"/>
              <a:t> with secret </a:t>
            </a:r>
            <a:r>
              <a:rPr lang="it-IT" dirty="0" err="1" smtClean="0"/>
              <a:t>size</a:t>
            </a:r>
            <a:r>
              <a:rPr lang="it-IT" dirty="0" smtClean="0"/>
              <a:t> (</a:t>
            </a:r>
            <a:r>
              <a:rPr lang="it-IT" dirty="0" err="1" smtClean="0"/>
              <a:t>again</a:t>
            </a:r>
            <a:r>
              <a:rPr lang="it-IT" dirty="0" smtClean="0"/>
              <a:t>!)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4130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7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430" y="188572"/>
            <a:ext cx="8353042" cy="792088"/>
          </a:xfrm>
        </p:spPr>
        <p:txBody>
          <a:bodyPr/>
          <a:lstStyle/>
          <a:p>
            <a:r>
              <a:rPr lang="it-IT" dirty="0" smtClean="0"/>
              <a:t>A bit more </a:t>
            </a:r>
            <a:r>
              <a:rPr lang="it-IT" dirty="0" err="1" smtClean="0"/>
              <a:t>complex</a:t>
            </a:r>
            <a:r>
              <a:rPr lang="it-IT" dirty="0" smtClean="0"/>
              <a:t> than this, </a:t>
            </a:r>
            <a:r>
              <a:rPr lang="it-IT" dirty="0" err="1" smtClean="0"/>
              <a:t>but</a:t>
            </a:r>
            <a:r>
              <a:rPr lang="it-IT" dirty="0" smtClean="0"/>
              <a:t>… </a:t>
            </a:r>
            <a:r>
              <a:rPr lang="it-IT" dirty="0" err="1" smtClean="0"/>
              <a:t>enough</a:t>
            </a:r>
            <a:r>
              <a:rPr lang="it-IT" dirty="0" smtClean="0"/>
              <a:t> to sketch the idea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t-IT" dirty="0" err="1" smtClean="0"/>
              <a:t>Compression</a:t>
            </a:r>
            <a:r>
              <a:rPr lang="it-IT" dirty="0" smtClean="0"/>
              <a:t> </a:t>
            </a:r>
            <a:r>
              <a:rPr lang="it-IT" dirty="0" err="1" smtClean="0"/>
              <a:t>works</a:t>
            </a:r>
            <a:r>
              <a:rPr lang="it-IT" dirty="0" smtClean="0"/>
              <a:t> in bits,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bytes</a:t>
            </a:r>
            <a:endParaRPr lang="it-IT" dirty="0" smtClean="0"/>
          </a:p>
          <a:p>
            <a:pPr lvl="1"/>
            <a:r>
              <a:rPr lang="it-IT" dirty="0" smtClean="0"/>
              <a:t>With </a:t>
            </a:r>
            <a:r>
              <a:rPr lang="it-IT" dirty="0" err="1" smtClean="0"/>
              <a:t>huffman</a:t>
            </a:r>
            <a:r>
              <a:rPr lang="it-IT" dirty="0" smtClean="0"/>
              <a:t> </a:t>
            </a:r>
            <a:r>
              <a:rPr lang="it-IT" dirty="0" err="1" smtClean="0"/>
              <a:t>coding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well</a:t>
            </a:r>
            <a:endParaRPr lang="it-IT" dirty="0" smtClean="0"/>
          </a:p>
          <a:p>
            <a:pPr lvl="1"/>
            <a:r>
              <a:rPr lang="it-IT" dirty="0" smtClean="0"/>
              <a:t>Must be </a:t>
            </a:r>
            <a:r>
              <a:rPr lang="it-IT" dirty="0" err="1" smtClean="0"/>
              <a:t>careful</a:t>
            </a:r>
            <a:r>
              <a:rPr lang="it-IT" dirty="0" smtClean="0"/>
              <a:t> to </a:t>
            </a:r>
            <a:r>
              <a:rPr lang="it-IT" dirty="0" err="1" smtClean="0"/>
              <a:t>get</a:t>
            </a:r>
            <a:r>
              <a:rPr lang="it-IT" dirty="0" smtClean="0"/>
              <a:t> </a:t>
            </a:r>
            <a:r>
              <a:rPr lang="it-IT" dirty="0" err="1" smtClean="0"/>
              <a:t>at</a:t>
            </a:r>
            <a:r>
              <a:rPr lang="it-IT" dirty="0" smtClean="0"/>
              <a:t> </a:t>
            </a:r>
            <a:r>
              <a:rPr lang="it-IT" dirty="0" err="1" smtClean="0"/>
              <a:t>least</a:t>
            </a:r>
            <a:r>
              <a:rPr lang="it-IT" dirty="0" smtClean="0"/>
              <a:t> a byte </a:t>
            </a:r>
            <a:r>
              <a:rPr lang="it-IT" dirty="0" err="1" smtClean="0"/>
              <a:t>difference</a:t>
            </a:r>
            <a:endParaRPr lang="it-IT" dirty="0" smtClean="0"/>
          </a:p>
          <a:p>
            <a:r>
              <a:rPr lang="it-IT" dirty="0" err="1" smtClean="0"/>
              <a:t>Done</a:t>
            </a:r>
            <a:r>
              <a:rPr lang="it-IT" dirty="0" smtClean="0"/>
              <a:t> on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protocols</a:t>
            </a:r>
            <a:endParaRPr lang="it-IT" dirty="0" smtClean="0"/>
          </a:p>
          <a:p>
            <a:pPr lvl="1"/>
            <a:r>
              <a:rPr lang="it-IT" dirty="0" smtClean="0"/>
              <a:t>TLS</a:t>
            </a:r>
          </a:p>
          <a:p>
            <a:pPr lvl="1"/>
            <a:r>
              <a:rPr lang="it-IT" dirty="0" smtClean="0"/>
              <a:t>SDPY (http2.0 candidate)</a:t>
            </a:r>
          </a:p>
          <a:p>
            <a:r>
              <a:rPr lang="it-IT" dirty="0" smtClean="0"/>
              <a:t>Some </a:t>
            </a:r>
            <a:r>
              <a:rPr lang="it-IT" dirty="0" err="1" smtClean="0"/>
              <a:t>technical</a:t>
            </a:r>
            <a:r>
              <a:rPr lang="it-IT" dirty="0" smtClean="0"/>
              <a:t> </a:t>
            </a:r>
            <a:r>
              <a:rPr lang="it-IT" dirty="0" err="1" smtClean="0"/>
              <a:t>differences</a:t>
            </a:r>
            <a:endParaRPr lang="it-IT" dirty="0" smtClean="0"/>
          </a:p>
          <a:p>
            <a:pPr lvl="1"/>
            <a:r>
              <a:rPr lang="it-IT" dirty="0" smtClean="0"/>
              <a:t>TLS: </a:t>
            </a:r>
            <a:r>
              <a:rPr lang="it-IT" dirty="0" err="1" smtClean="0"/>
              <a:t>includes</a:t>
            </a:r>
            <a:r>
              <a:rPr lang="it-IT" dirty="0" smtClean="0"/>
              <a:t> a </a:t>
            </a:r>
            <a:r>
              <a:rPr lang="it-IT" dirty="0" err="1" smtClean="0"/>
              <a:t>further</a:t>
            </a:r>
            <a:r>
              <a:rPr lang="it-IT" dirty="0" smtClean="0"/>
              <a:t> </a:t>
            </a:r>
            <a:r>
              <a:rPr lang="it-IT" dirty="0" err="1" smtClean="0"/>
              <a:t>chosen</a:t>
            </a:r>
            <a:r>
              <a:rPr lang="it-IT" dirty="0" smtClean="0"/>
              <a:t> </a:t>
            </a:r>
            <a:r>
              <a:rPr lang="it-IT" dirty="0" err="1"/>
              <a:t>boundary</a:t>
            </a:r>
            <a:r>
              <a:rPr lang="it-IT" dirty="0"/>
              <a:t> </a:t>
            </a:r>
            <a:r>
              <a:rPr lang="it-IT" dirty="0" err="1" smtClean="0"/>
              <a:t>attack</a:t>
            </a:r>
            <a:endParaRPr lang="it-IT" dirty="0"/>
          </a:p>
          <a:p>
            <a:pPr lvl="2"/>
            <a:r>
              <a:rPr lang="it-IT" dirty="0" err="1"/>
              <a:t>Very</a:t>
            </a:r>
            <a:r>
              <a:rPr lang="it-IT" dirty="0"/>
              <a:t> </a:t>
            </a:r>
            <a:r>
              <a:rPr lang="it-IT" dirty="0" err="1"/>
              <a:t>different</a:t>
            </a:r>
            <a:r>
              <a:rPr lang="it-IT" dirty="0"/>
              <a:t> </a:t>
            </a:r>
            <a:r>
              <a:rPr lang="it-IT" dirty="0" err="1"/>
              <a:t>boundary</a:t>
            </a:r>
            <a:r>
              <a:rPr lang="it-IT" dirty="0"/>
              <a:t>: TLS </a:t>
            </a:r>
            <a:r>
              <a:rPr lang="it-IT" dirty="0" err="1"/>
              <a:t>fragment</a:t>
            </a:r>
            <a:r>
              <a:rPr lang="it-IT" dirty="0"/>
              <a:t> (versus AES </a:t>
            </a:r>
            <a:r>
              <a:rPr lang="it-IT" dirty="0" err="1"/>
              <a:t>block</a:t>
            </a:r>
            <a:r>
              <a:rPr lang="it-IT" dirty="0"/>
              <a:t> in crime)</a:t>
            </a:r>
          </a:p>
          <a:p>
            <a:pPr lvl="1"/>
            <a:r>
              <a:rPr lang="it-IT" dirty="0" smtClean="0"/>
              <a:t>SPDY: must </a:t>
            </a:r>
            <a:r>
              <a:rPr lang="it-IT" dirty="0" err="1" smtClean="0"/>
              <a:t>handle</a:t>
            </a:r>
            <a:r>
              <a:rPr lang="it-IT" dirty="0" smtClean="0"/>
              <a:t> </a:t>
            </a:r>
            <a:r>
              <a:rPr lang="it-IT" dirty="0" err="1" smtClean="0"/>
              <a:t>compression</a:t>
            </a:r>
            <a:r>
              <a:rPr lang="it-IT" dirty="0" smtClean="0"/>
              <a:t> state over multiple </a:t>
            </a:r>
            <a:r>
              <a:rPr lang="it-IT" dirty="0" err="1" smtClean="0"/>
              <a:t>requests</a:t>
            </a:r>
            <a:endParaRPr lang="it-IT" dirty="0" smtClean="0"/>
          </a:p>
          <a:p>
            <a:pPr lvl="2"/>
            <a:r>
              <a:rPr lang="it-IT" dirty="0" err="1" smtClean="0"/>
              <a:t>Uses</a:t>
            </a:r>
            <a:r>
              <a:rPr lang="it-IT" dirty="0" smtClean="0"/>
              <a:t> </a:t>
            </a:r>
            <a:r>
              <a:rPr lang="it-IT" dirty="0" err="1" smtClean="0"/>
              <a:t>compression</a:t>
            </a:r>
            <a:r>
              <a:rPr lang="it-IT" dirty="0" smtClean="0"/>
              <a:t> </a:t>
            </a:r>
            <a:r>
              <a:rPr lang="it-IT" dirty="0" err="1" smtClean="0"/>
              <a:t>dictionary</a:t>
            </a:r>
            <a:r>
              <a:rPr lang="it-IT" dirty="0" smtClean="0"/>
              <a:t> </a:t>
            </a:r>
            <a:r>
              <a:rPr lang="it-IT" dirty="0" err="1" smtClean="0"/>
              <a:t>window</a:t>
            </a:r>
            <a:endParaRPr lang="it-IT" dirty="0" smtClean="0"/>
          </a:p>
          <a:p>
            <a:r>
              <a:rPr lang="it-IT" dirty="0" err="1" smtClean="0"/>
              <a:t>Several</a:t>
            </a:r>
            <a:r>
              <a:rPr lang="it-IT" dirty="0" smtClean="0"/>
              <a:t> </a:t>
            </a:r>
            <a:r>
              <a:rPr lang="it-IT" dirty="0" err="1" smtClean="0"/>
              <a:t>optimizations</a:t>
            </a:r>
            <a:r>
              <a:rPr lang="it-IT" dirty="0" smtClean="0"/>
              <a:t> to </a:t>
            </a:r>
            <a:r>
              <a:rPr lang="it-IT" dirty="0" err="1" smtClean="0"/>
              <a:t>make</a:t>
            </a:r>
            <a:r>
              <a:rPr lang="it-IT" dirty="0" smtClean="0"/>
              <a:t> the </a:t>
            </a:r>
            <a:r>
              <a:rPr lang="it-IT" dirty="0" err="1" smtClean="0"/>
              <a:t>attack</a:t>
            </a:r>
            <a:r>
              <a:rPr lang="it-IT" dirty="0" smtClean="0"/>
              <a:t> </a:t>
            </a:r>
            <a:r>
              <a:rPr lang="it-IT" dirty="0" err="1" smtClean="0"/>
              <a:t>faster</a:t>
            </a:r>
            <a:endParaRPr lang="it-IT" dirty="0" smtClean="0"/>
          </a:p>
          <a:p>
            <a:pPr lvl="1"/>
            <a:r>
              <a:rPr lang="it-IT" dirty="0" err="1" smtClean="0"/>
              <a:t>Less</a:t>
            </a:r>
            <a:r>
              <a:rPr lang="it-IT" dirty="0" smtClean="0"/>
              <a:t> </a:t>
            </a:r>
            <a:r>
              <a:rPr lang="it-IT" dirty="0" err="1" smtClean="0"/>
              <a:t>guesses</a:t>
            </a:r>
            <a:endParaRPr lang="it-IT" dirty="0" smtClean="0"/>
          </a:p>
          <a:p>
            <a:pPr lvl="1"/>
            <a:r>
              <a:rPr lang="it-IT" dirty="0" err="1" smtClean="0"/>
              <a:t>compression</a:t>
            </a:r>
            <a:r>
              <a:rPr lang="it-IT" dirty="0" smtClean="0"/>
              <a:t> </a:t>
            </a:r>
            <a:r>
              <a:rPr lang="it-IT" dirty="0" err="1" smtClean="0"/>
              <a:t>size</a:t>
            </a:r>
            <a:r>
              <a:rPr lang="it-IT" dirty="0" smtClean="0"/>
              <a:t> </a:t>
            </a:r>
            <a:r>
              <a:rPr lang="it-IT" dirty="0" err="1" smtClean="0"/>
              <a:t>separately</a:t>
            </a:r>
            <a:r>
              <a:rPr lang="it-IT" dirty="0" smtClean="0"/>
              <a:t> </a:t>
            </a:r>
            <a:r>
              <a:rPr lang="it-IT" dirty="0" err="1" smtClean="0"/>
              <a:t>computed</a:t>
            </a:r>
            <a:r>
              <a:rPr lang="it-IT" dirty="0" smtClean="0"/>
              <a:t> by </a:t>
            </a:r>
            <a:r>
              <a:rPr lang="it-IT" dirty="0" err="1" smtClean="0"/>
              <a:t>attacker</a:t>
            </a:r>
            <a:endParaRPr lang="it-IT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294967295"/>
          </p:nvPr>
        </p:nvSpPr>
        <p:spPr>
          <a:xfrm>
            <a:off x="6830888" y="6550222"/>
            <a:ext cx="2133600" cy="263154"/>
          </a:xfrm>
          <a:prstGeom prst="rect">
            <a:avLst/>
          </a:prstGeom>
        </p:spPr>
        <p:txBody>
          <a:bodyPr/>
          <a:lstStyle/>
          <a:p>
            <a:fld id="{94C24E44-2925-4C26-8D7F-7F708DB383B7}" type="slidenum">
              <a:rPr lang="it-IT" smtClean="0"/>
              <a:pPr/>
              <a:t>62</a:t>
            </a:fld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611560" y="6021288"/>
            <a:ext cx="7936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More </a:t>
            </a:r>
            <a:r>
              <a:rPr lang="it-IT" dirty="0" err="1" smtClean="0">
                <a:solidFill>
                  <a:srgbClr val="FF0000"/>
                </a:solidFill>
              </a:rPr>
              <a:t>details</a:t>
            </a:r>
            <a:r>
              <a:rPr lang="it-IT" dirty="0">
                <a:solidFill>
                  <a:srgbClr val="FF0000"/>
                </a:solidFill>
              </a:rPr>
              <a:t> @ http://www.ekoparty.org//archive/2012/CRIME_ekoparty2012.pdf</a:t>
            </a:r>
          </a:p>
        </p:txBody>
      </p:sp>
    </p:spTree>
    <p:extLst>
      <p:ext uri="{BB962C8B-B14F-4D97-AF65-F5344CB8AC3E}">
        <p14:creationId xmlns:p14="http://schemas.microsoft.com/office/powerpoint/2010/main" val="152223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14templ">
  <a:themeElements>
    <a:clrScheme name="">
      <a:dk1>
        <a:srgbClr val="000000"/>
      </a:dk1>
      <a:lt1>
        <a:srgbClr val="FFFFFF"/>
      </a:lt1>
      <a:dk2>
        <a:srgbClr val="000000"/>
      </a:dk2>
      <a:lt2>
        <a:srgbClr val="CECECE"/>
      </a:lt2>
      <a:accent1>
        <a:srgbClr val="474747"/>
      </a:accent1>
      <a:accent2>
        <a:srgbClr val="DADADA"/>
      </a:accent2>
      <a:accent3>
        <a:srgbClr val="FFFFFF"/>
      </a:accent3>
      <a:accent4>
        <a:srgbClr val="000000"/>
      </a:accent4>
      <a:accent5>
        <a:srgbClr val="B1B1B1"/>
      </a:accent5>
      <a:accent6>
        <a:srgbClr val="C5C5C5"/>
      </a:accent6>
      <a:hlink>
        <a:srgbClr val="000000"/>
      </a:hlink>
      <a:folHlink>
        <a:srgbClr val="919191"/>
      </a:folHlink>
    </a:clrScheme>
    <a:fontScheme name="214templ">
      <a:majorFont>
        <a:latin typeface="Bookman Old Style"/>
        <a:ea typeface=""/>
        <a:cs typeface=""/>
      </a:majorFont>
      <a:minorFont>
        <a:latin typeface="Bookman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99">
            <a:alpha val="50000"/>
          </a:srgbClr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99">
            <a:alpha val="50000"/>
          </a:srgbClr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214temp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4templ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14templ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4templ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4templ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4templ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4templ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c:\214\214templ.ppt</Template>
  <TotalTime>616858885</TotalTime>
  <Pages>22</Pages>
  <Words>3819</Words>
  <Application>Microsoft Office PowerPoint</Application>
  <PresentationFormat>Presentazione su schermo (4:3)</PresentationFormat>
  <Paragraphs>897</Paragraphs>
  <Slides>62</Slides>
  <Notes>21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62</vt:i4>
      </vt:variant>
    </vt:vector>
  </HeadingPairs>
  <TitlesOfParts>
    <vt:vector size="63" baseType="lpstr">
      <vt:lpstr>214templ</vt:lpstr>
      <vt:lpstr>Presentazione standard di PowerPoint</vt:lpstr>
      <vt:lpstr>Lecture’s twofold goal</vt:lpstr>
      <vt:lpstr>Introduction to TLS</vt:lpstr>
      <vt:lpstr>History of SSL/TLS</vt:lpstr>
      <vt:lpstr>SSL/TLS: layered view</vt:lpstr>
      <vt:lpstr>Application support</vt:lpstr>
      <vt:lpstr>Compare with IPsec (e.g. AH)…</vt:lpstr>
      <vt:lpstr>TLS Goals</vt:lpstr>
      <vt:lpstr>TLS protocol stack</vt:lpstr>
      <vt:lpstr>TLS Record Protocol</vt:lpstr>
      <vt:lpstr>Record Protocol operation</vt:lpstr>
      <vt:lpstr>Fragmentation</vt:lpstr>
      <vt:lpstr>Compression</vt:lpstr>
      <vt:lpstr>Message Authentication Code</vt:lpstr>
      <vt:lpstr>Encryption</vt:lpstr>
      <vt:lpstr>Record Protocol Data Unit</vt:lpstr>
      <vt:lpstr>What about replay?</vt:lpstr>
      <vt:lpstr>Sequence numbers</vt:lpstr>
      <vt:lpstr>MAC generation details</vt:lpstr>
      <vt:lpstr>More insights on  encryption + authentication</vt:lpstr>
      <vt:lpstr>Encryption vs Integrity</vt:lpstr>
      <vt:lpstr>Encrytion does not nearly guarantee integrity!</vt:lpstr>
      <vt:lpstr>How to combine ENC + MAC?</vt:lpstr>
      <vt:lpstr>Encrypt and MAC (SSH)</vt:lpstr>
      <vt:lpstr>MAC then Encrypt (TLS)</vt:lpstr>
      <vt:lpstr>Encrypt then MAC</vt:lpstr>
      <vt:lpstr>Attacks to TLS (CBC) encryption</vt:lpstr>
      <vt:lpstr>TLS encryption?</vt:lpstr>
      <vt:lpstr>Background: Block ciphers</vt:lpstr>
      <vt:lpstr>From PRP to cipher:  what NOT to do</vt:lpstr>
      <vt:lpstr>CBC encryption</vt:lpstr>
      <vt:lpstr>CBC for multiple msg (same K)</vt:lpstr>
      <vt:lpstr>BEAST attack: exploits predictable CBC IV in TLS v1.0 </vt:lpstr>
      <vt:lpstr>What if predictable IV?</vt:lpstr>
      <vt:lpstr>What if predictable IV?</vt:lpstr>
      <vt:lpstr>What if predictable IV?</vt:lpstr>
      <vt:lpstr>Exploited in TLS!</vt:lpstr>
      <vt:lpstr>Why attack believed to be unpractical</vt:lpstr>
      <vt:lpstr>Why attack believed to be unpractical</vt:lpstr>
      <vt:lpstr>Chosen Boundary attack</vt:lpstr>
      <vt:lpstr>Chosen Boundary attack</vt:lpstr>
      <vt:lpstr>See Duong-Rizzo demo on Youtube</vt:lpstr>
      <vt:lpstr>CBC padding attack: exploits poor protocol choice (and bad implementation) in TLS 1.0  </vt:lpstr>
      <vt:lpstr>CBC padding</vt:lpstr>
      <vt:lpstr>CBC decryption steps (TLS 1.0)</vt:lpstr>
      <vt:lpstr>The attack</vt:lpstr>
      <vt:lpstr>Recall CBC decrypt</vt:lpstr>
      <vt:lpstr>Start from last byte of m[1]</vt:lpstr>
      <vt:lpstr>Iterate on remaining bytes</vt:lpstr>
      <vt:lpstr>Preventing the attack</vt:lpstr>
      <vt:lpstr>Lessons</vt:lpstr>
      <vt:lpstr>Is the attack practical?</vt:lpstr>
      <vt:lpstr>Fixes and follow-ups</vt:lpstr>
      <vt:lpstr>CRIME attack: compression leaks (USABLE) information! </vt:lpstr>
      <vt:lpstr>TLS Compression is harmful</vt:lpstr>
      <vt:lpstr>Compression leaks size information</vt:lpstr>
      <vt:lpstr>Combining compression with Plain text injection – concept idea</vt:lpstr>
      <vt:lpstr>Attack made practical</vt:lpstr>
      <vt:lpstr>Attack details (simplified)</vt:lpstr>
      <vt:lpstr>Attacker injects chosen text</vt:lpstr>
      <vt:lpstr>How to chose input</vt:lpstr>
      <vt:lpstr>A bit more complex than this, but… enough to sketch the idea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101</dc:title>
  <dc:subject>Lecture</dc:subject>
  <dc:creator>Giuseppe Bianchi</dc:creator>
  <cp:lastModifiedBy>poytr</cp:lastModifiedBy>
  <cp:revision>544</cp:revision>
  <cp:lastPrinted>1998-04-09T13:49:28Z</cp:lastPrinted>
  <dcterms:created xsi:type="dcterms:W3CDTF">1996-09-11T22:41:56Z</dcterms:created>
  <dcterms:modified xsi:type="dcterms:W3CDTF">2014-04-09T14:07:04Z</dcterms:modified>
</cp:coreProperties>
</file>