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634" r:id="rId2"/>
    <p:sldId id="660" r:id="rId3"/>
    <p:sldId id="661" r:id="rId4"/>
    <p:sldId id="662" r:id="rId5"/>
    <p:sldId id="663" r:id="rId6"/>
    <p:sldId id="664" r:id="rId7"/>
    <p:sldId id="665" r:id="rId8"/>
    <p:sldId id="666" r:id="rId9"/>
    <p:sldId id="668" r:id="rId10"/>
    <p:sldId id="669" r:id="rId11"/>
    <p:sldId id="667" r:id="rId12"/>
  </p:sldIdLst>
  <p:sldSz cx="9144000" cy="6858000" type="screen4x3"/>
  <p:notesSz cx="6648450" cy="97821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</p:showPr>
  <p:clrMru>
    <a:srgbClr val="FF33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278" y="-384"/>
      </p:cViewPr>
      <p:guideLst>
        <p:guide orient="horz" pos="3888"/>
        <p:guide pos="1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446" y="-84"/>
      </p:cViewPr>
      <p:guideLst>
        <p:guide orient="horz" pos="3080"/>
        <p:guide pos="209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Foglio1!$B$1</c:f>
              <c:strCache>
                <c:ptCount val="1"/>
                <c:pt idx="0">
                  <c:v>Valori Y</c:v>
                </c:pt>
              </c:strCache>
            </c:strRef>
          </c:tx>
          <c:marker>
            <c:symbol val="none"/>
          </c:marker>
          <c:xVal>
            <c:numRef>
              <c:f>Foglio1!$A$2:$A$42</c:f>
              <c:numCache>
                <c:formatCode>0.00</c:formatCode>
                <c:ptCount val="41"/>
                <c:pt idx="0">
                  <c:v>0</c:v>
                </c:pt>
                <c:pt idx="1">
                  <c:v>5.0000000000000017E-2</c:v>
                </c:pt>
                <c:pt idx="2">
                  <c:v>0.1</c:v>
                </c:pt>
                <c:pt idx="3">
                  <c:v>0.15000000000000008</c:v>
                </c:pt>
                <c:pt idx="4">
                  <c:v>0.2</c:v>
                </c:pt>
                <c:pt idx="5">
                  <c:v>0.25</c:v>
                </c:pt>
                <c:pt idx="6">
                  <c:v>0.3000000000000001</c:v>
                </c:pt>
                <c:pt idx="7">
                  <c:v>0.35000000000000009</c:v>
                </c:pt>
                <c:pt idx="8">
                  <c:v>0.40000000000000008</c:v>
                </c:pt>
                <c:pt idx="9">
                  <c:v>0.45000000000000007</c:v>
                </c:pt>
                <c:pt idx="10">
                  <c:v>0.5</c:v>
                </c:pt>
                <c:pt idx="11">
                  <c:v>0.54999999999999993</c:v>
                </c:pt>
                <c:pt idx="12">
                  <c:v>0.6000000000000002</c:v>
                </c:pt>
                <c:pt idx="13">
                  <c:v>0.65000000000000024</c:v>
                </c:pt>
                <c:pt idx="14">
                  <c:v>0.70000000000000029</c:v>
                </c:pt>
                <c:pt idx="15">
                  <c:v>0.75000000000000033</c:v>
                </c:pt>
                <c:pt idx="16">
                  <c:v>0.80000000000000038</c:v>
                </c:pt>
                <c:pt idx="17">
                  <c:v>0.85000000000000042</c:v>
                </c:pt>
                <c:pt idx="18">
                  <c:v>0.90000000000000024</c:v>
                </c:pt>
                <c:pt idx="19">
                  <c:v>0.95000000000000051</c:v>
                </c:pt>
                <c:pt idx="20">
                  <c:v>1.0000000000000002</c:v>
                </c:pt>
                <c:pt idx="21">
                  <c:v>1.0500000000000003</c:v>
                </c:pt>
                <c:pt idx="22">
                  <c:v>1.1000000000000003</c:v>
                </c:pt>
                <c:pt idx="23">
                  <c:v>1.1500000000000008</c:v>
                </c:pt>
                <c:pt idx="24">
                  <c:v>1.2000000000000004</c:v>
                </c:pt>
                <c:pt idx="25">
                  <c:v>1.2500000000000004</c:v>
                </c:pt>
                <c:pt idx="26">
                  <c:v>1.3000000000000005</c:v>
                </c:pt>
                <c:pt idx="27">
                  <c:v>1.3500000000000005</c:v>
                </c:pt>
                <c:pt idx="28">
                  <c:v>1.4000000000000006</c:v>
                </c:pt>
                <c:pt idx="29">
                  <c:v>1.4500000000000006</c:v>
                </c:pt>
                <c:pt idx="30">
                  <c:v>1.5000000000000007</c:v>
                </c:pt>
                <c:pt idx="31">
                  <c:v>1.5500000000000007</c:v>
                </c:pt>
                <c:pt idx="32">
                  <c:v>1.6000000000000012</c:v>
                </c:pt>
                <c:pt idx="33">
                  <c:v>1.6500000000000012</c:v>
                </c:pt>
                <c:pt idx="34">
                  <c:v>1.7000000000000013</c:v>
                </c:pt>
                <c:pt idx="35">
                  <c:v>1.7500000000000013</c:v>
                </c:pt>
                <c:pt idx="36">
                  <c:v>1.8000000000000009</c:v>
                </c:pt>
                <c:pt idx="37">
                  <c:v>1.8500000000000014</c:v>
                </c:pt>
                <c:pt idx="38">
                  <c:v>1.900000000000001</c:v>
                </c:pt>
                <c:pt idx="39">
                  <c:v>1.9500000000000011</c:v>
                </c:pt>
                <c:pt idx="40">
                  <c:v>2.0000000000000009</c:v>
                </c:pt>
              </c:numCache>
            </c:numRef>
          </c:xVal>
          <c:yVal>
            <c:numRef>
              <c:f>Foglio1!$B$2:$B$42</c:f>
              <c:numCache>
                <c:formatCode>0.00</c:formatCode>
                <c:ptCount val="41"/>
                <c:pt idx="0">
                  <c:v>0</c:v>
                </c:pt>
                <c:pt idx="1">
                  <c:v>4.5241870901797966E-2</c:v>
                </c:pt>
                <c:pt idx="2">
                  <c:v>8.1873075307798207E-2</c:v>
                </c:pt>
                <c:pt idx="3">
                  <c:v>0.11112273310225773</c:v>
                </c:pt>
                <c:pt idx="4">
                  <c:v>0.13406400920712791</c:v>
                </c:pt>
                <c:pt idx="5">
                  <c:v>0.1516326649281583</c:v>
                </c:pt>
                <c:pt idx="6">
                  <c:v>0.16464349082820803</c:v>
                </c:pt>
                <c:pt idx="7">
                  <c:v>0.17380485632699338</c:v>
                </c:pt>
                <c:pt idx="8">
                  <c:v>0.17973158564688868</c:v>
                </c:pt>
                <c:pt idx="9">
                  <c:v>0.18295634688326975</c:v>
                </c:pt>
                <c:pt idx="10">
                  <c:v>0.18393972058572131</c:v>
                </c:pt>
                <c:pt idx="11">
                  <c:v>0.18307909603394376</c:v>
                </c:pt>
                <c:pt idx="12">
                  <c:v>0.18071652714732139</c:v>
                </c:pt>
                <c:pt idx="13">
                  <c:v>0.17714566547210825</c:v>
                </c:pt>
                <c:pt idx="14">
                  <c:v>0.17261787475912457</c:v>
                </c:pt>
                <c:pt idx="15">
                  <c:v>0.16734762011132251</c:v>
                </c:pt>
                <c:pt idx="16">
                  <c:v>0.16151721439572442</c:v>
                </c:pt>
                <c:pt idx="17">
                  <c:v>0.15528099544482449</c:v>
                </c:pt>
                <c:pt idx="18">
                  <c:v>0.14876899939942795</c:v>
                </c:pt>
                <c:pt idx="19">
                  <c:v>0.14209018826150333</c:v>
                </c:pt>
                <c:pt idx="20">
                  <c:v>0.1353352832366127</c:v>
                </c:pt>
                <c:pt idx="21">
                  <c:v>0.12857924966563097</c:v>
                </c:pt>
                <c:pt idx="22">
                  <c:v>0.12188347419856718</c:v>
                </c:pt>
                <c:pt idx="23">
                  <c:v>0.11529767028122433</c:v>
                </c:pt>
                <c:pt idx="24">
                  <c:v>0.10886154394729501</c:v>
                </c:pt>
                <c:pt idx="25">
                  <c:v>0.10260624827987348</c:v>
                </c:pt>
                <c:pt idx="26">
                  <c:v>9.6555651678634058E-2</c:v>
                </c:pt>
                <c:pt idx="27">
                  <c:v>9.0727442198662286E-2</c:v>
                </c:pt>
                <c:pt idx="28">
                  <c:v>8.5134087675305087E-2</c:v>
                </c:pt>
                <c:pt idx="29">
                  <c:v>7.9783669081790465E-2</c:v>
                </c:pt>
                <c:pt idx="30">
                  <c:v>7.4680602551795872E-2</c:v>
                </c:pt>
                <c:pt idx="31">
                  <c:v>6.9826263710014533E-2</c:v>
                </c:pt>
                <c:pt idx="32">
                  <c:v>6.5219526365385874E-2</c:v>
                </c:pt>
                <c:pt idx="33">
                  <c:v>6.0857226212045971E-2</c:v>
                </c:pt>
                <c:pt idx="34">
                  <c:v>5.6734558932554274E-2</c:v>
                </c:pt>
                <c:pt idx="35">
                  <c:v>5.2845420989057326E-2</c:v>
                </c:pt>
                <c:pt idx="36">
                  <c:v>4.9182700405126588E-2</c:v>
                </c:pt>
                <c:pt idx="37">
                  <c:v>4.5738523970127828E-2</c:v>
                </c:pt>
                <c:pt idx="38">
                  <c:v>4.2504466526714572E-2</c:v>
                </c:pt>
                <c:pt idx="39">
                  <c:v>3.9471727319318514E-2</c:v>
                </c:pt>
                <c:pt idx="40">
                  <c:v>3.663127777746835E-2</c:v>
                </c:pt>
              </c:numCache>
            </c:numRef>
          </c:yVal>
          <c:smooth val="1"/>
        </c:ser>
        <c:axId val="61928192"/>
        <c:axId val="61929728"/>
      </c:scatterChart>
      <c:valAx>
        <c:axId val="61928192"/>
        <c:scaling>
          <c:orientation val="minMax"/>
          <c:max val="2"/>
          <c:min val="0"/>
        </c:scaling>
        <c:axPos val="b"/>
        <c:numFmt formatCode="0.00" sourceLinked="1"/>
        <c:tickLblPos val="nextTo"/>
        <c:crossAx val="61929728"/>
        <c:crosses val="autoZero"/>
        <c:crossBetween val="midCat"/>
        <c:majorUnit val="0.5"/>
        <c:minorUnit val="0.1"/>
      </c:valAx>
      <c:valAx>
        <c:axId val="61929728"/>
        <c:scaling>
          <c:orientation val="minMax"/>
          <c:max val="0.2"/>
          <c:min val="0"/>
        </c:scaling>
        <c:axPos val="l"/>
        <c:majorGridlines/>
        <c:numFmt formatCode="0.00" sourceLinked="1"/>
        <c:tickLblPos val="nextTo"/>
        <c:crossAx val="61928192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Foglio1!$B$1</c:f>
              <c:strCache>
                <c:ptCount val="1"/>
                <c:pt idx="0">
                  <c:v>Valori Y</c:v>
                </c:pt>
              </c:strCache>
            </c:strRef>
          </c:tx>
          <c:marker>
            <c:symbol val="none"/>
          </c:marker>
          <c:xVal>
            <c:numRef>
              <c:f>Foglio1!$A$2:$A$42</c:f>
              <c:numCache>
                <c:formatCode>0.00</c:formatCode>
                <c:ptCount val="41"/>
                <c:pt idx="0">
                  <c:v>0</c:v>
                </c:pt>
                <c:pt idx="1">
                  <c:v>5.0000000000000024E-2</c:v>
                </c:pt>
                <c:pt idx="2">
                  <c:v>0.1</c:v>
                </c:pt>
                <c:pt idx="3">
                  <c:v>0.15000000000000013</c:v>
                </c:pt>
                <c:pt idx="4">
                  <c:v>0.2</c:v>
                </c:pt>
                <c:pt idx="5">
                  <c:v>0.25</c:v>
                </c:pt>
                <c:pt idx="6">
                  <c:v>0.30000000000000021</c:v>
                </c:pt>
                <c:pt idx="7">
                  <c:v>0.3500000000000002</c:v>
                </c:pt>
                <c:pt idx="8">
                  <c:v>0.40000000000000008</c:v>
                </c:pt>
                <c:pt idx="9">
                  <c:v>0.45000000000000007</c:v>
                </c:pt>
                <c:pt idx="10">
                  <c:v>0.5</c:v>
                </c:pt>
                <c:pt idx="11">
                  <c:v>0.54999999999999993</c:v>
                </c:pt>
                <c:pt idx="12">
                  <c:v>0.60000000000000042</c:v>
                </c:pt>
                <c:pt idx="13">
                  <c:v>0.65000000000000058</c:v>
                </c:pt>
                <c:pt idx="14">
                  <c:v>0.70000000000000051</c:v>
                </c:pt>
                <c:pt idx="15">
                  <c:v>0.75000000000000056</c:v>
                </c:pt>
                <c:pt idx="16">
                  <c:v>0.8000000000000006</c:v>
                </c:pt>
                <c:pt idx="17">
                  <c:v>0.85000000000000064</c:v>
                </c:pt>
                <c:pt idx="18">
                  <c:v>0.90000000000000024</c:v>
                </c:pt>
                <c:pt idx="19">
                  <c:v>0.95000000000000062</c:v>
                </c:pt>
                <c:pt idx="20">
                  <c:v>1.0000000000000002</c:v>
                </c:pt>
                <c:pt idx="21">
                  <c:v>1.0500000000000003</c:v>
                </c:pt>
                <c:pt idx="22">
                  <c:v>1.1000000000000003</c:v>
                </c:pt>
                <c:pt idx="23">
                  <c:v>1.1500000000000012</c:v>
                </c:pt>
                <c:pt idx="24">
                  <c:v>1.2000000000000004</c:v>
                </c:pt>
                <c:pt idx="25">
                  <c:v>1.2500000000000004</c:v>
                </c:pt>
                <c:pt idx="26">
                  <c:v>1.3000000000000005</c:v>
                </c:pt>
                <c:pt idx="27">
                  <c:v>1.3500000000000005</c:v>
                </c:pt>
                <c:pt idx="28">
                  <c:v>1.4000000000000006</c:v>
                </c:pt>
                <c:pt idx="29">
                  <c:v>1.4500000000000006</c:v>
                </c:pt>
                <c:pt idx="30">
                  <c:v>1.5000000000000007</c:v>
                </c:pt>
                <c:pt idx="31">
                  <c:v>1.5500000000000007</c:v>
                </c:pt>
                <c:pt idx="32">
                  <c:v>1.6000000000000016</c:v>
                </c:pt>
                <c:pt idx="33">
                  <c:v>1.6500000000000017</c:v>
                </c:pt>
                <c:pt idx="34">
                  <c:v>1.7000000000000011</c:v>
                </c:pt>
                <c:pt idx="35">
                  <c:v>1.7500000000000011</c:v>
                </c:pt>
                <c:pt idx="36">
                  <c:v>1.8000000000000009</c:v>
                </c:pt>
                <c:pt idx="37">
                  <c:v>1.8500000000000019</c:v>
                </c:pt>
                <c:pt idx="38">
                  <c:v>1.9000000000000017</c:v>
                </c:pt>
                <c:pt idx="39">
                  <c:v>1.9500000000000017</c:v>
                </c:pt>
                <c:pt idx="40">
                  <c:v>2.0000000000000009</c:v>
                </c:pt>
              </c:numCache>
            </c:numRef>
          </c:xVal>
          <c:yVal>
            <c:numRef>
              <c:f>Foglio1!$B$2:$B$42</c:f>
              <c:numCache>
                <c:formatCode>0.00</c:formatCode>
                <c:ptCount val="41"/>
                <c:pt idx="0">
                  <c:v>0</c:v>
                </c:pt>
                <c:pt idx="1">
                  <c:v>4.5241870901797945E-2</c:v>
                </c:pt>
                <c:pt idx="2">
                  <c:v>8.1873075307798193E-2</c:v>
                </c:pt>
                <c:pt idx="3">
                  <c:v>0.11112273310225772</c:v>
                </c:pt>
                <c:pt idx="4">
                  <c:v>0.13406400920712791</c:v>
                </c:pt>
                <c:pt idx="5">
                  <c:v>0.15163266492815825</c:v>
                </c:pt>
                <c:pt idx="6">
                  <c:v>0.16464349082820806</c:v>
                </c:pt>
                <c:pt idx="7">
                  <c:v>0.17380485632699341</c:v>
                </c:pt>
                <c:pt idx="8">
                  <c:v>0.17973158564688871</c:v>
                </c:pt>
                <c:pt idx="9">
                  <c:v>0.18295634688326987</c:v>
                </c:pt>
                <c:pt idx="10">
                  <c:v>0.18393972058572142</c:v>
                </c:pt>
                <c:pt idx="11">
                  <c:v>0.18307909603394376</c:v>
                </c:pt>
                <c:pt idx="12">
                  <c:v>0.1807165271473215</c:v>
                </c:pt>
                <c:pt idx="13">
                  <c:v>0.1771456654721083</c:v>
                </c:pt>
                <c:pt idx="14">
                  <c:v>0.17261787475912463</c:v>
                </c:pt>
                <c:pt idx="15">
                  <c:v>0.16734762011132254</c:v>
                </c:pt>
                <c:pt idx="16">
                  <c:v>0.16151721439572445</c:v>
                </c:pt>
                <c:pt idx="17">
                  <c:v>0.15528099544482457</c:v>
                </c:pt>
                <c:pt idx="18">
                  <c:v>0.14876899939942806</c:v>
                </c:pt>
                <c:pt idx="19">
                  <c:v>0.14209018826150338</c:v>
                </c:pt>
                <c:pt idx="20">
                  <c:v>0.1353352832366127</c:v>
                </c:pt>
                <c:pt idx="21">
                  <c:v>0.12857924966563097</c:v>
                </c:pt>
                <c:pt idx="22">
                  <c:v>0.12188347419856715</c:v>
                </c:pt>
                <c:pt idx="23">
                  <c:v>0.1152976702812244</c:v>
                </c:pt>
                <c:pt idx="24">
                  <c:v>0.10886154394729507</c:v>
                </c:pt>
                <c:pt idx="25">
                  <c:v>0.10260624827987354</c:v>
                </c:pt>
                <c:pt idx="26">
                  <c:v>9.6555651678634086E-2</c:v>
                </c:pt>
                <c:pt idx="27">
                  <c:v>9.0727442198662384E-2</c:v>
                </c:pt>
                <c:pt idx="28">
                  <c:v>8.5134087675305059E-2</c:v>
                </c:pt>
                <c:pt idx="29">
                  <c:v>7.9783669081790493E-2</c:v>
                </c:pt>
                <c:pt idx="30">
                  <c:v>7.4680602551795899E-2</c:v>
                </c:pt>
                <c:pt idx="31">
                  <c:v>6.9826263710014533E-2</c:v>
                </c:pt>
                <c:pt idx="32">
                  <c:v>6.5219526365385874E-2</c:v>
                </c:pt>
                <c:pt idx="33">
                  <c:v>6.0857226212045985E-2</c:v>
                </c:pt>
                <c:pt idx="34">
                  <c:v>5.6734558932554274E-2</c:v>
                </c:pt>
                <c:pt idx="35">
                  <c:v>5.2845420989057319E-2</c:v>
                </c:pt>
                <c:pt idx="36">
                  <c:v>4.9182700405126609E-2</c:v>
                </c:pt>
                <c:pt idx="37">
                  <c:v>4.5738523970127842E-2</c:v>
                </c:pt>
                <c:pt idx="38">
                  <c:v>4.2504466526714572E-2</c:v>
                </c:pt>
                <c:pt idx="39">
                  <c:v>3.9471727319318521E-2</c:v>
                </c:pt>
                <c:pt idx="40">
                  <c:v>3.6631277777468385E-2</c:v>
                </c:pt>
              </c:numCache>
            </c:numRef>
          </c:yVal>
          <c:smooth val="1"/>
        </c:ser>
        <c:axId val="62105856"/>
        <c:axId val="62111744"/>
      </c:scatterChart>
      <c:valAx>
        <c:axId val="62105856"/>
        <c:scaling>
          <c:orientation val="minMax"/>
          <c:max val="2"/>
          <c:min val="0"/>
        </c:scaling>
        <c:axPos val="b"/>
        <c:numFmt formatCode="0.00" sourceLinked="1"/>
        <c:tickLblPos val="nextTo"/>
        <c:crossAx val="62111744"/>
        <c:crosses val="autoZero"/>
        <c:crossBetween val="midCat"/>
        <c:majorUnit val="0.5"/>
        <c:minorUnit val="0.1"/>
      </c:valAx>
      <c:valAx>
        <c:axId val="62111744"/>
        <c:scaling>
          <c:orientation val="minMax"/>
          <c:max val="0.2"/>
          <c:min val="0"/>
        </c:scaling>
        <c:axPos val="l"/>
        <c:majorGridlines/>
        <c:numFmt formatCode="0.00" sourceLinked="1"/>
        <c:tickLblPos val="nextTo"/>
        <c:crossAx val="62105856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224463" y="8966200"/>
            <a:ext cx="5445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fld id="{9D4B270D-E6D3-4FE4-8447-79ADB2FF5C2A}" type="slidenum">
              <a:rPr lang="en-US">
                <a:latin typeface="Book Antiqua" pitchFamily="18" charset="0"/>
              </a:rPr>
              <a:pPr eaLnBrk="0" hangingPunct="0">
                <a:defRPr/>
              </a:pPr>
              <a:t>‹N›</a:t>
            </a:fld>
            <a:endParaRPr lang="en-US">
              <a:latin typeface="Book Antiqua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0" y="739775"/>
            <a:ext cx="4872038" cy="3654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8200"/>
            <a:ext cx="48768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57950" y="476250"/>
            <a:ext cx="1924050" cy="561975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476250"/>
            <a:ext cx="5619750" cy="56197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476250"/>
            <a:ext cx="7696200" cy="112395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7719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10100" y="1981200"/>
            <a:ext cx="3771900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10100" y="4114800"/>
            <a:ext cx="3771900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76250"/>
            <a:ext cx="76962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371600" y="6324600"/>
            <a:ext cx="1981200" cy="3635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 anchorCtr="1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800">
                <a:latin typeface="Arial" charset="0"/>
              </a:rPr>
              <a:t>Giuseppe Bianchi </a:t>
            </a: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685800" y="64770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3429000" y="6477000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85800" y="65532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3429000" y="6553200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è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ð"/>
        <a:defRPr sz="3200">
          <a:solidFill>
            <a:schemeClr val="tx1"/>
          </a:solidFill>
          <a:latin typeface="Arial Narrow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à"/>
        <a:defRPr sz="28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chart" Target="../charts/chart1.xml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ChangeArrowheads="1"/>
          </p:cNvSpPr>
          <p:nvPr/>
        </p:nvSpPr>
        <p:spPr bwMode="auto">
          <a:xfrm>
            <a:off x="685800" y="2286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Random Access Performance</a:t>
            </a:r>
            <a:b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case of Aloha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The </a:t>
            </a:r>
            <a:r>
              <a:rPr lang="it-IT" dirty="0" err="1" smtClean="0"/>
              <a:t>question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it-IT" dirty="0" err="1" smtClean="0"/>
              <a:t>Random</a:t>
            </a:r>
            <a:r>
              <a:rPr lang="it-IT" dirty="0" smtClean="0"/>
              <a:t> Access </a:t>
            </a:r>
            <a:r>
              <a:rPr lang="it-IT" dirty="0" err="1" smtClean="0"/>
              <a:t>Capacity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Any</a:t>
            </a:r>
            <a:r>
              <a:rPr lang="it-IT" dirty="0" smtClean="0"/>
              <a:t> terminal </a:t>
            </a:r>
            <a:r>
              <a:rPr lang="it-IT" dirty="0" err="1" smtClean="0"/>
              <a:t>transmits</a:t>
            </a:r>
            <a:r>
              <a:rPr lang="it-IT" dirty="0" smtClean="0"/>
              <a:t> </a:t>
            </a:r>
            <a:r>
              <a:rPr lang="it-IT" dirty="0" err="1" smtClean="0"/>
              <a:t>randomly</a:t>
            </a:r>
            <a:endParaRPr lang="it-IT" dirty="0" smtClean="0"/>
          </a:p>
          <a:p>
            <a:pPr lvl="2">
              <a:defRPr/>
            </a:pPr>
            <a:r>
              <a:rPr lang="it-IT" dirty="0" err="1" smtClean="0"/>
              <a:t>Transmission</a:t>
            </a:r>
            <a:r>
              <a:rPr lang="it-IT" dirty="0" smtClean="0"/>
              <a:t> can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successful</a:t>
            </a:r>
            <a:endParaRPr lang="it-IT" dirty="0" smtClean="0"/>
          </a:p>
          <a:p>
            <a:pPr lvl="2">
              <a:defRPr/>
            </a:pPr>
            <a:r>
              <a:rPr lang="it-IT" dirty="0" smtClean="0"/>
              <a:t>Or can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insuccessful</a:t>
            </a:r>
            <a:r>
              <a:rPr lang="it-IT" dirty="0" smtClean="0"/>
              <a:t> </a:t>
            </a:r>
            <a:r>
              <a:rPr lang="it-IT" dirty="0" err="1" smtClean="0"/>
              <a:t>because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collisions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Easier</a:t>
            </a:r>
            <a:r>
              <a:rPr lang="it-IT" dirty="0" smtClean="0"/>
              <a:t> case: no </a:t>
            </a:r>
            <a:r>
              <a:rPr lang="it-IT" dirty="0" err="1" smtClean="0"/>
              <a:t>carrier</a:t>
            </a:r>
            <a:r>
              <a:rPr lang="it-IT" dirty="0" smtClean="0"/>
              <a:t> </a:t>
            </a:r>
            <a:r>
              <a:rPr lang="it-IT" dirty="0" err="1" smtClean="0"/>
              <a:t>sense</a:t>
            </a:r>
            <a:r>
              <a:rPr lang="it-IT" dirty="0" smtClean="0"/>
              <a:t> (ALOHA)</a:t>
            </a:r>
          </a:p>
          <a:p>
            <a:pPr>
              <a:defRPr/>
            </a:pPr>
            <a:r>
              <a:rPr lang="it-IT" dirty="0" err="1" smtClean="0"/>
              <a:t>Intuition</a:t>
            </a:r>
            <a:r>
              <a:rPr lang="it-IT" dirty="0" smtClean="0"/>
              <a:t>:</a:t>
            </a:r>
          </a:p>
          <a:p>
            <a:pPr lvl="1">
              <a:defRPr/>
            </a:pPr>
            <a:r>
              <a:rPr lang="it-IT" dirty="0" err="1" smtClean="0"/>
              <a:t>If</a:t>
            </a:r>
            <a:r>
              <a:rPr lang="it-IT" dirty="0" smtClean="0"/>
              <a:t> “</a:t>
            </a:r>
            <a:r>
              <a:rPr lang="it-IT" dirty="0" err="1" smtClean="0"/>
              <a:t>little</a:t>
            </a:r>
            <a:r>
              <a:rPr lang="it-IT" dirty="0" smtClean="0"/>
              <a:t>” </a:t>
            </a:r>
            <a:r>
              <a:rPr lang="it-IT" dirty="0" err="1" smtClean="0"/>
              <a:t>traffic</a:t>
            </a:r>
            <a:r>
              <a:rPr lang="it-IT" dirty="0" smtClean="0"/>
              <a:t>, </a:t>
            </a:r>
            <a:r>
              <a:rPr lang="it-IT" dirty="0" err="1" smtClean="0"/>
              <a:t>limited</a:t>
            </a:r>
            <a:r>
              <a:rPr lang="it-IT" dirty="0" smtClean="0"/>
              <a:t> </a:t>
            </a:r>
            <a:r>
              <a:rPr lang="it-IT" dirty="0" err="1" smtClean="0"/>
              <a:t>collision</a:t>
            </a:r>
            <a:r>
              <a:rPr lang="it-IT" dirty="0" smtClean="0"/>
              <a:t>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little</a:t>
            </a:r>
            <a:r>
              <a:rPr lang="it-IT" dirty="0" smtClean="0"/>
              <a:t> </a:t>
            </a:r>
            <a:r>
              <a:rPr lang="it-IT" dirty="0" err="1" smtClean="0"/>
              <a:t>throughput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If</a:t>
            </a:r>
            <a:r>
              <a:rPr lang="it-IT" dirty="0" smtClean="0"/>
              <a:t> “</a:t>
            </a:r>
            <a:r>
              <a:rPr lang="it-IT" dirty="0" err="1" smtClean="0"/>
              <a:t>large</a:t>
            </a:r>
            <a:r>
              <a:rPr lang="it-IT" dirty="0" smtClean="0"/>
              <a:t>” </a:t>
            </a:r>
            <a:r>
              <a:rPr lang="it-IT" dirty="0" err="1" smtClean="0"/>
              <a:t>traffic</a:t>
            </a:r>
            <a:r>
              <a:rPr lang="it-IT" dirty="0" smtClean="0"/>
              <a:t>, </a:t>
            </a:r>
            <a:r>
              <a:rPr lang="it-IT" dirty="0" err="1" smtClean="0"/>
              <a:t>several</a:t>
            </a:r>
            <a:r>
              <a:rPr lang="it-IT" dirty="0" smtClean="0"/>
              <a:t> </a:t>
            </a:r>
            <a:r>
              <a:rPr lang="it-IT" dirty="0" err="1" smtClean="0"/>
              <a:t>transmissions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a </a:t>
            </a:r>
            <a:r>
              <a:rPr lang="it-IT" dirty="0" err="1" smtClean="0"/>
              <a:t>lot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collisions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there</a:t>
            </a:r>
            <a:r>
              <a:rPr lang="it-IT" dirty="0" smtClean="0"/>
              <a:t> some “</a:t>
            </a:r>
            <a:r>
              <a:rPr lang="it-IT" dirty="0" err="1" smtClean="0"/>
              <a:t>maximum</a:t>
            </a:r>
            <a:r>
              <a:rPr lang="it-IT" dirty="0" smtClean="0"/>
              <a:t>” performance case?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Scenario</a:t>
            </a:r>
            <a:endParaRPr lang="it-IT" dirty="0"/>
          </a:p>
        </p:txBody>
      </p:sp>
      <p:cxnSp>
        <p:nvCxnSpPr>
          <p:cNvPr id="21507" name="Connettore 2 4"/>
          <p:cNvCxnSpPr>
            <a:cxnSpLocks noChangeShapeType="1"/>
          </p:cNvCxnSpPr>
          <p:nvPr/>
        </p:nvCxnSpPr>
        <p:spPr bwMode="auto">
          <a:xfrm>
            <a:off x="2195513" y="2349500"/>
            <a:ext cx="6624637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21508" name="Rettangolo 5"/>
          <p:cNvSpPr>
            <a:spLocks noChangeArrowheads="1"/>
          </p:cNvSpPr>
          <p:nvPr/>
        </p:nvSpPr>
        <p:spPr bwMode="auto">
          <a:xfrm>
            <a:off x="3924300" y="1844675"/>
            <a:ext cx="2232025" cy="5048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it-IT"/>
              <a:t>Packet size T</a:t>
            </a:r>
          </a:p>
        </p:txBody>
      </p:sp>
      <p:sp>
        <p:nvSpPr>
          <p:cNvPr id="21509" name="CasellaDiTesto 6"/>
          <p:cNvSpPr txBox="1">
            <a:spLocks noChangeArrowheads="1"/>
          </p:cNvSpPr>
          <p:nvPr/>
        </p:nvSpPr>
        <p:spPr bwMode="auto">
          <a:xfrm>
            <a:off x="1619250" y="1887538"/>
            <a:ext cx="1198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A</a:t>
            </a:r>
          </a:p>
        </p:txBody>
      </p:sp>
      <p:cxnSp>
        <p:nvCxnSpPr>
          <p:cNvPr id="21510" name="Connettore 2 7"/>
          <p:cNvCxnSpPr>
            <a:cxnSpLocks noChangeShapeType="1"/>
          </p:cNvCxnSpPr>
          <p:nvPr/>
        </p:nvCxnSpPr>
        <p:spPr bwMode="auto">
          <a:xfrm>
            <a:off x="2195513" y="3211513"/>
            <a:ext cx="6624637" cy="15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21511" name="Rettangolo 8"/>
          <p:cNvSpPr>
            <a:spLocks noChangeArrowheads="1"/>
          </p:cNvSpPr>
          <p:nvPr/>
        </p:nvSpPr>
        <p:spPr bwMode="auto">
          <a:xfrm>
            <a:off x="6443663" y="2706688"/>
            <a:ext cx="2232025" cy="5048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it-IT"/>
              <a:t>Packet size T</a:t>
            </a:r>
          </a:p>
        </p:txBody>
      </p:sp>
      <p:sp>
        <p:nvSpPr>
          <p:cNvPr id="21512" name="CasellaDiTesto 9"/>
          <p:cNvSpPr txBox="1">
            <a:spLocks noChangeArrowheads="1"/>
          </p:cNvSpPr>
          <p:nvPr/>
        </p:nvSpPr>
        <p:spPr bwMode="auto">
          <a:xfrm>
            <a:off x="1619250" y="2749550"/>
            <a:ext cx="1212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B</a:t>
            </a:r>
          </a:p>
        </p:txBody>
      </p:sp>
      <p:sp>
        <p:nvSpPr>
          <p:cNvPr id="21513" name="CasellaDiTesto 10"/>
          <p:cNvSpPr txBox="1">
            <a:spLocks noChangeArrowheads="1"/>
          </p:cNvSpPr>
          <p:nvPr/>
        </p:nvSpPr>
        <p:spPr bwMode="auto">
          <a:xfrm>
            <a:off x="179388" y="2349500"/>
            <a:ext cx="14065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SUCCESS</a:t>
            </a:r>
          </a:p>
        </p:txBody>
      </p:sp>
      <p:cxnSp>
        <p:nvCxnSpPr>
          <p:cNvPr id="21514" name="Connettore 2 11"/>
          <p:cNvCxnSpPr>
            <a:cxnSpLocks noChangeShapeType="1"/>
          </p:cNvCxnSpPr>
          <p:nvPr/>
        </p:nvCxnSpPr>
        <p:spPr bwMode="auto">
          <a:xfrm>
            <a:off x="2195513" y="4868863"/>
            <a:ext cx="6624637" cy="15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21515" name="Rettangolo 12"/>
          <p:cNvSpPr>
            <a:spLocks noChangeArrowheads="1"/>
          </p:cNvSpPr>
          <p:nvPr/>
        </p:nvSpPr>
        <p:spPr bwMode="auto">
          <a:xfrm>
            <a:off x="3924300" y="4365625"/>
            <a:ext cx="2232025" cy="5032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it-IT"/>
              <a:t>Packet size T</a:t>
            </a:r>
          </a:p>
        </p:txBody>
      </p:sp>
      <p:sp>
        <p:nvSpPr>
          <p:cNvPr id="21516" name="CasellaDiTesto 13"/>
          <p:cNvSpPr txBox="1">
            <a:spLocks noChangeArrowheads="1"/>
          </p:cNvSpPr>
          <p:nvPr/>
        </p:nvSpPr>
        <p:spPr bwMode="auto">
          <a:xfrm>
            <a:off x="1619250" y="4406900"/>
            <a:ext cx="1198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A</a:t>
            </a:r>
          </a:p>
        </p:txBody>
      </p:sp>
      <p:cxnSp>
        <p:nvCxnSpPr>
          <p:cNvPr id="21517" name="Connettore 2 14"/>
          <p:cNvCxnSpPr>
            <a:cxnSpLocks noChangeShapeType="1"/>
          </p:cNvCxnSpPr>
          <p:nvPr/>
        </p:nvCxnSpPr>
        <p:spPr bwMode="auto">
          <a:xfrm>
            <a:off x="2195513" y="5730875"/>
            <a:ext cx="6624637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21518" name="Rettangolo 15"/>
          <p:cNvSpPr>
            <a:spLocks noChangeArrowheads="1"/>
          </p:cNvSpPr>
          <p:nvPr/>
        </p:nvSpPr>
        <p:spPr bwMode="auto">
          <a:xfrm>
            <a:off x="5435600" y="5227638"/>
            <a:ext cx="2232025" cy="503237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it-IT"/>
              <a:t>Packet size T</a:t>
            </a:r>
          </a:p>
        </p:txBody>
      </p:sp>
      <p:sp>
        <p:nvSpPr>
          <p:cNvPr id="21519" name="CasellaDiTesto 16"/>
          <p:cNvSpPr txBox="1">
            <a:spLocks noChangeArrowheads="1"/>
          </p:cNvSpPr>
          <p:nvPr/>
        </p:nvSpPr>
        <p:spPr bwMode="auto">
          <a:xfrm>
            <a:off x="1619250" y="5270500"/>
            <a:ext cx="12128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B</a:t>
            </a:r>
          </a:p>
        </p:txBody>
      </p:sp>
      <p:sp>
        <p:nvSpPr>
          <p:cNvPr id="21520" name="CasellaDiTesto 17"/>
          <p:cNvSpPr txBox="1">
            <a:spLocks noChangeArrowheads="1"/>
          </p:cNvSpPr>
          <p:nvPr/>
        </p:nvSpPr>
        <p:spPr bwMode="auto">
          <a:xfrm>
            <a:off x="179388" y="4868863"/>
            <a:ext cx="1536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COLLISION</a:t>
            </a:r>
          </a:p>
        </p:txBody>
      </p:sp>
      <p:sp>
        <p:nvSpPr>
          <p:cNvPr id="19" name="Rettangolo 18"/>
          <p:cNvSpPr/>
          <p:nvPr/>
        </p:nvSpPr>
        <p:spPr bwMode="auto">
          <a:xfrm>
            <a:off x="5435600" y="4365625"/>
            <a:ext cx="720725" cy="50323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20" name="Rettangolo 19"/>
          <p:cNvSpPr/>
          <p:nvPr/>
        </p:nvSpPr>
        <p:spPr bwMode="auto">
          <a:xfrm>
            <a:off x="5435600" y="5229225"/>
            <a:ext cx="720725" cy="50323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Modeling</a:t>
            </a:r>
            <a:r>
              <a:rPr lang="it-IT" dirty="0" smtClean="0"/>
              <a:t> </a:t>
            </a:r>
            <a:r>
              <a:rPr lang="it-IT" dirty="0" err="1" smtClean="0"/>
              <a:t>assumptions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it-IT" dirty="0" smtClean="0"/>
              <a:t>Infinite </a:t>
            </a:r>
            <a:r>
              <a:rPr lang="it-IT" dirty="0" err="1" smtClean="0"/>
              <a:t>stations</a:t>
            </a:r>
            <a:endParaRPr lang="it-IT" dirty="0" smtClean="0"/>
          </a:p>
          <a:p>
            <a:pPr>
              <a:defRPr/>
            </a:pPr>
            <a:r>
              <a:rPr lang="it-IT" dirty="0" smtClean="0"/>
              <a:t>Frame </a:t>
            </a:r>
            <a:r>
              <a:rPr lang="it-IT" dirty="0" err="1" smtClean="0"/>
              <a:t>arrival</a:t>
            </a:r>
            <a:r>
              <a:rPr lang="it-IT" dirty="0" smtClean="0"/>
              <a:t> rate</a:t>
            </a:r>
          </a:p>
          <a:p>
            <a:pPr lvl="1">
              <a:defRPr/>
            </a:pPr>
            <a:r>
              <a:rPr lang="it-IT" dirty="0" smtClean="0"/>
              <a:t>σ </a:t>
            </a:r>
            <a:r>
              <a:rPr lang="it-IT" dirty="0" err="1" smtClean="0"/>
              <a:t>frames</a:t>
            </a:r>
            <a:r>
              <a:rPr lang="it-IT" dirty="0" smtClean="0"/>
              <a:t>/</a:t>
            </a:r>
            <a:r>
              <a:rPr lang="it-IT" dirty="0" err="1" smtClean="0"/>
              <a:t>second</a:t>
            </a:r>
            <a:r>
              <a:rPr lang="it-IT" dirty="0" smtClean="0"/>
              <a:t>, </a:t>
            </a:r>
            <a:r>
              <a:rPr lang="it-IT" dirty="0" err="1" smtClean="0"/>
              <a:t>Poisson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S = </a:t>
            </a:r>
            <a:r>
              <a:rPr lang="it-IT" dirty="0" err="1" smtClean="0"/>
              <a:t>σT</a:t>
            </a:r>
            <a:r>
              <a:rPr lang="it-IT" dirty="0" smtClean="0"/>
              <a:t> </a:t>
            </a:r>
            <a:r>
              <a:rPr lang="it-IT" dirty="0" err="1" smtClean="0"/>
              <a:t>frames</a:t>
            </a:r>
            <a:r>
              <a:rPr lang="it-IT" dirty="0" smtClean="0"/>
              <a:t>/</a:t>
            </a:r>
            <a:r>
              <a:rPr lang="it-IT" dirty="0" err="1" smtClean="0"/>
              <a:t>packet_time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Retransmission</a:t>
            </a:r>
            <a:r>
              <a:rPr lang="it-IT" dirty="0" smtClean="0"/>
              <a:t>:</a:t>
            </a:r>
          </a:p>
          <a:p>
            <a:pPr lvl="1">
              <a:defRPr/>
            </a:pPr>
            <a:r>
              <a:rPr lang="it-IT" dirty="0" smtClean="0"/>
              <a:t>A frame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retransmitted</a:t>
            </a:r>
            <a:r>
              <a:rPr lang="it-IT" dirty="0" smtClean="0"/>
              <a:t> </a:t>
            </a:r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collision</a:t>
            </a:r>
            <a:r>
              <a:rPr lang="it-IT" dirty="0" smtClean="0"/>
              <a:t>, at </a:t>
            </a:r>
            <a:r>
              <a:rPr lang="it-IT" dirty="0" err="1" smtClean="0"/>
              <a:t>random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,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succeeds</a:t>
            </a:r>
            <a:r>
              <a:rPr lang="it-IT" dirty="0" smtClean="0"/>
              <a:t> in </a:t>
            </a:r>
            <a:r>
              <a:rPr lang="it-IT" dirty="0" err="1" smtClean="0"/>
              <a:t>being</a:t>
            </a:r>
            <a:r>
              <a:rPr lang="it-IT" dirty="0" smtClean="0"/>
              <a:t> </a:t>
            </a:r>
            <a:r>
              <a:rPr lang="it-IT" dirty="0" err="1" smtClean="0"/>
              <a:t>transmitted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S = </a:t>
            </a:r>
            <a:r>
              <a:rPr lang="it-IT" dirty="0" err="1" smtClean="0"/>
              <a:t>arrival</a:t>
            </a:r>
            <a:r>
              <a:rPr lang="it-IT" dirty="0" smtClean="0"/>
              <a:t> rate = </a:t>
            </a:r>
            <a:r>
              <a:rPr lang="it-IT" dirty="0" err="1" smtClean="0"/>
              <a:t>throughput</a:t>
            </a:r>
            <a:r>
              <a:rPr lang="it-IT" dirty="0" smtClean="0"/>
              <a:t>!</a:t>
            </a:r>
          </a:p>
          <a:p>
            <a:pPr>
              <a:defRPr/>
            </a:pPr>
            <a:r>
              <a:rPr lang="it-IT" dirty="0" smtClean="0"/>
              <a:t>Frame </a:t>
            </a:r>
            <a:r>
              <a:rPr lang="it-IT" dirty="0" err="1" smtClean="0"/>
              <a:t>transmission</a:t>
            </a:r>
            <a:r>
              <a:rPr lang="it-IT" dirty="0" smtClean="0"/>
              <a:t> rate</a:t>
            </a:r>
          </a:p>
          <a:p>
            <a:pPr lvl="1">
              <a:defRPr/>
            </a:pPr>
            <a:r>
              <a:rPr lang="el-GR" dirty="0" smtClean="0"/>
              <a:t>Λ</a:t>
            </a:r>
            <a:r>
              <a:rPr lang="it-IT" dirty="0" smtClean="0"/>
              <a:t> </a:t>
            </a:r>
            <a:r>
              <a:rPr lang="it-IT" dirty="0" err="1" smtClean="0"/>
              <a:t>frames</a:t>
            </a:r>
            <a:r>
              <a:rPr lang="it-IT" dirty="0" smtClean="0"/>
              <a:t>/</a:t>
            </a:r>
            <a:r>
              <a:rPr lang="it-IT" dirty="0" err="1" smtClean="0"/>
              <a:t>second</a:t>
            </a:r>
            <a:r>
              <a:rPr lang="it-IT" dirty="0" smtClean="0"/>
              <a:t>, </a:t>
            </a:r>
            <a:r>
              <a:rPr lang="it-IT" dirty="0" err="1" smtClean="0"/>
              <a:t>Poisson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G = </a:t>
            </a:r>
            <a:r>
              <a:rPr lang="el-GR" dirty="0" smtClean="0"/>
              <a:t>Λ</a:t>
            </a:r>
            <a:r>
              <a:rPr lang="it-IT" dirty="0" smtClean="0"/>
              <a:t> T </a:t>
            </a:r>
            <a:r>
              <a:rPr lang="it-IT" dirty="0" err="1" smtClean="0"/>
              <a:t>frames</a:t>
            </a:r>
            <a:r>
              <a:rPr lang="it-IT" dirty="0" smtClean="0"/>
              <a:t>/</a:t>
            </a:r>
            <a:r>
              <a:rPr lang="it-IT" dirty="0" err="1" smtClean="0"/>
              <a:t>packet_time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Includes</a:t>
            </a:r>
            <a:r>
              <a:rPr lang="it-IT" dirty="0" smtClean="0"/>
              <a:t> “</a:t>
            </a:r>
            <a:r>
              <a:rPr lang="it-IT" dirty="0" err="1" smtClean="0"/>
              <a:t>retransmission</a:t>
            </a:r>
            <a:r>
              <a:rPr lang="it-IT" dirty="0" smtClean="0"/>
              <a:t>” </a:t>
            </a:r>
            <a:r>
              <a:rPr lang="it-IT" dirty="0" err="1" smtClean="0"/>
              <a:t>load</a:t>
            </a:r>
            <a:r>
              <a:rPr lang="it-IT" dirty="0" smtClean="0"/>
              <a:t>: G&gt;S</a:t>
            </a:r>
            <a:endParaRPr lang="it-IT" u="sn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Probability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channel</a:t>
            </a:r>
            <a:r>
              <a:rPr lang="it-IT" dirty="0" smtClean="0"/>
              <a:t> </a:t>
            </a:r>
            <a:r>
              <a:rPr lang="it-IT" dirty="0" err="1" smtClean="0"/>
              <a:t>transmissions</a:t>
            </a:r>
            <a:endParaRPr lang="it-IT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p:oleObj spid="_x0000_s1026" name="Equazione" r:id="rId4" imgW="914400" imgH="215640" progId="Equation.3">
              <p:embed/>
            </p:oleObj>
          </a:graphicData>
        </a:graphic>
      </p:graphicFrame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565150" y="1860550"/>
          <a:ext cx="8051800" cy="3152775"/>
        </p:xfrm>
        <a:graphic>
          <a:graphicData uri="http://schemas.openxmlformats.org/presentationml/2006/ole">
            <p:oleObj spid="_x0000_s1027" name="Equazione" r:id="rId5" imgW="3340080" imgH="130788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33375"/>
            <a:ext cx="7696200" cy="503238"/>
          </a:xfrm>
        </p:spPr>
        <p:txBody>
          <a:bodyPr/>
          <a:lstStyle/>
          <a:p>
            <a:pPr>
              <a:defRPr/>
            </a:pPr>
            <a:r>
              <a:rPr lang="it-IT" dirty="0" err="1" smtClean="0"/>
              <a:t>Vulnerability</a:t>
            </a:r>
            <a:r>
              <a:rPr lang="it-IT" dirty="0" smtClean="0"/>
              <a:t> </a:t>
            </a:r>
            <a:r>
              <a:rPr lang="it-IT" dirty="0" err="1" smtClean="0"/>
              <a:t>period</a:t>
            </a:r>
            <a:r>
              <a:rPr lang="it-IT" dirty="0" smtClean="0"/>
              <a:t>: 2T</a:t>
            </a:r>
            <a:endParaRPr lang="it-IT" dirty="0"/>
          </a:p>
        </p:txBody>
      </p:sp>
      <p:cxnSp>
        <p:nvCxnSpPr>
          <p:cNvPr id="23555" name="Connettore 2 4"/>
          <p:cNvCxnSpPr>
            <a:cxnSpLocks noChangeShapeType="1"/>
          </p:cNvCxnSpPr>
          <p:nvPr/>
        </p:nvCxnSpPr>
        <p:spPr bwMode="auto">
          <a:xfrm>
            <a:off x="1258888" y="2349500"/>
            <a:ext cx="6624637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23556" name="Rettangolo 5"/>
          <p:cNvSpPr>
            <a:spLocks noChangeArrowheads="1"/>
          </p:cNvSpPr>
          <p:nvPr/>
        </p:nvSpPr>
        <p:spPr bwMode="auto">
          <a:xfrm>
            <a:off x="4140200" y="1844675"/>
            <a:ext cx="2232025" cy="504825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rgbClr val="00B05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it-IT"/>
              <a:t>Packet size T</a:t>
            </a:r>
          </a:p>
        </p:txBody>
      </p:sp>
      <p:sp>
        <p:nvSpPr>
          <p:cNvPr id="23557" name="CasellaDiTesto 6"/>
          <p:cNvSpPr txBox="1">
            <a:spLocks noChangeArrowheads="1"/>
          </p:cNvSpPr>
          <p:nvPr/>
        </p:nvSpPr>
        <p:spPr bwMode="auto">
          <a:xfrm>
            <a:off x="60325" y="1887538"/>
            <a:ext cx="1198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A</a:t>
            </a:r>
          </a:p>
        </p:txBody>
      </p:sp>
      <p:cxnSp>
        <p:nvCxnSpPr>
          <p:cNvPr id="23558" name="Connettore 2 7"/>
          <p:cNvCxnSpPr>
            <a:cxnSpLocks noChangeShapeType="1"/>
          </p:cNvCxnSpPr>
          <p:nvPr/>
        </p:nvCxnSpPr>
        <p:spPr bwMode="auto">
          <a:xfrm>
            <a:off x="1258888" y="3355975"/>
            <a:ext cx="6624637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23559" name="Rettangolo 8"/>
          <p:cNvSpPr>
            <a:spLocks noChangeArrowheads="1"/>
          </p:cNvSpPr>
          <p:nvPr/>
        </p:nvSpPr>
        <p:spPr bwMode="auto">
          <a:xfrm>
            <a:off x="5868988" y="2851150"/>
            <a:ext cx="2232025" cy="5048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it-IT"/>
          </a:p>
        </p:txBody>
      </p:sp>
      <p:sp>
        <p:nvSpPr>
          <p:cNvPr id="23560" name="CasellaDiTesto 9"/>
          <p:cNvSpPr txBox="1">
            <a:spLocks noChangeArrowheads="1"/>
          </p:cNvSpPr>
          <p:nvPr/>
        </p:nvSpPr>
        <p:spPr bwMode="auto">
          <a:xfrm>
            <a:off x="107950" y="2894013"/>
            <a:ext cx="1212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B</a:t>
            </a:r>
          </a:p>
        </p:txBody>
      </p:sp>
      <p:cxnSp>
        <p:nvCxnSpPr>
          <p:cNvPr id="23561" name="Connettore 2 7"/>
          <p:cNvCxnSpPr>
            <a:cxnSpLocks noChangeShapeType="1"/>
          </p:cNvCxnSpPr>
          <p:nvPr/>
        </p:nvCxnSpPr>
        <p:spPr bwMode="auto">
          <a:xfrm>
            <a:off x="1258888" y="4291013"/>
            <a:ext cx="6624637" cy="15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23562" name="Rettangolo 8"/>
          <p:cNvSpPr>
            <a:spLocks noChangeArrowheads="1"/>
          </p:cNvSpPr>
          <p:nvPr/>
        </p:nvSpPr>
        <p:spPr bwMode="auto">
          <a:xfrm>
            <a:off x="3492500" y="3786188"/>
            <a:ext cx="2232025" cy="5048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it-IT"/>
          </a:p>
        </p:txBody>
      </p:sp>
      <p:sp>
        <p:nvSpPr>
          <p:cNvPr id="23563" name="CasellaDiTesto 9"/>
          <p:cNvSpPr txBox="1">
            <a:spLocks noChangeArrowheads="1"/>
          </p:cNvSpPr>
          <p:nvPr/>
        </p:nvSpPr>
        <p:spPr bwMode="auto">
          <a:xfrm>
            <a:off x="107950" y="3829050"/>
            <a:ext cx="1212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B</a:t>
            </a:r>
          </a:p>
        </p:txBody>
      </p:sp>
      <p:cxnSp>
        <p:nvCxnSpPr>
          <p:cNvPr id="23564" name="Connettore 2 7"/>
          <p:cNvCxnSpPr>
            <a:cxnSpLocks noChangeShapeType="1"/>
          </p:cNvCxnSpPr>
          <p:nvPr/>
        </p:nvCxnSpPr>
        <p:spPr bwMode="auto">
          <a:xfrm>
            <a:off x="1258888" y="5227638"/>
            <a:ext cx="6624637" cy="15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23565" name="Rettangolo 8"/>
          <p:cNvSpPr>
            <a:spLocks noChangeArrowheads="1"/>
          </p:cNvSpPr>
          <p:nvPr/>
        </p:nvSpPr>
        <p:spPr bwMode="auto">
          <a:xfrm>
            <a:off x="2411413" y="4722813"/>
            <a:ext cx="2232025" cy="5048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it-IT"/>
          </a:p>
        </p:txBody>
      </p:sp>
      <p:sp>
        <p:nvSpPr>
          <p:cNvPr id="23566" name="CasellaDiTesto 9"/>
          <p:cNvSpPr txBox="1">
            <a:spLocks noChangeArrowheads="1"/>
          </p:cNvSpPr>
          <p:nvPr/>
        </p:nvSpPr>
        <p:spPr bwMode="auto">
          <a:xfrm>
            <a:off x="107950" y="4765675"/>
            <a:ext cx="1212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B</a:t>
            </a:r>
          </a:p>
        </p:txBody>
      </p:sp>
      <p:cxnSp>
        <p:nvCxnSpPr>
          <p:cNvPr id="23567" name="Connettore 2 7"/>
          <p:cNvCxnSpPr>
            <a:cxnSpLocks noChangeShapeType="1"/>
          </p:cNvCxnSpPr>
          <p:nvPr/>
        </p:nvCxnSpPr>
        <p:spPr bwMode="auto">
          <a:xfrm>
            <a:off x="1258888" y="6164263"/>
            <a:ext cx="6624637" cy="15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23568" name="Rettangolo 8"/>
          <p:cNvSpPr>
            <a:spLocks noChangeArrowheads="1"/>
          </p:cNvSpPr>
          <p:nvPr/>
        </p:nvSpPr>
        <p:spPr bwMode="auto">
          <a:xfrm>
            <a:off x="1403350" y="5659438"/>
            <a:ext cx="2232025" cy="5048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it-IT"/>
          </a:p>
        </p:txBody>
      </p:sp>
      <p:sp>
        <p:nvSpPr>
          <p:cNvPr id="23569" name="CasellaDiTesto 9"/>
          <p:cNvSpPr txBox="1">
            <a:spLocks noChangeArrowheads="1"/>
          </p:cNvSpPr>
          <p:nvPr/>
        </p:nvSpPr>
        <p:spPr bwMode="auto">
          <a:xfrm>
            <a:off x="107950" y="5702300"/>
            <a:ext cx="1212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B</a:t>
            </a:r>
          </a:p>
        </p:txBody>
      </p:sp>
      <p:cxnSp>
        <p:nvCxnSpPr>
          <p:cNvPr id="23570" name="Connettore 1 24"/>
          <p:cNvCxnSpPr>
            <a:cxnSpLocks noChangeShapeType="1"/>
          </p:cNvCxnSpPr>
          <p:nvPr/>
        </p:nvCxnSpPr>
        <p:spPr bwMode="auto">
          <a:xfrm>
            <a:off x="4140200" y="1628775"/>
            <a:ext cx="223202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23571" name="Connettore 1 25"/>
          <p:cNvCxnSpPr>
            <a:cxnSpLocks noChangeShapeType="1"/>
          </p:cNvCxnSpPr>
          <p:nvPr/>
        </p:nvCxnSpPr>
        <p:spPr bwMode="auto">
          <a:xfrm>
            <a:off x="1908175" y="1628775"/>
            <a:ext cx="223202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23572" name="CasellaDiTesto 26"/>
          <p:cNvSpPr txBox="1">
            <a:spLocks noChangeArrowheads="1"/>
          </p:cNvSpPr>
          <p:nvPr/>
        </p:nvSpPr>
        <p:spPr bwMode="auto">
          <a:xfrm>
            <a:off x="5097463" y="1166813"/>
            <a:ext cx="338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T</a:t>
            </a:r>
          </a:p>
        </p:txBody>
      </p:sp>
      <p:sp>
        <p:nvSpPr>
          <p:cNvPr id="23573" name="CasellaDiTesto 27"/>
          <p:cNvSpPr txBox="1">
            <a:spLocks noChangeArrowheads="1"/>
          </p:cNvSpPr>
          <p:nvPr/>
        </p:nvSpPr>
        <p:spPr bwMode="auto">
          <a:xfrm>
            <a:off x="2936875" y="1166813"/>
            <a:ext cx="339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T</a:t>
            </a:r>
          </a:p>
        </p:txBody>
      </p:sp>
      <p:cxnSp>
        <p:nvCxnSpPr>
          <p:cNvPr id="23574" name="Connettore 1 29"/>
          <p:cNvCxnSpPr>
            <a:cxnSpLocks noChangeShapeType="1"/>
          </p:cNvCxnSpPr>
          <p:nvPr/>
        </p:nvCxnSpPr>
        <p:spPr bwMode="auto">
          <a:xfrm rot="5400000">
            <a:off x="3924300" y="3789363"/>
            <a:ext cx="489585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cxnSp>
        <p:nvCxnSpPr>
          <p:cNvPr id="23575" name="Connettore 1 30"/>
          <p:cNvCxnSpPr>
            <a:cxnSpLocks noChangeShapeType="1"/>
          </p:cNvCxnSpPr>
          <p:nvPr/>
        </p:nvCxnSpPr>
        <p:spPr bwMode="auto">
          <a:xfrm rot="5400000">
            <a:off x="-539750" y="3789363"/>
            <a:ext cx="489585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cxnSp>
        <p:nvCxnSpPr>
          <p:cNvPr id="23576" name="Connettore 2 34"/>
          <p:cNvCxnSpPr>
            <a:cxnSpLocks noChangeShapeType="1"/>
          </p:cNvCxnSpPr>
          <p:nvPr/>
        </p:nvCxnSpPr>
        <p:spPr bwMode="auto">
          <a:xfrm rot="5400000" flipH="1" flipV="1">
            <a:off x="5472112" y="2960688"/>
            <a:ext cx="792163" cy="1588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23577" name="Connettore 2 35"/>
          <p:cNvCxnSpPr>
            <a:cxnSpLocks noChangeShapeType="1"/>
          </p:cNvCxnSpPr>
          <p:nvPr/>
        </p:nvCxnSpPr>
        <p:spPr bwMode="auto">
          <a:xfrm rot="5400000" flipH="1" flipV="1">
            <a:off x="3096419" y="3896519"/>
            <a:ext cx="792162" cy="0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23578" name="Connettore 2 36"/>
          <p:cNvCxnSpPr>
            <a:cxnSpLocks noChangeShapeType="1"/>
          </p:cNvCxnSpPr>
          <p:nvPr/>
        </p:nvCxnSpPr>
        <p:spPr bwMode="auto">
          <a:xfrm rot="5400000" flipH="1" flipV="1">
            <a:off x="2016126" y="4832350"/>
            <a:ext cx="792162" cy="1587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23579" name="Connettore 2 37"/>
          <p:cNvCxnSpPr>
            <a:cxnSpLocks noChangeShapeType="1"/>
          </p:cNvCxnSpPr>
          <p:nvPr/>
        </p:nvCxnSpPr>
        <p:spPr bwMode="auto">
          <a:xfrm rot="5400000" flipH="1" flipV="1">
            <a:off x="1008063" y="5768975"/>
            <a:ext cx="792162" cy="1588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23580" name="CasellaDiTesto 38"/>
          <p:cNvSpPr txBox="1">
            <a:spLocks noChangeArrowheads="1"/>
          </p:cNvSpPr>
          <p:nvPr/>
        </p:nvSpPr>
        <p:spPr bwMode="auto">
          <a:xfrm>
            <a:off x="3995738" y="5013325"/>
            <a:ext cx="6905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XXX</a:t>
            </a:r>
          </a:p>
        </p:txBody>
      </p:sp>
      <p:sp>
        <p:nvSpPr>
          <p:cNvPr id="23581" name="CasellaDiTesto 39"/>
          <p:cNvSpPr txBox="1">
            <a:spLocks noChangeArrowheads="1"/>
          </p:cNvSpPr>
          <p:nvPr/>
        </p:nvSpPr>
        <p:spPr bwMode="auto">
          <a:xfrm>
            <a:off x="4067175" y="4005263"/>
            <a:ext cx="17002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XXXXXXXXX</a:t>
            </a:r>
          </a:p>
        </p:txBody>
      </p:sp>
      <p:sp>
        <p:nvSpPr>
          <p:cNvPr id="23582" name="CasellaDiTesto 40"/>
          <p:cNvSpPr txBox="1">
            <a:spLocks noChangeArrowheads="1"/>
          </p:cNvSpPr>
          <p:nvPr/>
        </p:nvSpPr>
        <p:spPr bwMode="auto">
          <a:xfrm>
            <a:off x="5867400" y="3068638"/>
            <a:ext cx="690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XXX</a:t>
            </a:r>
          </a:p>
        </p:txBody>
      </p:sp>
      <p:sp>
        <p:nvSpPr>
          <p:cNvPr id="23583" name="CasellaDiTesto 41"/>
          <p:cNvSpPr txBox="1">
            <a:spLocks noChangeArrowheads="1"/>
          </p:cNvSpPr>
          <p:nvPr/>
        </p:nvSpPr>
        <p:spPr bwMode="auto">
          <a:xfrm>
            <a:off x="3851275" y="5661025"/>
            <a:ext cx="620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OK!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115888"/>
            <a:ext cx="7696200" cy="1123950"/>
          </a:xfrm>
        </p:spPr>
        <p:txBody>
          <a:bodyPr/>
          <a:lstStyle/>
          <a:p>
            <a:pPr>
              <a:defRPr/>
            </a:pPr>
            <a:r>
              <a:rPr lang="it-IT" dirty="0" err="1" smtClean="0"/>
              <a:t>Throughput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850" y="1268413"/>
            <a:ext cx="4032250" cy="3744912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it-IT" dirty="0" err="1" smtClean="0"/>
              <a:t>Offered</a:t>
            </a:r>
            <a:r>
              <a:rPr lang="it-IT" dirty="0" smtClean="0"/>
              <a:t> </a:t>
            </a:r>
            <a:r>
              <a:rPr lang="it-IT" dirty="0" err="1" smtClean="0"/>
              <a:t>traffic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G </a:t>
            </a:r>
            <a:r>
              <a:rPr lang="it-IT" dirty="0" err="1" smtClean="0"/>
              <a:t>frames</a:t>
            </a:r>
            <a:r>
              <a:rPr lang="it-IT" dirty="0" smtClean="0"/>
              <a:t>/</a:t>
            </a:r>
            <a:r>
              <a:rPr lang="it-IT" dirty="0" err="1" smtClean="0"/>
              <a:t>packtime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Successful</a:t>
            </a:r>
            <a:r>
              <a:rPr lang="it-IT" dirty="0" smtClean="0"/>
              <a:t> </a:t>
            </a:r>
            <a:r>
              <a:rPr lang="it-IT" dirty="0" err="1" smtClean="0"/>
              <a:t>transmission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probability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, in </a:t>
            </a:r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vulnerability</a:t>
            </a:r>
            <a:r>
              <a:rPr lang="it-IT" dirty="0" smtClean="0"/>
              <a:t> </a:t>
            </a:r>
            <a:r>
              <a:rPr lang="it-IT" dirty="0" err="1" smtClean="0"/>
              <a:t>period</a:t>
            </a:r>
            <a:r>
              <a:rPr lang="it-IT" dirty="0" smtClean="0"/>
              <a:t> 2T, no </a:t>
            </a:r>
            <a:r>
              <a:rPr lang="it-IT" dirty="0" err="1" smtClean="0"/>
              <a:t>frames</a:t>
            </a:r>
            <a:r>
              <a:rPr lang="it-IT" dirty="0" smtClean="0"/>
              <a:t> are </a:t>
            </a:r>
            <a:r>
              <a:rPr lang="it-IT" dirty="0" err="1" smtClean="0"/>
              <a:t>generated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Throughput</a:t>
            </a:r>
            <a:r>
              <a:rPr lang="it-IT" dirty="0" smtClean="0"/>
              <a:t> = </a:t>
            </a:r>
            <a:r>
              <a:rPr lang="it-IT" dirty="0" err="1" smtClean="0"/>
              <a:t>offered</a:t>
            </a:r>
            <a:r>
              <a:rPr lang="it-IT" dirty="0" smtClean="0"/>
              <a:t> </a:t>
            </a:r>
            <a:r>
              <a:rPr lang="it-IT" dirty="0" err="1" smtClean="0"/>
              <a:t>traffic</a:t>
            </a:r>
            <a:r>
              <a:rPr lang="it-IT" dirty="0" smtClean="0"/>
              <a:t> x </a:t>
            </a:r>
            <a:r>
              <a:rPr lang="it-IT" dirty="0" err="1" smtClean="0"/>
              <a:t>successful</a:t>
            </a:r>
            <a:r>
              <a:rPr lang="it-IT" dirty="0" smtClean="0"/>
              <a:t> </a:t>
            </a:r>
            <a:r>
              <a:rPr lang="it-IT" dirty="0" err="1" smtClean="0"/>
              <a:t>transmission</a:t>
            </a:r>
            <a:r>
              <a:rPr lang="it-IT" dirty="0" smtClean="0"/>
              <a:t> </a:t>
            </a:r>
            <a:r>
              <a:rPr lang="it-IT" dirty="0" err="1" smtClean="0"/>
              <a:t>probability</a:t>
            </a:r>
            <a:endParaRPr lang="it-IT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140200" y="1124744"/>
          <a:ext cx="4684713" cy="1223962"/>
        </p:xfrm>
        <a:graphic>
          <a:graphicData uri="http://schemas.openxmlformats.org/presentationml/2006/ole">
            <p:oleObj spid="_x0000_s2050" name="Equazione" r:id="rId4" imgW="1942920" imgH="507960" progId="Equation.3">
              <p:embed/>
            </p:oleObj>
          </a:graphicData>
        </a:graphic>
      </p:graphicFrame>
      <p:graphicFrame>
        <p:nvGraphicFramePr>
          <p:cNvPr id="5" name="Grafico 4"/>
          <p:cNvGraphicFramePr/>
          <p:nvPr/>
        </p:nvGraphicFramePr>
        <p:xfrm>
          <a:off x="4283968" y="2996952"/>
          <a:ext cx="4488160" cy="275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5681708" y="5589240"/>
            <a:ext cx="1842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Offered</a:t>
            </a:r>
            <a:r>
              <a:rPr lang="it-IT" dirty="0" smtClean="0"/>
              <a:t> </a:t>
            </a:r>
            <a:r>
              <a:rPr lang="it-IT" dirty="0" err="1" smtClean="0"/>
              <a:t>load</a:t>
            </a:r>
            <a:r>
              <a:rPr lang="it-IT" dirty="0" smtClean="0"/>
              <a:t> G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029724" y="3717032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Throughput</a:t>
            </a:r>
            <a:r>
              <a:rPr lang="it-IT" dirty="0" smtClean="0"/>
              <a:t> S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292080" y="2708920"/>
            <a:ext cx="2940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 versus G curve – S(G)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Maximum</a:t>
            </a:r>
            <a:r>
              <a:rPr lang="it-IT" dirty="0" smtClean="0"/>
              <a:t> </a:t>
            </a:r>
            <a:r>
              <a:rPr lang="it-IT" dirty="0" err="1" smtClean="0"/>
              <a:t>throughput</a:t>
            </a:r>
            <a:endParaRPr lang="it-IT" dirty="0"/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671110" y="1950070"/>
          <a:ext cx="7789322" cy="3495154"/>
        </p:xfrm>
        <a:graphic>
          <a:graphicData uri="http://schemas.openxmlformats.org/presentationml/2006/ole">
            <p:oleObj spid="_x0000_s57346" name="Equazione" r:id="rId4" imgW="2400120" imgH="107928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696200" cy="720080"/>
          </a:xfrm>
        </p:spPr>
        <p:txBody>
          <a:bodyPr/>
          <a:lstStyle/>
          <a:p>
            <a:r>
              <a:rPr lang="it-IT" dirty="0" err="1" smtClean="0"/>
              <a:t>Slotted</a:t>
            </a:r>
            <a:r>
              <a:rPr lang="it-IT" dirty="0" smtClean="0"/>
              <a:t> </a:t>
            </a:r>
            <a:r>
              <a:rPr lang="it-IT" dirty="0" err="1" smtClean="0"/>
              <a:t>Aloha</a:t>
            </a:r>
            <a:endParaRPr lang="it-IT" dirty="0"/>
          </a:p>
        </p:txBody>
      </p:sp>
      <p:cxnSp>
        <p:nvCxnSpPr>
          <p:cNvPr id="4" name="Connettore 2 4"/>
          <p:cNvCxnSpPr>
            <a:cxnSpLocks noChangeShapeType="1"/>
          </p:cNvCxnSpPr>
          <p:nvPr/>
        </p:nvCxnSpPr>
        <p:spPr bwMode="auto">
          <a:xfrm>
            <a:off x="1258888" y="1947391"/>
            <a:ext cx="6624637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140200" y="1442566"/>
            <a:ext cx="2232025" cy="504825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rgbClr val="00B05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it-IT"/>
              <a:t>Packet size T</a:t>
            </a:r>
          </a:p>
        </p:txBody>
      </p:sp>
      <p:sp>
        <p:nvSpPr>
          <p:cNvPr id="6" name="CasellaDiTesto 6"/>
          <p:cNvSpPr txBox="1">
            <a:spLocks noChangeArrowheads="1"/>
          </p:cNvSpPr>
          <p:nvPr/>
        </p:nvSpPr>
        <p:spPr bwMode="auto">
          <a:xfrm>
            <a:off x="60325" y="1485429"/>
            <a:ext cx="1198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A</a:t>
            </a:r>
          </a:p>
        </p:txBody>
      </p:sp>
      <p:cxnSp>
        <p:nvCxnSpPr>
          <p:cNvPr id="7" name="Connettore 2 7"/>
          <p:cNvCxnSpPr>
            <a:cxnSpLocks noChangeShapeType="1"/>
          </p:cNvCxnSpPr>
          <p:nvPr/>
        </p:nvCxnSpPr>
        <p:spPr bwMode="auto">
          <a:xfrm>
            <a:off x="1258888" y="2953866"/>
            <a:ext cx="6624637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8" name="Rettangolo 8"/>
          <p:cNvSpPr>
            <a:spLocks noChangeArrowheads="1"/>
          </p:cNvSpPr>
          <p:nvPr/>
        </p:nvSpPr>
        <p:spPr bwMode="auto">
          <a:xfrm>
            <a:off x="6372423" y="2449041"/>
            <a:ext cx="2232025" cy="5048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it-IT"/>
          </a:p>
        </p:txBody>
      </p:sp>
      <p:sp>
        <p:nvSpPr>
          <p:cNvPr id="9" name="CasellaDiTesto 9"/>
          <p:cNvSpPr txBox="1">
            <a:spLocks noChangeArrowheads="1"/>
          </p:cNvSpPr>
          <p:nvPr/>
        </p:nvSpPr>
        <p:spPr bwMode="auto">
          <a:xfrm>
            <a:off x="107950" y="2491904"/>
            <a:ext cx="1212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B</a:t>
            </a:r>
          </a:p>
        </p:txBody>
      </p:sp>
      <p:cxnSp>
        <p:nvCxnSpPr>
          <p:cNvPr id="10" name="Connettore 2 7"/>
          <p:cNvCxnSpPr>
            <a:cxnSpLocks noChangeShapeType="1"/>
          </p:cNvCxnSpPr>
          <p:nvPr/>
        </p:nvCxnSpPr>
        <p:spPr bwMode="auto">
          <a:xfrm>
            <a:off x="1258888" y="3888904"/>
            <a:ext cx="6624637" cy="15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11" name="Rettangolo 8"/>
          <p:cNvSpPr>
            <a:spLocks noChangeArrowheads="1"/>
          </p:cNvSpPr>
          <p:nvPr/>
        </p:nvSpPr>
        <p:spPr bwMode="auto">
          <a:xfrm>
            <a:off x="6372423" y="3384079"/>
            <a:ext cx="2232025" cy="5048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it-IT"/>
          </a:p>
        </p:txBody>
      </p:sp>
      <p:sp>
        <p:nvSpPr>
          <p:cNvPr id="12" name="CasellaDiTesto 9"/>
          <p:cNvSpPr txBox="1">
            <a:spLocks noChangeArrowheads="1"/>
          </p:cNvSpPr>
          <p:nvPr/>
        </p:nvSpPr>
        <p:spPr bwMode="auto">
          <a:xfrm>
            <a:off x="107950" y="3426941"/>
            <a:ext cx="1212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B</a:t>
            </a:r>
          </a:p>
        </p:txBody>
      </p:sp>
      <p:cxnSp>
        <p:nvCxnSpPr>
          <p:cNvPr id="13" name="Connettore 2 7"/>
          <p:cNvCxnSpPr>
            <a:cxnSpLocks noChangeShapeType="1"/>
          </p:cNvCxnSpPr>
          <p:nvPr/>
        </p:nvCxnSpPr>
        <p:spPr bwMode="auto">
          <a:xfrm>
            <a:off x="1258888" y="4825529"/>
            <a:ext cx="6624637" cy="15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14" name="Rettangolo 8"/>
          <p:cNvSpPr>
            <a:spLocks noChangeArrowheads="1"/>
          </p:cNvSpPr>
          <p:nvPr/>
        </p:nvSpPr>
        <p:spPr bwMode="auto">
          <a:xfrm>
            <a:off x="4140175" y="4320704"/>
            <a:ext cx="2232025" cy="5048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it-IT"/>
          </a:p>
        </p:txBody>
      </p:sp>
      <p:sp>
        <p:nvSpPr>
          <p:cNvPr id="15" name="CasellaDiTesto 9"/>
          <p:cNvSpPr txBox="1">
            <a:spLocks noChangeArrowheads="1"/>
          </p:cNvSpPr>
          <p:nvPr/>
        </p:nvSpPr>
        <p:spPr bwMode="auto">
          <a:xfrm>
            <a:off x="107950" y="4363566"/>
            <a:ext cx="1212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Station B</a:t>
            </a:r>
          </a:p>
        </p:txBody>
      </p:sp>
      <p:cxnSp>
        <p:nvCxnSpPr>
          <p:cNvPr id="19" name="Connettore 1 24"/>
          <p:cNvCxnSpPr>
            <a:cxnSpLocks noChangeShapeType="1"/>
          </p:cNvCxnSpPr>
          <p:nvPr/>
        </p:nvCxnSpPr>
        <p:spPr bwMode="auto">
          <a:xfrm>
            <a:off x="4140200" y="1226666"/>
            <a:ext cx="223202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20" name="Connettore 1 25"/>
          <p:cNvCxnSpPr>
            <a:cxnSpLocks noChangeShapeType="1"/>
          </p:cNvCxnSpPr>
          <p:nvPr/>
        </p:nvCxnSpPr>
        <p:spPr bwMode="auto">
          <a:xfrm>
            <a:off x="1908175" y="1226666"/>
            <a:ext cx="223202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22" name="CasellaDiTesto 27"/>
          <p:cNvSpPr txBox="1">
            <a:spLocks noChangeArrowheads="1"/>
          </p:cNvSpPr>
          <p:nvPr/>
        </p:nvSpPr>
        <p:spPr bwMode="auto">
          <a:xfrm>
            <a:off x="2457180" y="764704"/>
            <a:ext cx="14667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 err="1" smtClean="0"/>
              <a:t>Time</a:t>
            </a:r>
            <a:r>
              <a:rPr lang="it-IT" dirty="0" smtClean="0"/>
              <a:t> Slot T</a:t>
            </a:r>
            <a:endParaRPr lang="it-IT" dirty="0"/>
          </a:p>
        </p:txBody>
      </p:sp>
      <p:cxnSp>
        <p:nvCxnSpPr>
          <p:cNvPr id="23" name="Connettore 1 29"/>
          <p:cNvCxnSpPr>
            <a:cxnSpLocks noChangeShapeType="1"/>
          </p:cNvCxnSpPr>
          <p:nvPr/>
        </p:nvCxnSpPr>
        <p:spPr bwMode="auto">
          <a:xfrm rot="5400000">
            <a:off x="3924300" y="3387254"/>
            <a:ext cx="489585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cxnSp>
        <p:nvCxnSpPr>
          <p:cNvPr id="24" name="Connettore 1 30"/>
          <p:cNvCxnSpPr>
            <a:cxnSpLocks noChangeShapeType="1"/>
          </p:cNvCxnSpPr>
          <p:nvPr/>
        </p:nvCxnSpPr>
        <p:spPr bwMode="auto">
          <a:xfrm rot="5400000">
            <a:off x="-539750" y="3387254"/>
            <a:ext cx="489585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cxnSp>
        <p:nvCxnSpPr>
          <p:cNvPr id="25" name="Connettore 2 34"/>
          <p:cNvCxnSpPr>
            <a:cxnSpLocks noChangeShapeType="1"/>
          </p:cNvCxnSpPr>
          <p:nvPr/>
        </p:nvCxnSpPr>
        <p:spPr bwMode="auto">
          <a:xfrm rot="5400000" flipH="1" flipV="1">
            <a:off x="5472112" y="2558579"/>
            <a:ext cx="792163" cy="1588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26" name="Connettore 2 35"/>
          <p:cNvCxnSpPr>
            <a:cxnSpLocks noChangeShapeType="1"/>
          </p:cNvCxnSpPr>
          <p:nvPr/>
        </p:nvCxnSpPr>
        <p:spPr bwMode="auto">
          <a:xfrm rot="5400000" flipH="1" flipV="1">
            <a:off x="4205287" y="3494410"/>
            <a:ext cx="792162" cy="0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27" name="Connettore 2 36"/>
          <p:cNvCxnSpPr>
            <a:cxnSpLocks noChangeShapeType="1"/>
          </p:cNvCxnSpPr>
          <p:nvPr/>
        </p:nvCxnSpPr>
        <p:spPr bwMode="auto">
          <a:xfrm rot="5400000" flipH="1" flipV="1">
            <a:off x="2016126" y="4430241"/>
            <a:ext cx="792162" cy="1587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cxnSp>
        <p:nvCxnSpPr>
          <p:cNvPr id="33" name="Connettore 1 29"/>
          <p:cNvCxnSpPr>
            <a:cxnSpLocks noChangeShapeType="1"/>
          </p:cNvCxnSpPr>
          <p:nvPr/>
        </p:nvCxnSpPr>
        <p:spPr bwMode="auto">
          <a:xfrm rot="5400000">
            <a:off x="1692027" y="3458593"/>
            <a:ext cx="489585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34" name="CasellaDiTesto 27"/>
          <p:cNvSpPr txBox="1">
            <a:spLocks noChangeArrowheads="1"/>
          </p:cNvSpPr>
          <p:nvPr/>
        </p:nvSpPr>
        <p:spPr bwMode="auto">
          <a:xfrm>
            <a:off x="4545412" y="765026"/>
            <a:ext cx="14667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 err="1" smtClean="0"/>
              <a:t>Time</a:t>
            </a:r>
            <a:r>
              <a:rPr lang="it-IT" dirty="0" smtClean="0"/>
              <a:t> Slot T</a:t>
            </a:r>
            <a:endParaRPr lang="it-IT" dirty="0"/>
          </a:p>
        </p:txBody>
      </p:sp>
      <p:sp>
        <p:nvSpPr>
          <p:cNvPr id="35" name="Freccia a destra 34"/>
          <p:cNvSpPr/>
          <p:nvPr/>
        </p:nvSpPr>
        <p:spPr bwMode="auto">
          <a:xfrm>
            <a:off x="5940152" y="2666851"/>
            <a:ext cx="432048" cy="144016"/>
          </a:xfrm>
          <a:prstGeom prst="rightArrow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6" name="Freccia a destra 35"/>
          <p:cNvSpPr/>
          <p:nvPr/>
        </p:nvSpPr>
        <p:spPr bwMode="auto">
          <a:xfrm>
            <a:off x="4788024" y="3674963"/>
            <a:ext cx="1584176" cy="144016"/>
          </a:xfrm>
          <a:prstGeom prst="rightArrow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7" name="Freccia a destra 36"/>
          <p:cNvSpPr/>
          <p:nvPr/>
        </p:nvSpPr>
        <p:spPr bwMode="auto">
          <a:xfrm>
            <a:off x="2483768" y="4611067"/>
            <a:ext cx="1584176" cy="144016"/>
          </a:xfrm>
          <a:prstGeom prst="rightArrow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8" name="CasellaDiTesto 39"/>
          <p:cNvSpPr txBox="1">
            <a:spLocks noChangeArrowheads="1"/>
          </p:cNvSpPr>
          <p:nvPr/>
        </p:nvSpPr>
        <p:spPr bwMode="auto">
          <a:xfrm>
            <a:off x="4067175" y="4509145"/>
            <a:ext cx="23727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XXXXXXXXXXXXX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9" name="Freccia bidirezionale orizzontale 38"/>
          <p:cNvSpPr/>
          <p:nvPr/>
        </p:nvSpPr>
        <p:spPr bwMode="auto">
          <a:xfrm>
            <a:off x="1979712" y="4971107"/>
            <a:ext cx="2088232" cy="1224136"/>
          </a:xfrm>
          <a:prstGeom prst="leftRightArrow">
            <a:avLst>
              <a:gd name="adj1" fmla="val 50000"/>
              <a:gd name="adj2" fmla="val 25101"/>
            </a:avLst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</a:rPr>
              <a:t>Vulnerability</a:t>
            </a:r>
            <a:r>
              <a:rPr lang="it-IT" sz="2000" b="1" dirty="0" smtClean="0">
                <a:solidFill>
                  <a:srgbClr val="FF0000"/>
                </a:solidFill>
              </a:rPr>
              <a:t/>
            </a:r>
            <a:br>
              <a:rPr lang="it-IT" sz="2000" b="1" dirty="0" smtClean="0">
                <a:solidFill>
                  <a:srgbClr val="FF0000"/>
                </a:solidFill>
              </a:rPr>
            </a:br>
            <a:r>
              <a:rPr lang="it-IT" sz="2000" b="1" dirty="0" err="1" smtClean="0">
                <a:solidFill>
                  <a:srgbClr val="FF0000"/>
                </a:solidFill>
              </a:rPr>
              <a:t>period</a:t>
            </a:r>
            <a:r>
              <a:rPr lang="it-IT" sz="2000" b="1" dirty="0" smtClean="0">
                <a:solidFill>
                  <a:srgbClr val="FF0000"/>
                </a:solidFill>
              </a:rPr>
              <a:t> = T</a:t>
            </a:r>
            <a:endParaRPr kumimoji="0" lang="it-IT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Slotted</a:t>
            </a:r>
            <a:r>
              <a:rPr lang="it-IT" dirty="0" smtClean="0"/>
              <a:t> </a:t>
            </a:r>
            <a:r>
              <a:rPr lang="it-IT" dirty="0" err="1" smtClean="0"/>
              <a:t>Aloha</a:t>
            </a:r>
            <a:r>
              <a:rPr lang="it-IT" dirty="0" smtClean="0"/>
              <a:t> </a:t>
            </a:r>
            <a:r>
              <a:rPr lang="it-IT" dirty="0" err="1" smtClean="0"/>
              <a:t>improvements</a:t>
            </a:r>
            <a:endParaRPr lang="it-IT" dirty="0"/>
          </a:p>
        </p:txBody>
      </p: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1670844" y="1578669"/>
          <a:ext cx="5205412" cy="2138363"/>
        </p:xfrm>
        <a:graphic>
          <a:graphicData uri="http://schemas.openxmlformats.org/presentationml/2006/ole">
            <p:oleObj spid="_x0000_s59394" name="Equazione" r:id="rId4" imgW="2158920" imgH="888840" progId="Equation.3">
              <p:embed/>
            </p:oleObj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115616" y="4365104"/>
            <a:ext cx="718498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err="1" smtClean="0">
                <a:solidFill>
                  <a:srgbClr val="FF0000"/>
                </a:solidFill>
              </a:rPr>
              <a:t>Throughput</a:t>
            </a:r>
            <a:r>
              <a:rPr lang="it-IT" sz="2800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>
                <a:solidFill>
                  <a:srgbClr val="FF0000"/>
                </a:solidFill>
              </a:rPr>
              <a:t>doubled</a:t>
            </a:r>
            <a:r>
              <a:rPr lang="it-IT" sz="2800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>
                <a:solidFill>
                  <a:srgbClr val="FF0000"/>
                </a:solidFill>
              </a:rPr>
              <a:t>with</a:t>
            </a:r>
            <a:r>
              <a:rPr lang="it-IT" sz="2800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>
                <a:solidFill>
                  <a:srgbClr val="FF0000"/>
                </a:solidFill>
              </a:rPr>
              <a:t>respect</a:t>
            </a:r>
            <a:r>
              <a:rPr lang="it-IT" sz="2800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>
                <a:solidFill>
                  <a:srgbClr val="FF0000"/>
                </a:solidFill>
              </a:rPr>
              <a:t>to</a:t>
            </a:r>
            <a:r>
              <a:rPr lang="it-IT" sz="2800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>
                <a:solidFill>
                  <a:srgbClr val="FF0000"/>
                </a:solidFill>
              </a:rPr>
              <a:t>unslotted</a:t>
            </a:r>
            <a:r>
              <a:rPr lang="it-IT" sz="2800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>
                <a:solidFill>
                  <a:srgbClr val="FF0000"/>
                </a:solidFill>
              </a:rPr>
              <a:t>version</a:t>
            </a:r>
            <a:r>
              <a:rPr lang="it-IT" sz="28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it-IT" sz="28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it-IT" sz="2800" dirty="0" smtClean="0">
                <a:solidFill>
                  <a:srgbClr val="FF0000"/>
                </a:solidFill>
              </a:rPr>
              <a:t>Price </a:t>
            </a:r>
            <a:r>
              <a:rPr lang="it-IT" sz="2800" dirty="0" err="1" smtClean="0">
                <a:solidFill>
                  <a:srgbClr val="FF0000"/>
                </a:solidFill>
              </a:rPr>
              <a:t>to</a:t>
            </a:r>
            <a:r>
              <a:rPr lang="it-IT" sz="2800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>
                <a:solidFill>
                  <a:srgbClr val="FF0000"/>
                </a:solidFill>
              </a:rPr>
              <a:t>pay</a:t>
            </a:r>
            <a:r>
              <a:rPr lang="it-IT" sz="2800" dirty="0" smtClean="0">
                <a:solidFill>
                  <a:srgbClr val="FF0000"/>
                </a:solidFill>
              </a:rPr>
              <a:t>: SYSTEM </a:t>
            </a:r>
            <a:r>
              <a:rPr lang="it-IT" sz="2800" dirty="0" err="1" smtClean="0">
                <a:solidFill>
                  <a:srgbClr val="FF0000"/>
                </a:solidFill>
              </a:rPr>
              <a:t>complication</a:t>
            </a:r>
            <a:r>
              <a:rPr lang="it-IT" sz="2800" dirty="0" smtClean="0">
                <a:solidFill>
                  <a:srgbClr val="FF0000"/>
                </a:solidFill>
              </a:rPr>
              <a:t> (</a:t>
            </a:r>
            <a:r>
              <a:rPr lang="it-IT" sz="2800" dirty="0" err="1" smtClean="0">
                <a:solidFill>
                  <a:srgbClr val="FF0000"/>
                </a:solidFill>
              </a:rPr>
              <a:t>sync</a:t>
            </a:r>
            <a:r>
              <a:rPr lang="it-IT" sz="2800" dirty="0" smtClean="0">
                <a:solidFill>
                  <a:srgbClr val="FF0000"/>
                </a:solidFill>
              </a:rPr>
              <a:t>, </a:t>
            </a:r>
            <a:r>
              <a:rPr lang="it-IT" sz="2800" dirty="0" err="1" smtClean="0">
                <a:solidFill>
                  <a:srgbClr val="FF0000"/>
                </a:solidFill>
              </a:rPr>
              <a:t>etc</a:t>
            </a:r>
            <a:r>
              <a:rPr lang="it-IT" sz="2800" dirty="0" smtClean="0">
                <a:solidFill>
                  <a:srgbClr val="FF0000"/>
                </a:solidFill>
              </a:rPr>
              <a:t>)</a:t>
            </a:r>
            <a:endParaRPr lang="it-IT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Random</a:t>
            </a:r>
            <a:r>
              <a:rPr lang="it-IT" dirty="0" smtClean="0"/>
              <a:t> Access: </a:t>
            </a:r>
            <a:r>
              <a:rPr lang="it-IT" dirty="0" err="1" smtClean="0"/>
              <a:t>instability</a:t>
            </a:r>
            <a:r>
              <a:rPr lang="it-IT" dirty="0" smtClean="0"/>
              <a:t>!</a:t>
            </a:r>
            <a:endParaRPr lang="it-IT" dirty="0"/>
          </a:p>
        </p:txBody>
      </p:sp>
      <p:graphicFrame>
        <p:nvGraphicFramePr>
          <p:cNvPr id="4" name="Grafico 3"/>
          <p:cNvGraphicFramePr/>
          <p:nvPr/>
        </p:nvGraphicFramePr>
        <p:xfrm>
          <a:off x="827584" y="1988840"/>
          <a:ext cx="7512496" cy="3616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vale 4"/>
          <p:cNvSpPr/>
          <p:nvPr/>
        </p:nvSpPr>
        <p:spPr bwMode="auto">
          <a:xfrm>
            <a:off x="2483768" y="2636912"/>
            <a:ext cx="144016" cy="144016"/>
          </a:xfrm>
          <a:prstGeom prst="ellipse">
            <a:avLst/>
          </a:prstGeom>
          <a:solidFill>
            <a:srgbClr val="FF00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" name="Freccia a destra 5"/>
          <p:cNvSpPr/>
          <p:nvPr/>
        </p:nvSpPr>
        <p:spPr bwMode="auto">
          <a:xfrm>
            <a:off x="755576" y="2636912"/>
            <a:ext cx="1656184" cy="216024"/>
          </a:xfrm>
          <a:prstGeom prst="rightArrow">
            <a:avLst/>
          </a:prstGeom>
          <a:solidFill>
            <a:srgbClr val="FF00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0" y="2276872"/>
            <a:ext cx="10250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Offered</a:t>
            </a:r>
            <a:endParaRPr lang="it-IT" dirty="0" smtClean="0"/>
          </a:p>
          <a:p>
            <a:pPr algn="ctr"/>
            <a:r>
              <a:rPr lang="it-IT" dirty="0" err="1" smtClean="0"/>
              <a:t>load</a:t>
            </a:r>
            <a:endParaRPr lang="it-IT" dirty="0"/>
          </a:p>
        </p:txBody>
      </p:sp>
      <p:cxnSp>
        <p:nvCxnSpPr>
          <p:cNvPr id="9" name="Connettore 1 8"/>
          <p:cNvCxnSpPr/>
          <p:nvPr/>
        </p:nvCxnSpPr>
        <p:spPr bwMode="auto">
          <a:xfrm rot="5400000" flipH="1" flipV="1">
            <a:off x="2339752" y="2492896"/>
            <a:ext cx="648072" cy="648072"/>
          </a:xfrm>
          <a:prstGeom prst="line">
            <a:avLst/>
          </a:prstGeom>
          <a:solidFill>
            <a:srgbClr val="FFFF99">
              <a:alpha val="50000"/>
            </a:srgbClr>
          </a:solidFill>
          <a:ln w="57150" cap="flat" cmpd="sng" algn="ctr">
            <a:solidFill>
              <a:srgbClr val="FF33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2" name="Freccia a destra 11"/>
          <p:cNvSpPr/>
          <p:nvPr/>
        </p:nvSpPr>
        <p:spPr bwMode="auto">
          <a:xfrm>
            <a:off x="2915816" y="2636912"/>
            <a:ext cx="936104" cy="216024"/>
          </a:xfrm>
          <a:prstGeom prst="rightArrow">
            <a:avLst/>
          </a:prstGeom>
          <a:solidFill>
            <a:srgbClr val="FF00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3" name="Ovale 12"/>
          <p:cNvSpPr/>
          <p:nvPr/>
        </p:nvSpPr>
        <p:spPr bwMode="auto">
          <a:xfrm>
            <a:off x="4139952" y="2636912"/>
            <a:ext cx="144016" cy="144016"/>
          </a:xfrm>
          <a:prstGeom prst="ellipse">
            <a:avLst/>
          </a:prstGeom>
          <a:solidFill>
            <a:srgbClr val="FF00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4" name="Freccia a destra 13"/>
          <p:cNvSpPr/>
          <p:nvPr/>
        </p:nvSpPr>
        <p:spPr bwMode="auto">
          <a:xfrm rot="1987357">
            <a:off x="4698981" y="2947128"/>
            <a:ext cx="936104" cy="216024"/>
          </a:xfrm>
          <a:prstGeom prst="rightArrow">
            <a:avLst/>
          </a:prstGeom>
          <a:solidFill>
            <a:srgbClr val="FF00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14templ">
  <a:themeElements>
    <a:clrScheme name="">
      <a:dk1>
        <a:srgbClr val="000000"/>
      </a:dk1>
      <a:lt1>
        <a:srgbClr val="FFFFFF"/>
      </a:lt1>
      <a:dk2>
        <a:srgbClr val="000000"/>
      </a:dk2>
      <a:lt2>
        <a:srgbClr val="CECECE"/>
      </a:lt2>
      <a:accent1>
        <a:srgbClr val="474747"/>
      </a:accent1>
      <a:accent2>
        <a:srgbClr val="DADADA"/>
      </a:accent2>
      <a:accent3>
        <a:srgbClr val="FFFFFF"/>
      </a:accent3>
      <a:accent4>
        <a:srgbClr val="000000"/>
      </a:accent4>
      <a:accent5>
        <a:srgbClr val="B1B1B1"/>
      </a:accent5>
      <a:accent6>
        <a:srgbClr val="C5C5C5"/>
      </a:accent6>
      <a:hlink>
        <a:srgbClr val="000000"/>
      </a:hlink>
      <a:folHlink>
        <a:srgbClr val="919191"/>
      </a:folHlink>
    </a:clrScheme>
    <a:fontScheme name="214templ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>
            <a:alpha val="50000"/>
          </a:srgbClr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>
            <a:alpha val="50000"/>
          </a:srgbClr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214temp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4temp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c:\214\214templ.ppt</Template>
  <TotalTime>616851943</TotalTime>
  <Pages>22</Pages>
  <Words>269</Words>
  <Application>Microsoft Office PowerPoint</Application>
  <PresentationFormat>Presentazione su schermo (4:3)</PresentationFormat>
  <Paragraphs>75</Paragraphs>
  <Slides>11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14" baseType="lpstr">
      <vt:lpstr>214templ</vt:lpstr>
      <vt:lpstr>Equazione</vt:lpstr>
      <vt:lpstr>Microsoft Equation 3.0</vt:lpstr>
      <vt:lpstr>Diapositiva 1</vt:lpstr>
      <vt:lpstr>The question</vt:lpstr>
      <vt:lpstr>Scenario</vt:lpstr>
      <vt:lpstr>Modeling assumptions</vt:lpstr>
      <vt:lpstr>Probability of channel transmissions</vt:lpstr>
      <vt:lpstr>Vulnerability period: 2T</vt:lpstr>
      <vt:lpstr>Throughput</vt:lpstr>
      <vt:lpstr>Maximum throughput</vt:lpstr>
      <vt:lpstr>Slotted Aloha</vt:lpstr>
      <vt:lpstr>Slotted Aloha improvements</vt:lpstr>
      <vt:lpstr>Random Access: instability!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101</dc:title>
  <dc:subject>Lecture</dc:subject>
  <dc:creator>Giuseppe Bianchi</dc:creator>
  <cp:lastModifiedBy>GB</cp:lastModifiedBy>
  <cp:revision>242</cp:revision>
  <cp:lastPrinted>1998-04-09T13:49:28Z</cp:lastPrinted>
  <dcterms:created xsi:type="dcterms:W3CDTF">1996-09-11T22:41:56Z</dcterms:created>
  <dcterms:modified xsi:type="dcterms:W3CDTF">2010-06-22T02:47:44Z</dcterms:modified>
</cp:coreProperties>
</file>